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28BD64-2102-4897-A39C-0A876B49E8C3}">
          <p14:sldIdLst>
            <p14:sldId id="256"/>
            <p14:sldId id="257"/>
            <p14:sldId id="265"/>
            <p14:sldId id="259"/>
            <p14:sldId id="260"/>
            <p14:sldId id="261"/>
            <p14:sldId id="262"/>
          </p14:sldIdLst>
        </p14:section>
        <p14:section name="Untitled Section" id="{099B417E-2C70-41EB-BCA9-6EECE782037D}">
          <p14:sldIdLst>
            <p14:sldId id="263"/>
          </p14:sldIdLst>
        </p14:section>
        <p14:section name="Untitled Section" id="{04434E1B-C320-42EA-96E3-EE4AE3973A1A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063F-FC3C-4491-8181-CFE900494BDA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29A0D-2F7B-4A25-AEE8-F87410D6B8B4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3939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hi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29A0D-2F7B-4A25-AEE8-F87410D6B8B4}" type="slidenum">
              <a:rPr lang="hi-IN" smtClean="0"/>
              <a:t>1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39796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20163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68820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9563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48501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19743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58584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85179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29409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26192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10067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7445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2953-3377-42E9-8882-11C30DDE1D2D}" type="datetimeFigureOut">
              <a:rPr lang="hi-IN" smtClean="0"/>
              <a:t>बुधवार, 8 आश्वीन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8C7E-3BB6-4B2B-8643-6594F98B9A68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6091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97B3-7F80-497C-9FD0-510D7A21D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42535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INDIAN ECONOMY</a:t>
            </a:r>
            <a:endParaRPr lang="hi-IN" dirty="0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99CFE-1321-4F79-9B23-AD9441A42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0" y="2475914"/>
            <a:ext cx="7132320" cy="3601330"/>
          </a:xfrm>
        </p:spPr>
        <p:txBody>
          <a:bodyPr>
            <a:noAutofit/>
          </a:bodyPr>
          <a:lstStyle/>
          <a:p>
            <a:pPr algn="l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K. ABDUL RAHIM  </a:t>
            </a:r>
          </a:p>
          <a:p>
            <a:pPr algn="l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OF ECONOMICS</a:t>
            </a:r>
          </a:p>
          <a:p>
            <a:pPr algn="l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HKRH COLLEGE</a:t>
            </a:r>
          </a:p>
          <a:p>
            <a:pPr algn="l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endParaRPr lang="hi-IN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7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3683-0D34-4555-BB4C-429584C0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UNIT I</a:t>
            </a:r>
            <a:endParaRPr lang="hi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EE2E-F504-40FB-BC44-02DE1B28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96" y="1690689"/>
            <a:ext cx="7886700" cy="4351338"/>
          </a:xfrm>
        </p:spPr>
        <p:txBody>
          <a:bodyPr/>
          <a:lstStyle/>
          <a:p>
            <a:pPr marL="1371600" lvl="3" indent="0"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1.Characteristics of Indian Economy</a:t>
            </a:r>
          </a:p>
          <a:p>
            <a:pPr marL="1371600" lvl="3" indent="0"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2.India as a mixed economy</a:t>
            </a:r>
          </a:p>
          <a:p>
            <a:pPr marL="1371600" lvl="3" indent="0"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3.Features of developing economy</a:t>
            </a:r>
          </a:p>
          <a:p>
            <a:pPr lvl="3"/>
            <a:endParaRPr lang="en-IN" dirty="0"/>
          </a:p>
          <a:p>
            <a:pPr lvl="3"/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3460501650"/>
      </p:ext>
    </p:extLst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FDA5-8C19-4769-8F6A-0649BB2B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9F26F-0F63-481C-AB67-9F6172671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825625"/>
            <a:ext cx="8107387" cy="4351338"/>
          </a:xfrm>
        </p:spPr>
        <p:txBody>
          <a:bodyPr/>
          <a:lstStyle/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world countries are grouped into 3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countries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Developing countries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Under developing countries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 3 categories, India comes in developing         	countries.</a:t>
            </a:r>
            <a:endParaRPr lang="hi-I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39443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2CF1-03D2-4B32-92FE-41AB354C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countries - meaning </a:t>
            </a:r>
            <a:endParaRPr lang="hi-IN" sz="3600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C968-CDBD-4660-95D5-A487D71BA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developed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Maximum utilizing natural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Maximum growth of GDP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High level of Per Capita Income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Example: USA, France, Japan</a:t>
            </a:r>
            <a:r>
              <a:rPr lang="en-IN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i-IN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98A2-1A17-46EB-B70D-0D568D01D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</a:t>
            </a:r>
            <a:r>
              <a:rPr lang="en-IN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countries- meaning</a:t>
            </a:r>
            <a:endParaRPr lang="hi-IN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8F2F-8E3E-4443-ACE4-F3AEF3A13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countries gradually increase the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Tehnology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natural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Gradual growth of GDP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Gradual growth of Per Capita Income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Example: India, Brazil, South Africa</a:t>
            </a:r>
            <a:endParaRPr lang="hi-IN" sz="32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D5C0-0DDC-46FC-8CC9-988D7A52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developing countries-meaning</a:t>
            </a:r>
            <a:endParaRPr lang="hi-I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5A59A-4772-4DB2-A356-83469FFB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That countries 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Have not enough quantity of natural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Poor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 Low growth of  GDP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Low Per Capita Income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</a:rPr>
              <a:t>       Example: African countries</a:t>
            </a:r>
          </a:p>
        </p:txBody>
      </p:sp>
    </p:spTree>
    <p:extLst>
      <p:ext uri="{BB962C8B-B14F-4D97-AF65-F5344CB8AC3E}">
        <p14:creationId xmlns:p14="http://schemas.microsoft.com/office/powerpoint/2010/main" val="13316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33102-BDB0-4D97-97CE-28394D22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Characteristics of Indian Economy</a:t>
            </a:r>
            <a:endParaRPr lang="hi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F8E5E-F68E-43DE-BBC4-3B653BF7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392702"/>
            <a:ext cx="8834510" cy="51001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Per Capita Income</a:t>
            </a:r>
          </a:p>
          <a:p>
            <a:pPr marL="514350" indent="-514350">
              <a:buFont typeface="+mj-lt"/>
              <a:buAutoNum type="arabicPeriod"/>
            </a:pP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Excessive dependence of agriculture and                          	primary producing</a:t>
            </a:r>
          </a:p>
          <a:p>
            <a:pPr marL="0" indent="0">
              <a:buNone/>
            </a:pP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3.High rate of population growth</a:t>
            </a:r>
          </a:p>
          <a:p>
            <a:pPr marL="0" indent="0">
              <a:buNone/>
            </a:pP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unemployment and under- employment</a:t>
            </a:r>
          </a:p>
          <a:p>
            <a:r>
              <a:rPr lang="en-IN" dirty="0"/>
              <a:t>  </a:t>
            </a: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279534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E7D60-BC48-400D-9F11-BD16FAD7B6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8806" y="1174029"/>
            <a:ext cx="7737231" cy="479832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5"/>
            </a:pPr>
            <a:r>
              <a:rPr lang="en-IN" dirty="0">
                <a:solidFill>
                  <a:srgbClr val="FF0000"/>
                </a:solidFill>
              </a:rPr>
              <a:t>    Poor rate of capital formation 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Capital  formation-meaning				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			                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 savings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mobilisation of savings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investment of savings</a:t>
            </a:r>
          </a:p>
          <a:p>
            <a:pPr marL="514350" indent="-514350">
              <a:buAutoNum type="arabicPeriod" startAt="5"/>
            </a:pPr>
            <a:endParaRPr lang="en-IN" dirty="0">
              <a:solidFill>
                <a:srgbClr val="FF0000"/>
              </a:solidFill>
            </a:endParaRPr>
          </a:p>
          <a:p>
            <a:pPr marL="514350" indent="-514350">
              <a:buAutoNum type="arabicPeriod" startAt="6"/>
            </a:pPr>
            <a:r>
              <a:rPr lang="en-IN" dirty="0">
                <a:solidFill>
                  <a:srgbClr val="FF0000"/>
                </a:solidFill>
              </a:rPr>
              <a:t>    Inequality in the distribution of wealth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514350" indent="-514350">
              <a:buAutoNum type="arabicPeriod" startAt="7"/>
            </a:pPr>
            <a:r>
              <a:rPr lang="en-IN" dirty="0">
                <a:solidFill>
                  <a:srgbClr val="FF0000"/>
                </a:solidFill>
              </a:rPr>
              <a:t>     Low level of technology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8.	Under-utilization of natural resources</a:t>
            </a:r>
          </a:p>
          <a:p>
            <a:pPr marL="514350" indent="-514350">
              <a:buFont typeface="+mj-lt"/>
              <a:buAutoNum type="arabicPeriod"/>
            </a:pPr>
            <a:endParaRPr lang="hi-IN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402847-BBFF-4FB6-A4F9-08374645199B}"/>
              </a:ext>
            </a:extLst>
          </p:cNvPr>
          <p:cNvCxnSpPr>
            <a:cxnSpLocks/>
          </p:cNvCxnSpPr>
          <p:nvPr/>
        </p:nvCxnSpPr>
        <p:spPr>
          <a:xfrm>
            <a:off x="998806" y="1786597"/>
            <a:ext cx="0" cy="1642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9732E5-5D66-4DA3-9E13-E1D1A5A14892}"/>
              </a:ext>
            </a:extLst>
          </p:cNvPr>
          <p:cNvCxnSpPr/>
          <p:nvPr/>
        </p:nvCxnSpPr>
        <p:spPr>
          <a:xfrm>
            <a:off x="7723161" y="1885070"/>
            <a:ext cx="0" cy="1688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9429C6-A2B4-4E87-99DF-4062B53DD96D}"/>
              </a:ext>
            </a:extLst>
          </p:cNvPr>
          <p:cNvCxnSpPr/>
          <p:nvPr/>
        </p:nvCxnSpPr>
        <p:spPr>
          <a:xfrm>
            <a:off x="1012873" y="3573193"/>
            <a:ext cx="6710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3D9E26-CD06-47D2-9FBC-2EF5CC2354DB}"/>
              </a:ext>
            </a:extLst>
          </p:cNvPr>
          <p:cNvCxnSpPr>
            <a:endCxn id="3" idx="1"/>
          </p:cNvCxnSpPr>
          <p:nvPr/>
        </p:nvCxnSpPr>
        <p:spPr>
          <a:xfrm>
            <a:off x="998806" y="3319975"/>
            <a:ext cx="0" cy="253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75B9C2-6F77-483D-B871-42868C53F9CB}"/>
              </a:ext>
            </a:extLst>
          </p:cNvPr>
          <p:cNvCxnSpPr/>
          <p:nvPr/>
        </p:nvCxnSpPr>
        <p:spPr>
          <a:xfrm>
            <a:off x="4579034" y="1885071"/>
            <a:ext cx="0" cy="1688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F2132E-D674-4710-8206-9FF71F6C06A8}"/>
              </a:ext>
            </a:extLst>
          </p:cNvPr>
          <p:cNvCxnSpPr/>
          <p:nvPr/>
        </p:nvCxnSpPr>
        <p:spPr>
          <a:xfrm>
            <a:off x="998806" y="1885070"/>
            <a:ext cx="14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0212193-C666-4676-B5DD-BAE64DCB56BC}"/>
              </a:ext>
            </a:extLst>
          </p:cNvPr>
          <p:cNvCxnSpPr/>
          <p:nvPr/>
        </p:nvCxnSpPr>
        <p:spPr>
          <a:xfrm>
            <a:off x="1012873" y="1786597"/>
            <a:ext cx="6710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456CCB4-E8FF-41CE-9D70-F2A5C6415A56}"/>
              </a:ext>
            </a:extLst>
          </p:cNvPr>
          <p:cNvCxnSpPr/>
          <p:nvPr/>
        </p:nvCxnSpPr>
        <p:spPr>
          <a:xfrm flipV="1">
            <a:off x="7723161" y="1786597"/>
            <a:ext cx="0" cy="98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C28F-596C-49E8-BAB7-593B51A6B6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2125" y="365125"/>
            <a:ext cx="8651875" cy="6176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9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Lack of infrastructure</a:t>
            </a:r>
          </a:p>
          <a:p>
            <a:pPr marL="514350" indent="-514350">
              <a:buAutoNum type="arabicPeriod" startAt="9"/>
            </a:pP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10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Low level of standard of living</a:t>
            </a:r>
          </a:p>
          <a:p>
            <a:pPr marL="0" indent="0">
              <a:buNone/>
            </a:pP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11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Poor quality of human capital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capital meaning- Investment on human 	development</a:t>
            </a:r>
          </a:p>
          <a:p>
            <a:pPr marL="514350" indent="-514350">
              <a:buAutoNum type="arabicPeriod" startAt="12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Demographic characteristics </a:t>
            </a:r>
          </a:p>
          <a:p>
            <a:pPr marL="0" indent="0">
              <a:buNone/>
            </a:pP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13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Inadequate development of economic 	organisation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</a:t>
            </a:r>
          </a:p>
          <a:p>
            <a:pPr marL="0" indent="0" algn="ctr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</a:t>
            </a:r>
            <a:r>
              <a:rPr lang="en-IN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hi-IN" sz="4800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57D78C-A440-478C-8116-DE5308FF8EC1}"/>
              </a:ext>
            </a:extLst>
          </p:cNvPr>
          <p:cNvCxnSpPr/>
          <p:nvPr/>
        </p:nvCxnSpPr>
        <p:spPr>
          <a:xfrm>
            <a:off x="1294227" y="2912012"/>
            <a:ext cx="0" cy="703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2C69C1-158A-49D4-A6E2-FC5A8813DB25}"/>
              </a:ext>
            </a:extLst>
          </p:cNvPr>
          <p:cNvCxnSpPr/>
          <p:nvPr/>
        </p:nvCxnSpPr>
        <p:spPr>
          <a:xfrm>
            <a:off x="1406769" y="2757268"/>
            <a:ext cx="7596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A87514-FC31-43D6-A3CD-069426DDDA1D}"/>
              </a:ext>
            </a:extLst>
          </p:cNvPr>
          <p:cNvCxnSpPr/>
          <p:nvPr/>
        </p:nvCxnSpPr>
        <p:spPr>
          <a:xfrm>
            <a:off x="9003324" y="2757268"/>
            <a:ext cx="0" cy="99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8E6D21-3E5F-4E1A-BDA8-F440E9054D23}"/>
              </a:ext>
            </a:extLst>
          </p:cNvPr>
          <p:cNvCxnSpPr/>
          <p:nvPr/>
        </p:nvCxnSpPr>
        <p:spPr>
          <a:xfrm>
            <a:off x="1547446" y="3615397"/>
            <a:ext cx="7455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2667E6-C053-42A6-9098-61F538D7D0FC}"/>
              </a:ext>
            </a:extLst>
          </p:cNvPr>
          <p:cNvCxnSpPr/>
          <p:nvPr/>
        </p:nvCxnSpPr>
        <p:spPr>
          <a:xfrm flipH="1">
            <a:off x="1294227" y="2757268"/>
            <a:ext cx="2532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79ED8E-E9E3-4F16-B846-E6F4080E01DA}"/>
              </a:ext>
            </a:extLst>
          </p:cNvPr>
          <p:cNvCxnSpPr/>
          <p:nvPr/>
        </p:nvCxnSpPr>
        <p:spPr>
          <a:xfrm>
            <a:off x="1294227" y="2757268"/>
            <a:ext cx="0" cy="267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5DEF418-9D0A-4AAB-9A3E-21D4EF0705F0}"/>
              </a:ext>
            </a:extLst>
          </p:cNvPr>
          <p:cNvCxnSpPr/>
          <p:nvPr/>
        </p:nvCxnSpPr>
        <p:spPr>
          <a:xfrm>
            <a:off x="1294227" y="3615397"/>
            <a:ext cx="393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32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295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INDIAN ECONOMY</vt:lpstr>
      <vt:lpstr>    UNIT I</vt:lpstr>
      <vt:lpstr>Introduction</vt:lpstr>
      <vt:lpstr>Developed countries - meaning </vt:lpstr>
      <vt:lpstr> Developing countries- meaning</vt:lpstr>
      <vt:lpstr>Under developing countries-meaning</vt:lpstr>
      <vt:lpstr>Characteristics of Indian Economy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ECONOMY</dc:title>
  <dc:creator>shiri</dc:creator>
  <cp:lastModifiedBy>shiri</cp:lastModifiedBy>
  <cp:revision>41</cp:revision>
  <dcterms:created xsi:type="dcterms:W3CDTF">2020-08-09T03:30:42Z</dcterms:created>
  <dcterms:modified xsi:type="dcterms:W3CDTF">2020-09-30T04:57:42Z</dcterms:modified>
</cp:coreProperties>
</file>