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4"/>
  </p:notesMasterIdLst>
  <p:sldIdLst>
    <p:sldId id="298" r:id="rId2"/>
    <p:sldId id="257" r:id="rId3"/>
    <p:sldId id="289" r:id="rId4"/>
    <p:sldId id="290" r:id="rId5"/>
    <p:sldId id="286" r:id="rId6"/>
    <p:sldId id="287" r:id="rId7"/>
    <p:sldId id="291" r:id="rId8"/>
    <p:sldId id="292" r:id="rId9"/>
    <p:sldId id="288" r:id="rId10"/>
    <p:sldId id="293" r:id="rId11"/>
    <p:sldId id="295" r:id="rId12"/>
    <p:sldId id="29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9E0000"/>
    <a:srgbClr val="157FFF"/>
    <a:srgbClr val="F7E289"/>
    <a:srgbClr val="FF9E1D"/>
    <a:srgbClr val="D68B1C"/>
    <a:srgbClr val="D09622"/>
    <a:srgbClr val="CC99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0431"/>
    <p:restoredTop sz="94671"/>
  </p:normalViewPr>
  <p:slideViewPr>
    <p:cSldViewPr>
      <p:cViewPr varScale="1">
        <p:scale>
          <a:sx n="61" d="100"/>
          <a:sy n="61" d="100"/>
        </p:scale>
        <p:origin x="-1344"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D46C1B-50E8-B649-9E2F-3613DAE3E53F}" type="datetimeFigureOut">
              <a:rPr lang="en-US" smtClean="0"/>
              <a:pPr/>
              <a:t>19/10/2020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5C12EA-E4B0-264F-BCA3-0F1158BD6BCE}" type="slidenum">
              <a:rPr lang="en-US" smtClean="0"/>
              <a:pPr/>
              <a:t>‹#›</a:t>
            </a:fld>
            <a:endParaRPr lang="en-US"/>
          </a:p>
        </p:txBody>
      </p:sp>
    </p:spTree>
    <p:extLst>
      <p:ext uri="{BB962C8B-B14F-4D97-AF65-F5344CB8AC3E}">
        <p14:creationId xmlns="" xmlns:p14="http://schemas.microsoft.com/office/powerpoint/2010/main" val="281404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5C12EA-E4B0-264F-BCA3-0F1158BD6BCE}" type="slidenum">
              <a:rPr lang="en-US" smtClean="0"/>
              <a:pPr/>
              <a:t>2</a:t>
            </a:fld>
            <a:endParaRPr lang="en-US"/>
          </a:p>
        </p:txBody>
      </p:sp>
    </p:spTree>
    <p:extLst>
      <p:ext uri="{BB962C8B-B14F-4D97-AF65-F5344CB8AC3E}">
        <p14:creationId xmlns="" xmlns:p14="http://schemas.microsoft.com/office/powerpoint/2010/main" val="8100375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5C12EA-E4B0-264F-BCA3-0F1158BD6BCE}" type="slidenum">
              <a:rPr lang="en-US" smtClean="0"/>
              <a:pPr/>
              <a:t>3</a:t>
            </a:fld>
            <a:endParaRPr lang="en-US"/>
          </a:p>
        </p:txBody>
      </p:sp>
    </p:spTree>
    <p:extLst>
      <p:ext uri="{BB962C8B-B14F-4D97-AF65-F5344CB8AC3E}">
        <p14:creationId xmlns="" xmlns:p14="http://schemas.microsoft.com/office/powerpoint/2010/main" val="1148568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5C12EA-E4B0-264F-BCA3-0F1158BD6BCE}" type="slidenum">
              <a:rPr lang="en-US" smtClean="0"/>
              <a:pPr/>
              <a:t>4</a:t>
            </a:fld>
            <a:endParaRPr lang="en-US"/>
          </a:p>
        </p:txBody>
      </p:sp>
    </p:spTree>
    <p:extLst>
      <p:ext uri="{BB962C8B-B14F-4D97-AF65-F5344CB8AC3E}">
        <p14:creationId xmlns="" xmlns:p14="http://schemas.microsoft.com/office/powerpoint/2010/main" val="19048978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5C12EA-E4B0-264F-BCA3-0F1158BD6BCE}" type="slidenum">
              <a:rPr lang="en-US" smtClean="0"/>
              <a:pPr/>
              <a:t>5</a:t>
            </a:fld>
            <a:endParaRPr lang="en-US"/>
          </a:p>
        </p:txBody>
      </p:sp>
    </p:spTree>
    <p:extLst>
      <p:ext uri="{BB962C8B-B14F-4D97-AF65-F5344CB8AC3E}">
        <p14:creationId xmlns="" xmlns:p14="http://schemas.microsoft.com/office/powerpoint/2010/main" val="1167809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5C12EA-E4B0-264F-BCA3-0F1158BD6BCE}" type="slidenum">
              <a:rPr lang="en-US" smtClean="0"/>
              <a:pPr/>
              <a:t>6</a:t>
            </a:fld>
            <a:endParaRPr lang="en-US"/>
          </a:p>
        </p:txBody>
      </p:sp>
    </p:spTree>
    <p:extLst>
      <p:ext uri="{BB962C8B-B14F-4D97-AF65-F5344CB8AC3E}">
        <p14:creationId xmlns="" xmlns:p14="http://schemas.microsoft.com/office/powerpoint/2010/main" val="1540500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5C12EA-E4B0-264F-BCA3-0F1158BD6BCE}" type="slidenum">
              <a:rPr lang="en-US" smtClean="0"/>
              <a:pPr/>
              <a:t>7</a:t>
            </a:fld>
            <a:endParaRPr lang="en-US"/>
          </a:p>
        </p:txBody>
      </p:sp>
    </p:spTree>
    <p:extLst>
      <p:ext uri="{BB962C8B-B14F-4D97-AF65-F5344CB8AC3E}">
        <p14:creationId xmlns="" xmlns:p14="http://schemas.microsoft.com/office/powerpoint/2010/main" val="5828386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5C12EA-E4B0-264F-BCA3-0F1158BD6BCE}" type="slidenum">
              <a:rPr lang="en-US" smtClean="0"/>
              <a:pPr/>
              <a:t>8</a:t>
            </a:fld>
            <a:endParaRPr lang="en-US"/>
          </a:p>
        </p:txBody>
      </p:sp>
    </p:spTree>
    <p:extLst>
      <p:ext uri="{BB962C8B-B14F-4D97-AF65-F5344CB8AC3E}">
        <p14:creationId xmlns="" xmlns:p14="http://schemas.microsoft.com/office/powerpoint/2010/main" val="8655563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5C12EA-E4B0-264F-BCA3-0F1158BD6BCE}" type="slidenum">
              <a:rPr lang="en-US" smtClean="0"/>
              <a:pPr/>
              <a:t>9</a:t>
            </a:fld>
            <a:endParaRPr lang="en-US"/>
          </a:p>
        </p:txBody>
      </p:sp>
    </p:spTree>
    <p:extLst>
      <p:ext uri="{BB962C8B-B14F-4D97-AF65-F5344CB8AC3E}">
        <p14:creationId xmlns="" xmlns:p14="http://schemas.microsoft.com/office/powerpoint/2010/main" val="11943820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5C12EA-E4B0-264F-BCA3-0F1158BD6BCE}" type="slidenum">
              <a:rPr lang="en-US" smtClean="0"/>
              <a:pPr/>
              <a:t>10</a:t>
            </a:fld>
            <a:endParaRPr lang="en-US"/>
          </a:p>
        </p:txBody>
      </p:sp>
    </p:spTree>
    <p:extLst>
      <p:ext uri="{BB962C8B-B14F-4D97-AF65-F5344CB8AC3E}">
        <p14:creationId xmlns="" xmlns:p14="http://schemas.microsoft.com/office/powerpoint/2010/main" val="872378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53074F12-AA26-4AC8-9962-C36BB8F32554}" type="datetimeFigureOut">
              <a:rPr lang="en-US" smtClean="0"/>
              <a:pPr/>
              <a:t>19/10/2020</a:t>
            </a:fld>
            <a:endParaRPr lang="en-US"/>
          </a:p>
        </p:txBody>
      </p:sp>
      <p:sp>
        <p:nvSpPr>
          <p:cNvPr id="16" name="Slide Number Placeholder 15"/>
          <p:cNvSpPr>
            <a:spLocks noGrp="1"/>
          </p:cNvSpPr>
          <p:nvPr>
            <p:ph type="sldNum" sz="quarter" idx="11"/>
          </p:nvPr>
        </p:nvSpPr>
        <p:spPr/>
        <p:txBody>
          <a:bodyPr/>
          <a:lstStyle/>
          <a:p>
            <a:fld id="{B82CCC60-E8CD-4174-8B1A-7DF615B22EEF}"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074F12-AA26-4AC8-9962-C36BB8F32554}" type="datetimeFigureOut">
              <a:rPr lang="en-US" smtClean="0"/>
              <a:pPr/>
              <a:t>19/10/2020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074F12-AA26-4AC8-9962-C36BB8F32554}" type="datetimeFigureOut">
              <a:rPr lang="en-US" smtClean="0"/>
              <a:pPr/>
              <a:t>19/10/2020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53074F12-AA26-4AC8-9962-C36BB8F32554}" type="datetimeFigureOut">
              <a:rPr lang="en-US" smtClean="0"/>
              <a:pPr/>
              <a:t>19/10/2020</a:t>
            </a:fld>
            <a:endParaRPr lang="en-US"/>
          </a:p>
        </p:txBody>
      </p:sp>
      <p:sp>
        <p:nvSpPr>
          <p:cNvPr id="15" name="Slide Number Placeholder 14"/>
          <p:cNvSpPr>
            <a:spLocks noGrp="1"/>
          </p:cNvSpPr>
          <p:nvPr>
            <p:ph type="sldNum" sz="quarter" idx="15"/>
          </p:nvPr>
        </p:nvSpPr>
        <p:spPr/>
        <p:txBody>
          <a:bodyPr/>
          <a:lstStyle>
            <a:lvl1pPr algn="ctr">
              <a:defRPr/>
            </a:lvl1pPr>
          </a:lstStyle>
          <a:p>
            <a:fld id="{B82CCC60-E8CD-4174-8B1A-7DF615B22EEF}"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3074F12-AA26-4AC8-9962-C36BB8F32554}" type="datetimeFigureOut">
              <a:rPr lang="en-US" smtClean="0"/>
              <a:pPr/>
              <a:t>19/10/2020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3074F12-AA26-4AC8-9962-C36BB8F32554}" type="datetimeFigureOut">
              <a:rPr lang="en-US" smtClean="0"/>
              <a:pPr/>
              <a:t>19/10/2020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53074F12-AA26-4AC8-9962-C36BB8F32554}" type="datetimeFigureOut">
              <a:rPr lang="en-US" smtClean="0"/>
              <a:pPr/>
              <a:t>19/10/2020</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3074F12-AA26-4AC8-9962-C36BB8F32554}" type="datetimeFigureOut">
              <a:rPr lang="en-US" smtClean="0"/>
              <a:pPr/>
              <a:t>19/10/2020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19/10/2020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53074F12-AA26-4AC8-9962-C36BB8F32554}" type="datetimeFigureOut">
              <a:rPr lang="en-US" smtClean="0"/>
              <a:pPr/>
              <a:t>19/10/2020</a:t>
            </a:fld>
            <a:endParaRPr lang="en-US"/>
          </a:p>
        </p:txBody>
      </p:sp>
      <p:sp>
        <p:nvSpPr>
          <p:cNvPr id="9" name="Slide Number Placeholder 8"/>
          <p:cNvSpPr>
            <a:spLocks noGrp="1"/>
          </p:cNvSpPr>
          <p:nvPr>
            <p:ph type="sldNum" sz="quarter" idx="15"/>
          </p:nvPr>
        </p:nvSpPr>
        <p:spPr/>
        <p:txBody>
          <a:bodyPr/>
          <a:lstStyle/>
          <a:p>
            <a:fld id="{B82CCC60-E8CD-4174-8B1A-7DF615B22EEF}"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53074F12-AA26-4AC8-9962-C36BB8F32554}" type="datetimeFigureOut">
              <a:rPr lang="en-US" smtClean="0"/>
              <a:pPr/>
              <a:t>19/10/2020</a:t>
            </a:fld>
            <a:endParaRPr lang="en-US"/>
          </a:p>
        </p:txBody>
      </p:sp>
      <p:sp>
        <p:nvSpPr>
          <p:cNvPr id="9" name="Slide Number Placeholder 8"/>
          <p:cNvSpPr>
            <a:spLocks noGrp="1"/>
          </p:cNvSpPr>
          <p:nvPr>
            <p:ph type="sldNum" sz="quarter" idx="11"/>
          </p:nvPr>
        </p:nvSpPr>
        <p:spPr/>
        <p:txBody>
          <a:bodyPr/>
          <a:lstStyle/>
          <a:p>
            <a:fld id="{B82CCC60-E8CD-4174-8B1A-7DF615B22EEF}"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3074F12-AA26-4AC8-9962-C36BB8F32554}" type="datetimeFigureOut">
              <a:rPr lang="en-US" smtClean="0"/>
              <a:pPr/>
              <a:t>19/10/2020</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82CCC60-E8CD-4174-8B1A-7DF615B22EEF}"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447800"/>
            <a:ext cx="8229600" cy="1219200"/>
          </a:xfrm>
        </p:spPr>
        <p:txBody>
          <a:bodyPr>
            <a:normAutofit fontScale="90000"/>
          </a:bodyPr>
          <a:lstStyle/>
          <a:p>
            <a:pPr algn="ctr"/>
            <a:r>
              <a:rPr smtClean="0"/>
              <a:t/>
            </a:r>
            <a:br>
              <a:rPr smtClean="0"/>
            </a:br>
            <a:r>
              <a:rPr smtClean="0"/>
              <a:t> INTERCHANGE OF </a:t>
            </a:r>
            <a:br>
              <a:rPr smtClean="0"/>
            </a:br>
            <a:r>
              <a:rPr smtClean="0"/>
              <a:t>ACTIVE &amp; PASSIVE VOICE </a:t>
            </a:r>
            <a:endParaRPr lang="en-US" dirty="0"/>
          </a:p>
        </p:txBody>
      </p:sp>
      <p:sp>
        <p:nvSpPr>
          <p:cNvPr id="4" name="Rectangle 3"/>
          <p:cNvSpPr/>
          <p:nvPr/>
        </p:nvSpPr>
        <p:spPr>
          <a:xfrm>
            <a:off x="381000" y="3429000"/>
            <a:ext cx="8382000" cy="1477328"/>
          </a:xfrm>
          <a:prstGeom prst="rect">
            <a:avLst/>
          </a:prstGeom>
        </p:spPr>
        <p:txBody>
          <a:bodyPr wrap="square">
            <a:spAutoFit/>
          </a:bodyPr>
          <a:lstStyle/>
          <a:p>
            <a:pPr algn="ctr"/>
            <a:r>
              <a:rPr lang="en-US" sz="3000" dirty="0" smtClean="0">
                <a:solidFill>
                  <a:schemeClr val="accent2">
                    <a:lumMod val="60000"/>
                    <a:lumOff val="40000"/>
                  </a:schemeClr>
                </a:solidFill>
              </a:rPr>
              <a:t>BY</a:t>
            </a:r>
          </a:p>
          <a:p>
            <a:pPr algn="ctr"/>
            <a:r>
              <a:rPr lang="en-US" sz="3000" dirty="0" smtClean="0">
                <a:solidFill>
                  <a:schemeClr val="accent2">
                    <a:lumMod val="60000"/>
                    <a:lumOff val="40000"/>
                  </a:schemeClr>
                </a:solidFill>
              </a:rPr>
              <a:t>Mr. M. </a:t>
            </a:r>
            <a:r>
              <a:rPr lang="en-US" sz="3000" dirty="0" err="1" smtClean="0">
                <a:solidFill>
                  <a:schemeClr val="accent2">
                    <a:lumMod val="60000"/>
                    <a:lumOff val="40000"/>
                  </a:schemeClr>
                </a:solidFill>
              </a:rPr>
              <a:t>Mathan</a:t>
            </a:r>
            <a:r>
              <a:rPr lang="en-US" sz="3000" dirty="0" smtClean="0">
                <a:solidFill>
                  <a:schemeClr val="accent2">
                    <a:lumMod val="60000"/>
                    <a:lumOff val="40000"/>
                  </a:schemeClr>
                </a:solidFill>
              </a:rPr>
              <a:t>,</a:t>
            </a:r>
          </a:p>
          <a:p>
            <a:pPr algn="ctr"/>
            <a:r>
              <a:rPr lang="en-US" sz="3000" dirty="0" smtClean="0">
                <a:solidFill>
                  <a:schemeClr val="accent2">
                    <a:lumMod val="60000"/>
                    <a:lumOff val="40000"/>
                  </a:schemeClr>
                </a:solidFill>
              </a:rPr>
              <a:t>Assistant  Professor of English,</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Active to Passive Voice</a:t>
            </a:r>
            <a:endParaRPr lang="en-US" dirty="0"/>
          </a:p>
        </p:txBody>
      </p:sp>
      <p:sp>
        <p:nvSpPr>
          <p:cNvPr id="3" name="Content Placeholder 2"/>
          <p:cNvSpPr>
            <a:spLocks noGrp="1"/>
          </p:cNvSpPr>
          <p:nvPr>
            <p:ph idx="4294967295"/>
          </p:nvPr>
        </p:nvSpPr>
        <p:spPr>
          <a:xfrm>
            <a:off x="796925" y="1749425"/>
            <a:ext cx="8347075" cy="4886325"/>
          </a:xfrm>
        </p:spPr>
        <p:txBody>
          <a:bodyPr>
            <a:normAutofit/>
          </a:bodyPr>
          <a:lstStyle/>
          <a:p>
            <a:pPr marL="0" indent="0">
              <a:buNone/>
            </a:pPr>
            <a:r>
              <a:rPr lang="en-US" sz="2000" b="1" dirty="0" smtClean="0">
                <a:solidFill>
                  <a:srgbClr val="FF0000"/>
                </a:solidFill>
                <a:latin typeface="Comic Sans MS" charset="0"/>
                <a:ea typeface="Comic Sans MS" charset="0"/>
                <a:cs typeface="Comic Sans MS" charset="0"/>
              </a:rPr>
              <a:t>Beware of complement</a:t>
            </a:r>
          </a:p>
          <a:p>
            <a:pPr marL="0" indent="0">
              <a:buNone/>
            </a:pPr>
            <a:endParaRPr lang="en-US" sz="2000" b="1" dirty="0" smtClean="0">
              <a:solidFill>
                <a:srgbClr val="FF0000"/>
              </a:solidFill>
              <a:latin typeface="Comic Sans MS" charset="0"/>
              <a:ea typeface="Comic Sans MS" charset="0"/>
              <a:cs typeface="Comic Sans MS" charset="0"/>
            </a:endParaRPr>
          </a:p>
          <a:p>
            <a:r>
              <a:rPr lang="en-US" sz="2000" dirty="0" smtClean="0">
                <a:solidFill>
                  <a:schemeClr val="accent3">
                    <a:lumMod val="40000"/>
                    <a:lumOff val="60000"/>
                  </a:schemeClr>
                </a:solidFill>
                <a:latin typeface="Comic Sans MS" charset="0"/>
                <a:ea typeface="Comic Sans MS" charset="0"/>
                <a:cs typeface="Comic Sans MS" charset="0"/>
              </a:rPr>
              <a:t>They </a:t>
            </a:r>
            <a:r>
              <a:rPr lang="en-US" sz="2000" dirty="0">
                <a:solidFill>
                  <a:schemeClr val="accent3">
                    <a:lumMod val="40000"/>
                    <a:lumOff val="60000"/>
                  </a:schemeClr>
                </a:solidFill>
                <a:latin typeface="Comic Sans MS" charset="0"/>
                <a:ea typeface="Comic Sans MS" charset="0"/>
                <a:cs typeface="Comic Sans MS" charset="0"/>
              </a:rPr>
              <a:t>made him king. (AV)</a:t>
            </a:r>
            <a:br>
              <a:rPr lang="en-US" sz="2000" dirty="0">
                <a:solidFill>
                  <a:schemeClr val="accent3">
                    <a:lumMod val="40000"/>
                    <a:lumOff val="60000"/>
                  </a:schemeClr>
                </a:solidFill>
                <a:latin typeface="Comic Sans MS" charset="0"/>
                <a:ea typeface="Comic Sans MS" charset="0"/>
                <a:cs typeface="Comic Sans MS" charset="0"/>
              </a:rPr>
            </a:br>
            <a:r>
              <a:rPr lang="en-US" sz="2000" dirty="0">
                <a:solidFill>
                  <a:schemeClr val="accent3">
                    <a:lumMod val="40000"/>
                    <a:lumOff val="60000"/>
                  </a:schemeClr>
                </a:solidFill>
                <a:latin typeface="Comic Sans MS" charset="0"/>
                <a:ea typeface="Comic Sans MS" charset="0"/>
                <a:cs typeface="Comic Sans MS" charset="0"/>
              </a:rPr>
              <a:t>He was made king by them. (PV</a:t>
            </a:r>
            <a:r>
              <a:rPr lang="en-US" sz="2000" dirty="0" smtClean="0">
                <a:solidFill>
                  <a:schemeClr val="accent3">
                    <a:lumMod val="40000"/>
                    <a:lumOff val="60000"/>
                  </a:schemeClr>
                </a:solidFill>
                <a:latin typeface="Comic Sans MS" charset="0"/>
                <a:ea typeface="Comic Sans MS" charset="0"/>
                <a:cs typeface="Comic Sans MS" charset="0"/>
              </a:rPr>
              <a:t>)</a:t>
            </a:r>
          </a:p>
          <a:p>
            <a:endParaRPr lang="en-US" sz="2000" dirty="0">
              <a:latin typeface="Comic Sans MS" charset="0"/>
              <a:ea typeface="Comic Sans MS" charset="0"/>
              <a:cs typeface="Comic Sans MS" charset="0"/>
            </a:endParaRPr>
          </a:p>
          <a:p>
            <a:pPr marL="0" indent="0">
              <a:buNone/>
            </a:pPr>
            <a:r>
              <a:rPr lang="en-US" sz="2000" b="1" dirty="0">
                <a:solidFill>
                  <a:srgbClr val="FF0000"/>
                </a:solidFill>
                <a:latin typeface="Comic Sans MS" charset="0"/>
                <a:ea typeface="Comic Sans MS" charset="0"/>
                <a:cs typeface="Comic Sans MS" charset="0"/>
              </a:rPr>
              <a:t>Infinitive and Gerund :</a:t>
            </a:r>
            <a:r>
              <a:rPr lang="en-US" sz="2000" dirty="0">
                <a:latin typeface="Comic Sans MS" charset="0"/>
                <a:ea typeface="Comic Sans MS" charset="0"/>
                <a:cs typeface="Comic Sans MS" charset="0"/>
              </a:rPr>
              <a:t/>
            </a:r>
            <a:br>
              <a:rPr lang="en-US" sz="2000" dirty="0">
                <a:latin typeface="Comic Sans MS" charset="0"/>
                <a:ea typeface="Comic Sans MS" charset="0"/>
                <a:cs typeface="Comic Sans MS" charset="0"/>
              </a:rPr>
            </a:br>
            <a:endParaRPr lang="en-US" sz="2000" dirty="0" smtClean="0">
              <a:latin typeface="Comic Sans MS" charset="0"/>
              <a:ea typeface="Comic Sans MS" charset="0"/>
              <a:cs typeface="Comic Sans MS" charset="0"/>
            </a:endParaRPr>
          </a:p>
          <a:p>
            <a:r>
              <a:rPr lang="en-US" sz="2000" dirty="0" smtClean="0">
                <a:solidFill>
                  <a:schemeClr val="accent3">
                    <a:lumMod val="40000"/>
                    <a:lumOff val="60000"/>
                  </a:schemeClr>
                </a:solidFill>
                <a:latin typeface="Comic Sans MS" charset="0"/>
                <a:ea typeface="Comic Sans MS" charset="0"/>
                <a:cs typeface="Comic Sans MS" charset="0"/>
              </a:rPr>
              <a:t>I </a:t>
            </a:r>
            <a:r>
              <a:rPr lang="en-US" sz="2000" dirty="0">
                <a:solidFill>
                  <a:schemeClr val="accent3">
                    <a:lumMod val="40000"/>
                    <a:lumOff val="60000"/>
                  </a:schemeClr>
                </a:solidFill>
                <a:latin typeface="Comic Sans MS" charset="0"/>
                <a:ea typeface="Comic Sans MS" charset="0"/>
                <a:cs typeface="Comic Sans MS" charset="0"/>
              </a:rPr>
              <a:t>want to shoot the tiger. (AV)</a:t>
            </a:r>
            <a:br>
              <a:rPr lang="en-US" sz="2000" dirty="0">
                <a:solidFill>
                  <a:schemeClr val="accent3">
                    <a:lumMod val="40000"/>
                    <a:lumOff val="60000"/>
                  </a:schemeClr>
                </a:solidFill>
                <a:latin typeface="Comic Sans MS" charset="0"/>
                <a:ea typeface="Comic Sans MS" charset="0"/>
                <a:cs typeface="Comic Sans MS" charset="0"/>
              </a:rPr>
            </a:br>
            <a:r>
              <a:rPr lang="en-US" sz="2000" dirty="0">
                <a:solidFill>
                  <a:schemeClr val="accent3">
                    <a:lumMod val="40000"/>
                    <a:lumOff val="60000"/>
                  </a:schemeClr>
                </a:solidFill>
                <a:latin typeface="Comic Sans MS" charset="0"/>
                <a:ea typeface="Comic Sans MS" charset="0"/>
                <a:cs typeface="Comic Sans MS" charset="0"/>
              </a:rPr>
              <a:t>I want the tiger to be </a:t>
            </a:r>
            <a:r>
              <a:rPr lang="en-US" sz="2000" dirty="0" smtClean="0">
                <a:solidFill>
                  <a:schemeClr val="accent3">
                    <a:lumMod val="40000"/>
                    <a:lumOff val="60000"/>
                  </a:schemeClr>
                </a:solidFill>
                <a:latin typeface="Comic Sans MS" charset="0"/>
                <a:ea typeface="Comic Sans MS" charset="0"/>
                <a:cs typeface="Comic Sans MS" charset="0"/>
              </a:rPr>
              <a:t>shot</a:t>
            </a:r>
            <a:r>
              <a:rPr lang="en-US" sz="2000" dirty="0">
                <a:solidFill>
                  <a:schemeClr val="accent3">
                    <a:lumMod val="40000"/>
                    <a:lumOff val="60000"/>
                  </a:schemeClr>
                </a:solidFill>
                <a:latin typeface="Comic Sans MS" charset="0"/>
                <a:ea typeface="Comic Sans MS" charset="0"/>
                <a:cs typeface="Comic Sans MS" charset="0"/>
              </a:rPr>
              <a:t>. (PV)</a:t>
            </a:r>
          </a:p>
          <a:p>
            <a:r>
              <a:rPr lang="en-US" sz="2000" dirty="0">
                <a:solidFill>
                  <a:schemeClr val="accent3">
                    <a:lumMod val="40000"/>
                    <a:lumOff val="60000"/>
                  </a:schemeClr>
                </a:solidFill>
                <a:latin typeface="Comic Sans MS" charset="0"/>
                <a:ea typeface="Comic Sans MS" charset="0"/>
                <a:cs typeface="Comic Sans MS" charset="0"/>
              </a:rPr>
              <a:t>I remember my father taking me to the theatre. (AV)</a:t>
            </a:r>
            <a:br>
              <a:rPr lang="en-US" sz="2000" dirty="0">
                <a:solidFill>
                  <a:schemeClr val="accent3">
                    <a:lumMod val="40000"/>
                    <a:lumOff val="60000"/>
                  </a:schemeClr>
                </a:solidFill>
                <a:latin typeface="Comic Sans MS" charset="0"/>
                <a:ea typeface="Comic Sans MS" charset="0"/>
                <a:cs typeface="Comic Sans MS" charset="0"/>
              </a:rPr>
            </a:br>
            <a:r>
              <a:rPr lang="en-US" sz="2000" dirty="0">
                <a:solidFill>
                  <a:schemeClr val="accent3">
                    <a:lumMod val="40000"/>
                    <a:lumOff val="60000"/>
                  </a:schemeClr>
                </a:solidFill>
                <a:latin typeface="Comic Sans MS" charset="0"/>
                <a:ea typeface="Comic Sans MS" charset="0"/>
                <a:cs typeface="Comic Sans MS" charset="0"/>
              </a:rPr>
              <a:t>I remember being taken to the theatre by my father. (PV)</a:t>
            </a:r>
          </a:p>
          <a:p>
            <a:pPr marL="0" indent="0">
              <a:buNone/>
            </a:pPr>
            <a:endParaRPr lang="en-US" sz="2000" b="1" dirty="0">
              <a:solidFill>
                <a:schemeClr val="accent3">
                  <a:lumMod val="40000"/>
                  <a:lumOff val="60000"/>
                </a:schemeClr>
              </a:solidFill>
              <a:latin typeface="Comic Sans MS" charset="0"/>
              <a:ea typeface="Comic Sans MS" charset="0"/>
              <a:cs typeface="Comic Sans MS" charset="0"/>
            </a:endParaRPr>
          </a:p>
          <a:p>
            <a:endParaRPr lang="en-US" sz="2000" b="1" dirty="0">
              <a:latin typeface="Comic Sans MS" charset="0"/>
              <a:ea typeface="Comic Sans MS" charset="0"/>
              <a:cs typeface="Comic Sans MS" charset="0"/>
            </a:endParaRPr>
          </a:p>
        </p:txBody>
      </p:sp>
    </p:spTree>
    <p:extLst>
      <p:ext uri="{BB962C8B-B14F-4D97-AF65-F5344CB8AC3E}">
        <p14:creationId xmlns="" xmlns:p14="http://schemas.microsoft.com/office/powerpoint/2010/main" val="18085533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solidFill>
                  <a:schemeClr val="tx2"/>
                </a:solidFill>
              </a:rPr>
              <a:t>Passive to Active Voice</a:t>
            </a:r>
            <a:endParaRPr lang="en-US" dirty="0">
              <a:solidFill>
                <a:schemeClr val="tx2"/>
              </a:solidFill>
            </a:endParaRPr>
          </a:p>
        </p:txBody>
      </p:sp>
      <p:sp>
        <p:nvSpPr>
          <p:cNvPr id="3" name="Rectangle 2"/>
          <p:cNvSpPr/>
          <p:nvPr/>
        </p:nvSpPr>
        <p:spPr>
          <a:xfrm>
            <a:off x="571500" y="2438400"/>
            <a:ext cx="8001000" cy="3693319"/>
          </a:xfrm>
          <a:prstGeom prst="rect">
            <a:avLst/>
          </a:prstGeom>
        </p:spPr>
        <p:txBody>
          <a:bodyPr wrap="square">
            <a:spAutoFit/>
          </a:bodyPr>
          <a:lstStyle/>
          <a:p>
            <a:r>
              <a:rPr lang="en-US" dirty="0" smtClean="0">
                <a:solidFill>
                  <a:schemeClr val="tx2"/>
                </a:solidFill>
                <a:latin typeface="Comic Sans MS" charset="0"/>
                <a:ea typeface="Comic Sans MS" charset="0"/>
                <a:cs typeface="Comic Sans MS" charset="0"/>
              </a:rPr>
              <a:t>While changing passive voice into active voice, we must keep in mind all the rules of the active voice in the reverse order. we come across sentences in the passive voice without subject or agent. in this case, supply the appropriate subject.</a:t>
            </a:r>
          </a:p>
          <a:p>
            <a:r>
              <a:rPr lang="en-US" dirty="0" smtClean="0">
                <a:latin typeface="Comic Sans MS" charset="0"/>
                <a:ea typeface="Comic Sans MS" charset="0"/>
                <a:cs typeface="Comic Sans MS" charset="0"/>
              </a:rPr>
              <a:t/>
            </a:r>
            <a:br>
              <a:rPr lang="en-US" dirty="0" smtClean="0">
                <a:latin typeface="Comic Sans MS" charset="0"/>
                <a:ea typeface="Comic Sans MS" charset="0"/>
                <a:cs typeface="Comic Sans MS" charset="0"/>
              </a:rPr>
            </a:br>
            <a:r>
              <a:rPr lang="en-US" dirty="0" smtClean="0">
                <a:solidFill>
                  <a:schemeClr val="tx2"/>
                </a:solidFill>
                <a:latin typeface="Comic Sans MS" charset="0"/>
                <a:ea typeface="Comic Sans MS" charset="0"/>
                <a:cs typeface="Comic Sans MS" charset="0"/>
              </a:rPr>
              <a:t>To decide whether the given passive voice sentence is in passive voice, any one of the following constructions should be present.</a:t>
            </a:r>
          </a:p>
          <a:p>
            <a:r>
              <a:rPr lang="en-US" dirty="0" smtClean="0">
                <a:solidFill>
                  <a:schemeClr val="tx2"/>
                </a:solidFill>
                <a:latin typeface="Comic Sans MS" charset="0"/>
                <a:ea typeface="Comic Sans MS" charset="0"/>
                <a:cs typeface="Comic Sans MS" charset="0"/>
              </a:rPr>
              <a:t/>
            </a:r>
            <a:br>
              <a:rPr lang="en-US" dirty="0" smtClean="0">
                <a:solidFill>
                  <a:schemeClr val="tx2"/>
                </a:solidFill>
                <a:latin typeface="Comic Sans MS" charset="0"/>
                <a:ea typeface="Comic Sans MS" charset="0"/>
                <a:cs typeface="Comic Sans MS" charset="0"/>
              </a:rPr>
            </a:br>
            <a:r>
              <a:rPr lang="en-US" dirty="0" smtClean="0">
                <a:solidFill>
                  <a:schemeClr val="tx2"/>
                </a:solidFill>
                <a:latin typeface="Comic Sans MS" charset="0"/>
                <a:ea typeface="Comic Sans MS" charset="0"/>
                <a:cs typeface="Comic Sans MS" charset="0"/>
              </a:rPr>
              <a:t>1. is, was ,are, were, am + past participle</a:t>
            </a:r>
          </a:p>
          <a:p>
            <a:r>
              <a:rPr lang="en-US" dirty="0" smtClean="0">
                <a:solidFill>
                  <a:schemeClr val="tx2"/>
                </a:solidFill>
                <a:latin typeface="Comic Sans MS" charset="0"/>
                <a:ea typeface="Comic Sans MS" charset="0"/>
                <a:cs typeface="Comic Sans MS" charset="0"/>
              </a:rPr>
              <a:t>2. be + past participle</a:t>
            </a:r>
          </a:p>
          <a:p>
            <a:r>
              <a:rPr lang="en-US" dirty="0" smtClean="0">
                <a:solidFill>
                  <a:schemeClr val="tx2"/>
                </a:solidFill>
                <a:latin typeface="Comic Sans MS" charset="0"/>
                <a:ea typeface="Comic Sans MS" charset="0"/>
                <a:cs typeface="Comic Sans MS" charset="0"/>
              </a:rPr>
              <a:t>3. being + past participle</a:t>
            </a:r>
          </a:p>
          <a:p>
            <a:r>
              <a:rPr lang="en-US" dirty="0" smtClean="0">
                <a:solidFill>
                  <a:schemeClr val="tx2"/>
                </a:solidFill>
                <a:latin typeface="Comic Sans MS" charset="0"/>
                <a:ea typeface="Comic Sans MS" charset="0"/>
                <a:cs typeface="Comic Sans MS" charset="0"/>
              </a:rPr>
              <a:t>4. been + past participle</a:t>
            </a:r>
          </a:p>
          <a:p>
            <a:r>
              <a:rPr lang="en-US" dirty="0" smtClean="0">
                <a:solidFill>
                  <a:schemeClr val="tx2"/>
                </a:solidFill>
                <a:latin typeface="Comic Sans MS" charset="0"/>
                <a:ea typeface="Comic Sans MS" charset="0"/>
                <a:cs typeface="Comic Sans MS" charset="0"/>
              </a:rPr>
              <a:t>5. Let ...be + past participle</a:t>
            </a:r>
            <a:endParaRPr lang="en-US" dirty="0">
              <a:solidFill>
                <a:schemeClr val="tx2"/>
              </a:solidFill>
              <a:latin typeface="Comic Sans MS" charset="0"/>
              <a:ea typeface="Comic Sans MS" charset="0"/>
              <a:cs typeface="Comic Sans MS"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Passive to Active Voice</a:t>
            </a:r>
            <a:endParaRPr lang="en-US" dirty="0"/>
          </a:p>
        </p:txBody>
      </p:sp>
      <p:graphicFrame>
        <p:nvGraphicFramePr>
          <p:cNvPr id="3" name="Table 2"/>
          <p:cNvGraphicFramePr>
            <a:graphicFrameLocks noGrp="1"/>
          </p:cNvGraphicFramePr>
          <p:nvPr>
            <p:extLst>
              <p:ext uri="{D42A27DB-BD31-4B8C-83A1-F6EECF244321}">
                <p14:modId xmlns="" xmlns:p14="http://schemas.microsoft.com/office/powerpoint/2010/main" val="238870024"/>
              </p:ext>
            </p:extLst>
          </p:nvPr>
        </p:nvGraphicFramePr>
        <p:xfrm>
          <a:off x="1059785" y="1524000"/>
          <a:ext cx="7024430" cy="4981394"/>
        </p:xfrm>
        <a:graphic>
          <a:graphicData uri="http://schemas.openxmlformats.org/drawingml/2006/table">
            <a:tbl>
              <a:tblPr firstRow="1" bandRow="1">
                <a:tableStyleId>{21E4AEA4-8DFA-4A89-87EB-49C32662AFE0}</a:tableStyleId>
              </a:tblPr>
              <a:tblGrid>
                <a:gridCol w="3512215"/>
                <a:gridCol w="3512215"/>
              </a:tblGrid>
              <a:tr h="327896">
                <a:tc>
                  <a:txBody>
                    <a:bodyPr/>
                    <a:lstStyle/>
                    <a:p>
                      <a:pPr algn="ctr"/>
                      <a:r>
                        <a:rPr lang="en-US" sz="1800" dirty="0" smtClean="0">
                          <a:solidFill>
                            <a:schemeClr val="tx2"/>
                          </a:solidFill>
                          <a:latin typeface="Comic Sans MS" charset="0"/>
                          <a:ea typeface="Comic Sans MS" charset="0"/>
                          <a:cs typeface="Comic Sans MS" charset="0"/>
                        </a:rPr>
                        <a:t>Passive Voice</a:t>
                      </a:r>
                      <a:endParaRPr lang="en-US" sz="1800" dirty="0">
                        <a:solidFill>
                          <a:schemeClr val="tx2"/>
                        </a:solidFill>
                        <a:latin typeface="Comic Sans MS" charset="0"/>
                        <a:ea typeface="Comic Sans MS" charset="0"/>
                        <a:cs typeface="Comic Sans MS" charset="0"/>
                      </a:endParaRPr>
                    </a:p>
                  </a:txBody>
                  <a:tcPr>
                    <a:solidFill>
                      <a:schemeClr val="bg1">
                        <a:lumMod val="50000"/>
                        <a:lumOff val="50000"/>
                      </a:schemeClr>
                    </a:solidFill>
                  </a:tcPr>
                </a:tc>
                <a:tc>
                  <a:txBody>
                    <a:bodyPr/>
                    <a:lstStyle/>
                    <a:p>
                      <a:pPr algn="ctr"/>
                      <a:r>
                        <a:rPr lang="en-US" sz="1800" dirty="0" smtClean="0">
                          <a:solidFill>
                            <a:schemeClr val="tx2"/>
                          </a:solidFill>
                          <a:latin typeface="Comic Sans MS" charset="0"/>
                          <a:ea typeface="Comic Sans MS" charset="0"/>
                          <a:cs typeface="Comic Sans MS" charset="0"/>
                        </a:rPr>
                        <a:t>Active Voice</a:t>
                      </a:r>
                      <a:endParaRPr lang="en-US" sz="1800" dirty="0">
                        <a:solidFill>
                          <a:schemeClr val="tx2"/>
                        </a:solidFill>
                        <a:latin typeface="Comic Sans MS" charset="0"/>
                        <a:ea typeface="Comic Sans MS" charset="0"/>
                        <a:cs typeface="Comic Sans MS" charset="0"/>
                      </a:endParaRPr>
                    </a:p>
                  </a:txBody>
                  <a:tcPr>
                    <a:solidFill>
                      <a:schemeClr val="bg1">
                        <a:lumMod val="50000"/>
                        <a:lumOff val="50000"/>
                      </a:schemeClr>
                    </a:solidFill>
                  </a:tcPr>
                </a:tc>
              </a:tr>
              <a:tr h="651238">
                <a:tc>
                  <a:txBody>
                    <a:bodyPr/>
                    <a:lstStyle/>
                    <a:p>
                      <a:pPr algn="l"/>
                      <a:r>
                        <a:rPr lang="en-US" sz="1600" dirty="0">
                          <a:solidFill>
                            <a:schemeClr val="tx2"/>
                          </a:solidFill>
                          <a:effectLst/>
                          <a:latin typeface="Comic Sans MS" charset="0"/>
                          <a:ea typeface="Comic Sans MS" charset="0"/>
                          <a:cs typeface="Comic Sans MS" charset="0"/>
                        </a:rPr>
                        <a:t>The thief was finally arrested</a:t>
                      </a:r>
                    </a:p>
                  </a:txBody>
                  <a:tcPr marL="190500" marR="190500" marT="88900" marB="88900" anchor="ctr">
                    <a:solidFill>
                      <a:schemeClr val="bg1">
                        <a:lumMod val="50000"/>
                        <a:lumOff val="50000"/>
                      </a:schemeClr>
                    </a:solidFill>
                  </a:tcPr>
                </a:tc>
                <a:tc>
                  <a:txBody>
                    <a:bodyPr/>
                    <a:lstStyle/>
                    <a:p>
                      <a:pPr algn="l"/>
                      <a:r>
                        <a:rPr lang="en-US" sz="1600" dirty="0">
                          <a:solidFill>
                            <a:schemeClr val="tx2"/>
                          </a:solidFill>
                          <a:effectLst/>
                          <a:latin typeface="Comic Sans MS" charset="0"/>
                          <a:ea typeface="Comic Sans MS" charset="0"/>
                          <a:cs typeface="Comic Sans MS" charset="0"/>
                        </a:rPr>
                        <a:t>The police finally arrested the thief</a:t>
                      </a:r>
                    </a:p>
                  </a:txBody>
                  <a:tcPr marL="190500" marR="190500" marT="88900" marB="88900" anchor="ctr">
                    <a:solidFill>
                      <a:schemeClr val="bg1">
                        <a:lumMod val="50000"/>
                        <a:lumOff val="50000"/>
                      </a:schemeClr>
                    </a:solidFill>
                  </a:tcPr>
                </a:tc>
              </a:tr>
              <a:tr h="651238">
                <a:tc>
                  <a:txBody>
                    <a:bodyPr/>
                    <a:lstStyle/>
                    <a:p>
                      <a:pPr algn="l"/>
                      <a:r>
                        <a:rPr lang="en-US" sz="1600" dirty="0">
                          <a:solidFill>
                            <a:schemeClr val="tx2"/>
                          </a:solidFill>
                          <a:effectLst/>
                          <a:latin typeface="Comic Sans MS" charset="0"/>
                          <a:ea typeface="Comic Sans MS" charset="0"/>
                          <a:cs typeface="Comic Sans MS" charset="0"/>
                        </a:rPr>
                        <a:t>We were taught grammar</a:t>
                      </a:r>
                    </a:p>
                  </a:txBody>
                  <a:tcPr marL="190500" marR="190500" marT="88900" marB="88900" anchor="ctr">
                    <a:solidFill>
                      <a:schemeClr val="bg1">
                        <a:lumMod val="50000"/>
                        <a:lumOff val="50000"/>
                      </a:schemeClr>
                    </a:solidFill>
                  </a:tcPr>
                </a:tc>
                <a:tc>
                  <a:txBody>
                    <a:bodyPr/>
                    <a:lstStyle/>
                    <a:p>
                      <a:pPr algn="l"/>
                      <a:r>
                        <a:rPr lang="en-US" sz="1600" dirty="0">
                          <a:solidFill>
                            <a:schemeClr val="tx2"/>
                          </a:solidFill>
                          <a:effectLst/>
                          <a:latin typeface="Comic Sans MS" charset="0"/>
                          <a:ea typeface="Comic Sans MS" charset="0"/>
                          <a:cs typeface="Comic Sans MS" charset="0"/>
                        </a:rPr>
                        <a:t>The teacher taught us grammar</a:t>
                      </a:r>
                    </a:p>
                  </a:txBody>
                  <a:tcPr marL="190500" marR="190500" marT="88900" marB="88900" anchor="ctr">
                    <a:solidFill>
                      <a:schemeClr val="bg1">
                        <a:lumMod val="50000"/>
                        <a:lumOff val="50000"/>
                      </a:schemeClr>
                    </a:solidFill>
                  </a:tcPr>
                </a:tc>
              </a:tr>
              <a:tr h="651238">
                <a:tc>
                  <a:txBody>
                    <a:bodyPr/>
                    <a:lstStyle/>
                    <a:p>
                      <a:pPr algn="l"/>
                      <a:r>
                        <a:rPr lang="en-US" sz="1600" dirty="0">
                          <a:solidFill>
                            <a:schemeClr val="tx2"/>
                          </a:solidFill>
                          <a:effectLst/>
                          <a:latin typeface="Comic Sans MS" charset="0"/>
                          <a:ea typeface="Comic Sans MS" charset="0"/>
                          <a:cs typeface="Comic Sans MS" charset="0"/>
                        </a:rPr>
                        <a:t>My purse has been stolen</a:t>
                      </a:r>
                    </a:p>
                  </a:txBody>
                  <a:tcPr marL="190500" marR="190500" marT="88900" marB="88900" anchor="ctr">
                    <a:solidFill>
                      <a:schemeClr val="bg1">
                        <a:lumMod val="50000"/>
                        <a:lumOff val="50000"/>
                      </a:schemeClr>
                    </a:solidFill>
                  </a:tcPr>
                </a:tc>
                <a:tc>
                  <a:txBody>
                    <a:bodyPr/>
                    <a:lstStyle/>
                    <a:p>
                      <a:pPr algn="l"/>
                      <a:r>
                        <a:rPr lang="en-US" sz="1600" dirty="0">
                          <a:solidFill>
                            <a:schemeClr val="tx2"/>
                          </a:solidFill>
                          <a:effectLst/>
                          <a:latin typeface="Comic Sans MS" charset="0"/>
                          <a:ea typeface="Comic Sans MS" charset="0"/>
                          <a:cs typeface="Comic Sans MS" charset="0"/>
                        </a:rPr>
                        <a:t>Somebody has stolen my purse</a:t>
                      </a:r>
                    </a:p>
                  </a:txBody>
                  <a:tcPr marL="190500" marR="190500" marT="88900" marB="88900" anchor="ctr">
                    <a:solidFill>
                      <a:schemeClr val="bg1">
                        <a:lumMod val="50000"/>
                        <a:lumOff val="50000"/>
                      </a:schemeClr>
                    </a:solidFill>
                  </a:tcPr>
                </a:tc>
              </a:tr>
              <a:tr h="651238">
                <a:tc>
                  <a:txBody>
                    <a:bodyPr/>
                    <a:lstStyle/>
                    <a:p>
                      <a:pPr algn="l"/>
                      <a:r>
                        <a:rPr lang="en-US" sz="1600" dirty="0">
                          <a:solidFill>
                            <a:schemeClr val="tx2"/>
                          </a:solidFill>
                          <a:effectLst/>
                          <a:latin typeface="Comic Sans MS" charset="0"/>
                          <a:ea typeface="Comic Sans MS" charset="0"/>
                          <a:cs typeface="Comic Sans MS" charset="0"/>
                        </a:rPr>
                        <a:t>The patients were looked after</a:t>
                      </a:r>
                    </a:p>
                  </a:txBody>
                  <a:tcPr marL="190500" marR="190500" marT="88900" marB="88900" anchor="ctr">
                    <a:solidFill>
                      <a:schemeClr val="bg1">
                        <a:lumMod val="50000"/>
                        <a:lumOff val="50000"/>
                      </a:schemeClr>
                    </a:solidFill>
                  </a:tcPr>
                </a:tc>
                <a:tc>
                  <a:txBody>
                    <a:bodyPr/>
                    <a:lstStyle/>
                    <a:p>
                      <a:pPr algn="l"/>
                      <a:r>
                        <a:rPr lang="en-US" sz="1600" dirty="0">
                          <a:solidFill>
                            <a:schemeClr val="tx2"/>
                          </a:solidFill>
                          <a:effectLst/>
                          <a:latin typeface="Comic Sans MS" charset="0"/>
                          <a:ea typeface="Comic Sans MS" charset="0"/>
                          <a:cs typeface="Comic Sans MS" charset="0"/>
                        </a:rPr>
                        <a:t>The doctor looked after the patients</a:t>
                      </a:r>
                    </a:p>
                  </a:txBody>
                  <a:tcPr marL="190500" marR="190500" marT="88900" marB="88900" anchor="ctr">
                    <a:solidFill>
                      <a:schemeClr val="bg1">
                        <a:lumMod val="50000"/>
                        <a:lumOff val="50000"/>
                      </a:schemeClr>
                    </a:solidFill>
                  </a:tcPr>
                </a:tc>
              </a:tr>
              <a:tr h="651238">
                <a:tc>
                  <a:txBody>
                    <a:bodyPr/>
                    <a:lstStyle/>
                    <a:p>
                      <a:pPr algn="l"/>
                      <a:r>
                        <a:rPr lang="en-US" sz="1600" b="0" i="0" u="none" strike="noStrike" baseline="0" dirty="0" smtClean="0">
                          <a:solidFill>
                            <a:schemeClr val="tx2"/>
                          </a:solidFill>
                          <a:latin typeface="Comic Sans MS" charset="0"/>
                          <a:ea typeface="Comic Sans MS" charset="0"/>
                          <a:cs typeface="Comic Sans MS" charset="0"/>
                        </a:rPr>
                        <a:t>My pocket has been picked.</a:t>
                      </a:r>
                    </a:p>
                  </a:txBody>
                  <a:tcPr marL="190500" marR="190500" marT="88900" marB="88900" anchor="ctr">
                    <a:solidFill>
                      <a:schemeClr val="bg1">
                        <a:lumMod val="50000"/>
                        <a:lumOff val="50000"/>
                      </a:schemeClr>
                    </a:solidFill>
                  </a:tcPr>
                </a:tc>
                <a:tc>
                  <a:txBody>
                    <a:bodyPr/>
                    <a:lstStyle/>
                    <a:p>
                      <a:pPr algn="l"/>
                      <a:r>
                        <a:rPr lang="en-US" sz="1600" b="0" i="0" u="none" strike="noStrike" baseline="0" dirty="0" smtClean="0">
                          <a:solidFill>
                            <a:schemeClr val="tx2"/>
                          </a:solidFill>
                          <a:latin typeface="Comic Sans MS" charset="0"/>
                          <a:ea typeface="Comic Sans MS" charset="0"/>
                          <a:cs typeface="Comic Sans MS" charset="0"/>
                        </a:rPr>
                        <a:t>Someone has picked my pocket.</a:t>
                      </a:r>
                      <a:endParaRPr lang="en-US" sz="1600" dirty="0">
                        <a:solidFill>
                          <a:schemeClr val="tx2"/>
                        </a:solidFill>
                        <a:effectLst/>
                        <a:latin typeface="Comic Sans MS" charset="0"/>
                        <a:ea typeface="Comic Sans MS" charset="0"/>
                        <a:cs typeface="Comic Sans MS" charset="0"/>
                      </a:endParaRPr>
                    </a:p>
                  </a:txBody>
                  <a:tcPr marL="190500" marR="190500" marT="88900" marB="88900" anchor="ctr">
                    <a:solidFill>
                      <a:schemeClr val="bg1">
                        <a:lumMod val="50000"/>
                        <a:lumOff val="50000"/>
                      </a:schemeClr>
                    </a:solidFill>
                  </a:tcPr>
                </a:tc>
              </a:tr>
              <a:tr h="651238">
                <a:tc>
                  <a:txBody>
                    <a:bodyPr/>
                    <a:lstStyle/>
                    <a:p>
                      <a:pPr algn="l"/>
                      <a:r>
                        <a:rPr lang="en-US" sz="1600" b="0" i="0" u="none" strike="noStrike" kern="1200" baseline="0" dirty="0" smtClean="0">
                          <a:solidFill>
                            <a:schemeClr val="tx2"/>
                          </a:solidFill>
                          <a:latin typeface="Comic Sans MS" charset="0"/>
                          <a:ea typeface="Comic Sans MS" charset="0"/>
                          <a:cs typeface="Comic Sans MS" charset="0"/>
                        </a:rPr>
                        <a:t>Our army has been defeated.</a:t>
                      </a:r>
                      <a:endParaRPr lang="en-US" sz="1600" dirty="0">
                        <a:solidFill>
                          <a:schemeClr val="tx2"/>
                        </a:solidFill>
                        <a:effectLst/>
                        <a:latin typeface="Comic Sans MS" charset="0"/>
                        <a:ea typeface="Comic Sans MS" charset="0"/>
                        <a:cs typeface="Comic Sans MS" charset="0"/>
                      </a:endParaRPr>
                    </a:p>
                  </a:txBody>
                  <a:tcPr marL="190500" marR="190500" marT="88900" marB="88900" anchor="ctr">
                    <a:solidFill>
                      <a:schemeClr val="bg1">
                        <a:lumMod val="50000"/>
                        <a:lumOff val="50000"/>
                      </a:schemeClr>
                    </a:solidFill>
                  </a:tcPr>
                </a:tc>
                <a:tc>
                  <a:txBody>
                    <a:bodyPr/>
                    <a:lstStyle/>
                    <a:p>
                      <a:pPr algn="l"/>
                      <a:r>
                        <a:rPr lang="en-US" sz="1600" b="0" i="0" u="none" strike="noStrike" kern="1200" baseline="0" dirty="0" smtClean="0">
                          <a:solidFill>
                            <a:schemeClr val="tx2"/>
                          </a:solidFill>
                          <a:latin typeface="Comic Sans MS" charset="0"/>
                          <a:ea typeface="Comic Sans MS" charset="0"/>
                          <a:cs typeface="Comic Sans MS" charset="0"/>
                        </a:rPr>
                        <a:t>The enemy has defeated our army.</a:t>
                      </a:r>
                      <a:endParaRPr lang="en-US" sz="1600" dirty="0">
                        <a:solidFill>
                          <a:schemeClr val="tx2"/>
                        </a:solidFill>
                        <a:effectLst/>
                        <a:latin typeface="Comic Sans MS" charset="0"/>
                        <a:ea typeface="Comic Sans MS" charset="0"/>
                        <a:cs typeface="Comic Sans MS" charset="0"/>
                      </a:endParaRPr>
                    </a:p>
                  </a:txBody>
                  <a:tcPr marL="190500" marR="190500" marT="88900" marB="88900" anchor="ctr">
                    <a:solidFill>
                      <a:schemeClr val="bg1">
                        <a:lumMod val="50000"/>
                        <a:lumOff val="50000"/>
                      </a:schemeClr>
                    </a:solidFill>
                  </a:tcPr>
                </a:tc>
              </a:tr>
              <a:tr h="651238">
                <a:tc>
                  <a:txBody>
                    <a:bodyPr/>
                    <a:lstStyle/>
                    <a:p>
                      <a:pPr algn="l"/>
                      <a:r>
                        <a:rPr lang="en-US" sz="1600" b="0" i="0" u="none" strike="noStrike" kern="1200" baseline="0" dirty="0" smtClean="0">
                          <a:solidFill>
                            <a:schemeClr val="tx2"/>
                          </a:solidFill>
                          <a:latin typeface="Comic Sans MS" charset="0"/>
                          <a:ea typeface="Comic Sans MS" charset="0"/>
                          <a:cs typeface="Comic Sans MS" charset="0"/>
                        </a:rPr>
                        <a:t>I shall be obliged to go.</a:t>
                      </a:r>
                      <a:endParaRPr lang="en-US" sz="1600" dirty="0">
                        <a:solidFill>
                          <a:schemeClr val="tx2"/>
                        </a:solidFill>
                        <a:effectLst/>
                        <a:latin typeface="Comic Sans MS" charset="0"/>
                        <a:ea typeface="Comic Sans MS" charset="0"/>
                        <a:cs typeface="Comic Sans MS" charset="0"/>
                      </a:endParaRPr>
                    </a:p>
                  </a:txBody>
                  <a:tcPr marL="190500" marR="190500" marT="88900" marB="88900" anchor="ctr">
                    <a:solidFill>
                      <a:schemeClr val="bg1">
                        <a:lumMod val="50000"/>
                        <a:lumOff val="50000"/>
                      </a:schemeClr>
                    </a:solidFill>
                  </a:tcPr>
                </a:tc>
                <a:tc>
                  <a:txBody>
                    <a:bodyPr/>
                    <a:lstStyle/>
                    <a:p>
                      <a:pPr algn="l"/>
                      <a:r>
                        <a:rPr lang="en-US" sz="1600" b="0" i="0" u="none" strike="noStrike" kern="1200" baseline="0" dirty="0" smtClean="0">
                          <a:solidFill>
                            <a:schemeClr val="tx2"/>
                          </a:solidFill>
                          <a:latin typeface="Comic Sans MS" charset="0"/>
                          <a:ea typeface="Comic Sans MS" charset="0"/>
                          <a:cs typeface="Comic Sans MS" charset="0"/>
                        </a:rPr>
                        <a:t>Circumstances will oblige me to go.</a:t>
                      </a:r>
                      <a:endParaRPr lang="en-US" sz="1600" dirty="0">
                        <a:solidFill>
                          <a:schemeClr val="tx2"/>
                        </a:solidFill>
                        <a:effectLst/>
                        <a:latin typeface="Comic Sans MS" charset="0"/>
                        <a:ea typeface="Comic Sans MS" charset="0"/>
                        <a:cs typeface="Comic Sans MS" charset="0"/>
                      </a:endParaRPr>
                    </a:p>
                  </a:txBody>
                  <a:tcPr marL="190500" marR="190500" marT="88900" marB="88900" anchor="ctr">
                    <a:solidFill>
                      <a:schemeClr val="bg1">
                        <a:lumMod val="50000"/>
                        <a:lumOff val="50000"/>
                      </a:schemeClr>
                    </a:soli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Active &amp; Passive Voice</a:t>
            </a:r>
            <a:endParaRPr lang="en-US" dirty="0"/>
          </a:p>
        </p:txBody>
      </p:sp>
      <p:sp>
        <p:nvSpPr>
          <p:cNvPr id="3" name="Content Placeholder 2"/>
          <p:cNvSpPr>
            <a:spLocks noGrp="1"/>
          </p:cNvSpPr>
          <p:nvPr>
            <p:ph idx="4294967295"/>
          </p:nvPr>
        </p:nvSpPr>
        <p:spPr>
          <a:xfrm>
            <a:off x="0" y="1749425"/>
            <a:ext cx="5006975" cy="4275138"/>
          </a:xfrm>
        </p:spPr>
        <p:txBody>
          <a:bodyPr>
            <a:normAutofit/>
          </a:bodyPr>
          <a:lstStyle/>
          <a:p>
            <a:pPr marL="0" indent="0">
              <a:buNone/>
            </a:pPr>
            <a:r>
              <a:rPr lang="en-US" sz="1600" b="1" dirty="0" smtClean="0">
                <a:solidFill>
                  <a:srgbClr val="FF0000"/>
                </a:solidFill>
                <a:latin typeface="Comic Sans MS" charset="0"/>
                <a:ea typeface="Comic Sans MS" charset="0"/>
                <a:cs typeface="Comic Sans MS" charset="0"/>
              </a:rPr>
              <a:t>Passive Voice</a:t>
            </a:r>
            <a:r>
              <a:rPr lang="en-US" sz="1600" dirty="0">
                <a:latin typeface="Comic Sans MS" charset="0"/>
                <a:ea typeface="Comic Sans MS" charset="0"/>
                <a:cs typeface="Comic Sans MS" charset="0"/>
              </a:rPr>
              <a:t> </a:t>
            </a:r>
            <a:endParaRPr lang="en-US" sz="1600" dirty="0" smtClean="0">
              <a:latin typeface="Comic Sans MS" charset="0"/>
              <a:ea typeface="Comic Sans MS" charset="0"/>
              <a:cs typeface="Comic Sans MS" charset="0"/>
            </a:endParaRPr>
          </a:p>
          <a:p>
            <a:pPr marL="0" indent="0">
              <a:buNone/>
            </a:pPr>
            <a:r>
              <a:rPr lang="en-US" sz="1600" dirty="0" smtClean="0">
                <a:latin typeface="Comic Sans MS" charset="0"/>
                <a:ea typeface="Comic Sans MS" charset="0"/>
                <a:cs typeface="Comic Sans MS" charset="0"/>
              </a:rPr>
              <a:t>In </a:t>
            </a:r>
            <a:r>
              <a:rPr lang="en-US" sz="1600" dirty="0">
                <a:latin typeface="Comic Sans MS" charset="0"/>
                <a:ea typeface="Comic Sans MS" charset="0"/>
                <a:cs typeface="Comic Sans MS" charset="0"/>
              </a:rPr>
              <a:t>the passive voice, </a:t>
            </a:r>
            <a:r>
              <a:rPr lang="en-US" sz="1600" b="1" dirty="0">
                <a:solidFill>
                  <a:srgbClr val="7030A0"/>
                </a:solidFill>
                <a:latin typeface="Comic Sans MS" charset="0"/>
                <a:ea typeface="Comic Sans MS" charset="0"/>
                <a:cs typeface="Comic Sans MS" charset="0"/>
              </a:rPr>
              <a:t>the verb takes an object</a:t>
            </a:r>
            <a:r>
              <a:rPr lang="en-US" sz="1600" dirty="0" smtClean="0">
                <a:latin typeface="Comic Sans MS" charset="0"/>
                <a:ea typeface="Comic Sans MS" charset="0"/>
                <a:cs typeface="Comic Sans MS" charset="0"/>
              </a:rPr>
              <a:t>.</a:t>
            </a:r>
          </a:p>
          <a:p>
            <a:pPr marL="0" indent="0">
              <a:buNone/>
            </a:pPr>
            <a:r>
              <a:rPr lang="en-US" sz="1600" dirty="0">
                <a:latin typeface="Comic Sans MS" charset="0"/>
                <a:ea typeface="Comic Sans MS" charset="0"/>
                <a:cs typeface="Comic Sans MS" charset="0"/>
              </a:rPr>
              <a:t> </a:t>
            </a:r>
            <a:r>
              <a:rPr lang="en-US" sz="1600" dirty="0" smtClean="0">
                <a:latin typeface="Comic Sans MS" charset="0"/>
                <a:ea typeface="Comic Sans MS" charset="0"/>
                <a:cs typeface="Comic Sans MS" charset="0"/>
              </a:rPr>
              <a:t>            </a:t>
            </a:r>
            <a:r>
              <a:rPr lang="en-US" sz="1600" dirty="0" smtClean="0">
                <a:solidFill>
                  <a:srgbClr val="FF0000"/>
                </a:solidFill>
                <a:latin typeface="Comic Sans MS" charset="0"/>
                <a:ea typeface="Comic Sans MS" charset="0"/>
                <a:cs typeface="Comic Sans MS" charset="0"/>
              </a:rPr>
              <a:t>O          V             S</a:t>
            </a:r>
            <a:endParaRPr lang="en-US" sz="1600" dirty="0">
              <a:solidFill>
                <a:srgbClr val="FF0000"/>
              </a:solidFill>
              <a:latin typeface="Comic Sans MS" charset="0"/>
              <a:ea typeface="Comic Sans MS" charset="0"/>
              <a:cs typeface="Comic Sans MS" charset="0"/>
            </a:endParaRPr>
          </a:p>
          <a:p>
            <a:r>
              <a:rPr lang="en-US" sz="1600" b="1" dirty="0">
                <a:latin typeface="Comic Sans MS" charset="0"/>
                <a:ea typeface="Comic Sans MS" charset="0"/>
                <a:cs typeface="Comic Sans MS" charset="0"/>
              </a:rPr>
              <a:t>All men </a:t>
            </a:r>
            <a:r>
              <a:rPr lang="en-US" sz="1600" b="1" dirty="0" smtClean="0">
                <a:latin typeface="Comic Sans MS" charset="0"/>
                <a:ea typeface="Comic Sans MS" charset="0"/>
                <a:cs typeface="Comic Sans MS" charset="0"/>
              </a:rPr>
              <a:t>| are loved | </a:t>
            </a:r>
            <a:r>
              <a:rPr lang="en-US" sz="1600" b="1" dirty="0">
                <a:latin typeface="Comic Sans MS" charset="0"/>
                <a:ea typeface="Comic Sans MS" charset="0"/>
                <a:cs typeface="Comic Sans MS" charset="0"/>
              </a:rPr>
              <a:t>by </a:t>
            </a:r>
            <a:r>
              <a:rPr lang="en-US" sz="1600" b="1" dirty="0" smtClean="0">
                <a:latin typeface="Comic Sans MS" charset="0"/>
                <a:ea typeface="Comic Sans MS" charset="0"/>
                <a:cs typeface="Comic Sans MS" charset="0"/>
              </a:rPr>
              <a:t>God.</a:t>
            </a:r>
          </a:p>
          <a:p>
            <a:r>
              <a:rPr lang="en-US" sz="1600" b="1" dirty="0" smtClean="0">
                <a:latin typeface="Comic Sans MS" charset="0"/>
                <a:ea typeface="Comic Sans MS" charset="0"/>
                <a:cs typeface="Comic Sans MS" charset="0"/>
              </a:rPr>
              <a:t>Nests | are </a:t>
            </a:r>
            <a:r>
              <a:rPr lang="en-US" sz="1600" b="1" dirty="0">
                <a:latin typeface="Comic Sans MS" charset="0"/>
                <a:ea typeface="Comic Sans MS" charset="0"/>
                <a:cs typeface="Comic Sans MS" charset="0"/>
              </a:rPr>
              <a:t>built </a:t>
            </a:r>
            <a:r>
              <a:rPr lang="en-US" sz="1600" b="1" dirty="0" smtClean="0">
                <a:latin typeface="Comic Sans MS" charset="0"/>
                <a:ea typeface="Comic Sans MS" charset="0"/>
                <a:cs typeface="Comic Sans MS" charset="0"/>
              </a:rPr>
              <a:t>| by birds.</a:t>
            </a:r>
          </a:p>
          <a:p>
            <a:r>
              <a:rPr lang="en-US" sz="1600" b="1" dirty="0" smtClean="0">
                <a:latin typeface="Comic Sans MS" charset="0"/>
                <a:ea typeface="Comic Sans MS" charset="0"/>
                <a:cs typeface="Comic Sans MS" charset="0"/>
              </a:rPr>
              <a:t>Bones | are eaten | </a:t>
            </a:r>
            <a:r>
              <a:rPr lang="en-US" sz="1600" b="1" dirty="0">
                <a:latin typeface="Comic Sans MS" charset="0"/>
                <a:ea typeface="Comic Sans MS" charset="0"/>
                <a:cs typeface="Comic Sans MS" charset="0"/>
              </a:rPr>
              <a:t>by dog</a:t>
            </a:r>
            <a:r>
              <a:rPr lang="en-US" sz="1600" b="1" dirty="0" smtClean="0">
                <a:latin typeface="Comic Sans MS" charset="0"/>
                <a:ea typeface="Comic Sans MS" charset="0"/>
                <a:cs typeface="Comic Sans MS" charset="0"/>
              </a:rPr>
              <a:t>.</a:t>
            </a:r>
          </a:p>
          <a:p>
            <a:endParaRPr lang="en-US" sz="1600" b="1" dirty="0">
              <a:latin typeface="Comic Sans MS" charset="0"/>
              <a:ea typeface="Comic Sans MS" charset="0"/>
              <a:cs typeface="Comic Sans MS" charset="0"/>
            </a:endParaRPr>
          </a:p>
          <a:p>
            <a:pPr marL="0" indent="0">
              <a:buNone/>
            </a:pPr>
            <a:r>
              <a:rPr lang="en-US" sz="1600" dirty="0">
                <a:latin typeface="Comic Sans MS" charset="0"/>
                <a:ea typeface="Comic Sans MS" charset="0"/>
                <a:cs typeface="Comic Sans MS" charset="0"/>
              </a:rPr>
              <a:t>These sentences are in passive voice. </a:t>
            </a:r>
            <a:endParaRPr lang="en-US" sz="1600" dirty="0" smtClean="0">
              <a:latin typeface="Comic Sans MS" charset="0"/>
              <a:ea typeface="Comic Sans MS" charset="0"/>
              <a:cs typeface="Comic Sans MS" charset="0"/>
            </a:endParaRPr>
          </a:p>
          <a:p>
            <a:pPr marL="0" indent="0">
              <a:buNone/>
            </a:pPr>
            <a:endParaRPr lang="en-US" sz="1600" dirty="0" smtClean="0">
              <a:latin typeface="Comic Sans MS" charset="0"/>
              <a:ea typeface="Comic Sans MS" charset="0"/>
              <a:cs typeface="Comic Sans MS" charset="0"/>
            </a:endParaRPr>
          </a:p>
          <a:p>
            <a:pPr marL="0" indent="0">
              <a:buNone/>
            </a:pPr>
            <a:r>
              <a:rPr lang="en-US" sz="1600" dirty="0" smtClean="0">
                <a:latin typeface="Comic Sans MS" charset="0"/>
                <a:ea typeface="Comic Sans MS" charset="0"/>
                <a:cs typeface="Comic Sans MS" charset="0"/>
              </a:rPr>
              <a:t>The </a:t>
            </a:r>
            <a:r>
              <a:rPr lang="en-US" sz="1600" dirty="0">
                <a:latin typeface="Comic Sans MS" charset="0"/>
                <a:ea typeface="Comic Sans MS" charset="0"/>
                <a:cs typeface="Comic Sans MS" charset="0"/>
              </a:rPr>
              <a:t>Passive voice is used in English </a:t>
            </a:r>
            <a:br>
              <a:rPr lang="en-US" sz="1600" dirty="0">
                <a:latin typeface="Comic Sans MS" charset="0"/>
                <a:ea typeface="Comic Sans MS" charset="0"/>
                <a:cs typeface="Comic Sans MS" charset="0"/>
              </a:rPr>
            </a:br>
            <a:r>
              <a:rPr lang="en-US" sz="1600" dirty="0">
                <a:solidFill>
                  <a:srgbClr val="FF0000"/>
                </a:solidFill>
                <a:latin typeface="Comic Sans MS" charset="0"/>
                <a:ea typeface="Comic Sans MS" charset="0"/>
                <a:cs typeface="Comic Sans MS" charset="0"/>
              </a:rPr>
              <a:t>(a) </a:t>
            </a:r>
            <a:r>
              <a:rPr lang="en-US" sz="1600" b="1" dirty="0">
                <a:solidFill>
                  <a:srgbClr val="FF0000"/>
                </a:solidFill>
                <a:latin typeface="Comic Sans MS" charset="0"/>
                <a:ea typeface="Comic Sans MS" charset="0"/>
                <a:cs typeface="Comic Sans MS" charset="0"/>
              </a:rPr>
              <a:t>To stress the action done rather than the doer of the action</a:t>
            </a:r>
            <a:r>
              <a:rPr lang="en-US" sz="1600" dirty="0">
                <a:solidFill>
                  <a:srgbClr val="FF0000"/>
                </a:solidFill>
                <a:latin typeface="Comic Sans MS" charset="0"/>
                <a:ea typeface="Comic Sans MS" charset="0"/>
                <a:cs typeface="Comic Sans MS" charset="0"/>
              </a:rPr>
              <a:t/>
            </a:r>
            <a:br>
              <a:rPr lang="en-US" sz="1600" dirty="0">
                <a:solidFill>
                  <a:srgbClr val="FF0000"/>
                </a:solidFill>
                <a:latin typeface="Comic Sans MS" charset="0"/>
                <a:ea typeface="Comic Sans MS" charset="0"/>
                <a:cs typeface="Comic Sans MS" charset="0"/>
              </a:rPr>
            </a:br>
            <a:r>
              <a:rPr lang="en-US" sz="1600" dirty="0">
                <a:solidFill>
                  <a:srgbClr val="FF0000"/>
                </a:solidFill>
                <a:latin typeface="Comic Sans MS" charset="0"/>
                <a:ea typeface="Comic Sans MS" charset="0"/>
                <a:cs typeface="Comic Sans MS" charset="0"/>
              </a:rPr>
              <a:t>(b) </a:t>
            </a:r>
            <a:r>
              <a:rPr lang="en-US" sz="1600" b="1" dirty="0">
                <a:solidFill>
                  <a:srgbClr val="FF0000"/>
                </a:solidFill>
                <a:latin typeface="Comic Sans MS" charset="0"/>
                <a:ea typeface="Comic Sans MS" charset="0"/>
                <a:cs typeface="Comic Sans MS" charset="0"/>
              </a:rPr>
              <a:t>If the doer is unknown</a:t>
            </a:r>
            <a:r>
              <a:rPr lang="en-US" sz="1600" dirty="0">
                <a:solidFill>
                  <a:srgbClr val="FF0000"/>
                </a:solidFill>
                <a:latin typeface="Comic Sans MS" charset="0"/>
                <a:ea typeface="Comic Sans MS" charset="0"/>
                <a:cs typeface="Comic Sans MS" charset="0"/>
              </a:rPr>
              <a:t/>
            </a:r>
            <a:br>
              <a:rPr lang="en-US" sz="1600" dirty="0">
                <a:solidFill>
                  <a:srgbClr val="FF0000"/>
                </a:solidFill>
                <a:latin typeface="Comic Sans MS" charset="0"/>
                <a:ea typeface="Comic Sans MS" charset="0"/>
                <a:cs typeface="Comic Sans MS" charset="0"/>
              </a:rPr>
            </a:br>
            <a:r>
              <a:rPr lang="en-US" sz="1600" dirty="0">
                <a:solidFill>
                  <a:srgbClr val="FF0000"/>
                </a:solidFill>
                <a:latin typeface="Comic Sans MS" charset="0"/>
                <a:ea typeface="Comic Sans MS" charset="0"/>
                <a:cs typeface="Comic Sans MS" charset="0"/>
              </a:rPr>
              <a:t>(c) </a:t>
            </a:r>
            <a:r>
              <a:rPr lang="en-US" sz="1600" b="1" dirty="0">
                <a:solidFill>
                  <a:srgbClr val="FF0000"/>
                </a:solidFill>
                <a:latin typeface="Comic Sans MS" charset="0"/>
                <a:ea typeface="Comic Sans MS" charset="0"/>
                <a:cs typeface="Comic Sans MS" charset="0"/>
              </a:rPr>
              <a:t>When it is more convenient.</a:t>
            </a:r>
            <a:endParaRPr lang="en-US" sz="1600" dirty="0">
              <a:solidFill>
                <a:srgbClr val="FF0000"/>
              </a:solidFill>
              <a:latin typeface="Comic Sans MS" charset="0"/>
              <a:ea typeface="Comic Sans MS" charset="0"/>
              <a:cs typeface="Comic Sans MS" charset="0"/>
            </a:endParaRPr>
          </a:p>
        </p:txBody>
      </p:sp>
      <p:sp>
        <p:nvSpPr>
          <p:cNvPr id="4" name="TextBox 3"/>
          <p:cNvSpPr txBox="1"/>
          <p:nvPr/>
        </p:nvSpPr>
        <p:spPr>
          <a:xfrm>
            <a:off x="4877410" y="1596540"/>
            <a:ext cx="4123035" cy="3970318"/>
          </a:xfrm>
          <a:prstGeom prst="rect">
            <a:avLst/>
          </a:prstGeom>
          <a:noFill/>
        </p:spPr>
        <p:txBody>
          <a:bodyPr wrap="square" rtlCol="0">
            <a:spAutoFit/>
          </a:bodyPr>
          <a:lstStyle/>
          <a:p>
            <a:r>
              <a:rPr lang="en-US" b="1" dirty="0">
                <a:solidFill>
                  <a:srgbClr val="FF0000"/>
                </a:solidFill>
                <a:latin typeface="Comic Sans MS" charset="0"/>
                <a:ea typeface="Comic Sans MS" charset="0"/>
                <a:cs typeface="Comic Sans MS" charset="0"/>
              </a:rPr>
              <a:t>Active Voice</a:t>
            </a:r>
          </a:p>
          <a:p>
            <a:r>
              <a:rPr lang="en-US" dirty="0">
                <a:latin typeface="Comic Sans MS" charset="0"/>
                <a:ea typeface="Comic Sans MS" charset="0"/>
                <a:cs typeface="Comic Sans MS" charset="0"/>
              </a:rPr>
              <a:t>When using the active voice, </a:t>
            </a:r>
            <a:r>
              <a:rPr lang="en-US" b="1" dirty="0">
                <a:solidFill>
                  <a:srgbClr val="7030A0"/>
                </a:solidFill>
                <a:latin typeface="Comic Sans MS" charset="0"/>
                <a:ea typeface="Comic Sans MS" charset="0"/>
                <a:cs typeface="Comic Sans MS" charset="0"/>
              </a:rPr>
              <a:t>the subjects are the ones performing the action.</a:t>
            </a:r>
          </a:p>
          <a:p>
            <a:r>
              <a:rPr lang="en-US" b="1" dirty="0" smtClean="0">
                <a:solidFill>
                  <a:srgbClr val="FF0000"/>
                </a:solidFill>
                <a:latin typeface="Comic Sans MS" charset="0"/>
                <a:ea typeface="Comic Sans MS" charset="0"/>
                <a:cs typeface="Comic Sans MS" charset="0"/>
              </a:rPr>
              <a:t>     S     V      O</a:t>
            </a:r>
          </a:p>
          <a:p>
            <a:pPr marL="285750" indent="-285750">
              <a:buFont typeface="Arial" charset="0"/>
              <a:buChar char="•"/>
            </a:pPr>
            <a:r>
              <a:rPr lang="en-US" b="1" dirty="0" smtClean="0">
                <a:latin typeface="Comic Sans MS" charset="0"/>
                <a:ea typeface="Comic Sans MS" charset="0"/>
                <a:cs typeface="Comic Sans MS" charset="0"/>
              </a:rPr>
              <a:t>God | loves |all </a:t>
            </a:r>
            <a:r>
              <a:rPr lang="en-US" b="1" dirty="0">
                <a:latin typeface="Comic Sans MS" charset="0"/>
                <a:ea typeface="Comic Sans MS" charset="0"/>
                <a:cs typeface="Comic Sans MS" charset="0"/>
              </a:rPr>
              <a:t>men. </a:t>
            </a:r>
          </a:p>
          <a:p>
            <a:pPr marL="285750" indent="-285750">
              <a:buFont typeface="Arial" charset="0"/>
              <a:buChar char="•"/>
            </a:pPr>
            <a:r>
              <a:rPr lang="en-US" b="1" dirty="0" smtClean="0">
                <a:latin typeface="Comic Sans MS" charset="0"/>
                <a:ea typeface="Comic Sans MS" charset="0"/>
                <a:cs typeface="Comic Sans MS" charset="0"/>
              </a:rPr>
              <a:t>Birds | </a:t>
            </a:r>
            <a:r>
              <a:rPr lang="en-US" b="1" dirty="0">
                <a:latin typeface="Comic Sans MS" charset="0"/>
                <a:ea typeface="Comic Sans MS" charset="0"/>
                <a:cs typeface="Comic Sans MS" charset="0"/>
              </a:rPr>
              <a:t>build </a:t>
            </a:r>
            <a:r>
              <a:rPr lang="en-US" b="1" dirty="0" smtClean="0">
                <a:latin typeface="Comic Sans MS" charset="0"/>
                <a:ea typeface="Comic Sans MS" charset="0"/>
                <a:cs typeface="Comic Sans MS" charset="0"/>
              </a:rPr>
              <a:t>| nests</a:t>
            </a:r>
            <a:r>
              <a:rPr lang="en-US" b="1" dirty="0">
                <a:latin typeface="Comic Sans MS" charset="0"/>
                <a:ea typeface="Comic Sans MS" charset="0"/>
                <a:cs typeface="Comic Sans MS" charset="0"/>
              </a:rPr>
              <a:t>.</a:t>
            </a:r>
          </a:p>
          <a:p>
            <a:pPr marL="285750" indent="-285750">
              <a:buFont typeface="Arial" charset="0"/>
              <a:buChar char="•"/>
            </a:pPr>
            <a:r>
              <a:rPr lang="en-US" b="1" dirty="0">
                <a:latin typeface="Comic Sans MS" charset="0"/>
                <a:ea typeface="Comic Sans MS" charset="0"/>
                <a:cs typeface="Comic Sans MS" charset="0"/>
              </a:rPr>
              <a:t>Dog </a:t>
            </a:r>
            <a:r>
              <a:rPr lang="en-US" b="1" dirty="0" smtClean="0">
                <a:latin typeface="Comic Sans MS" charset="0"/>
                <a:ea typeface="Comic Sans MS" charset="0"/>
                <a:cs typeface="Comic Sans MS" charset="0"/>
              </a:rPr>
              <a:t>| eats | </a:t>
            </a:r>
            <a:r>
              <a:rPr lang="en-US" b="1" dirty="0">
                <a:latin typeface="Comic Sans MS" charset="0"/>
                <a:ea typeface="Comic Sans MS" charset="0"/>
                <a:cs typeface="Comic Sans MS" charset="0"/>
              </a:rPr>
              <a:t>bones.</a:t>
            </a:r>
            <a:r>
              <a:rPr lang="en-US" dirty="0">
                <a:latin typeface="Comic Sans MS" charset="0"/>
                <a:ea typeface="Comic Sans MS" charset="0"/>
                <a:cs typeface="Comic Sans MS" charset="0"/>
              </a:rPr>
              <a:t> </a:t>
            </a:r>
          </a:p>
          <a:p>
            <a:endParaRPr lang="en-US" dirty="0" smtClean="0">
              <a:latin typeface="Comic Sans MS" charset="0"/>
              <a:ea typeface="Comic Sans MS" charset="0"/>
              <a:cs typeface="Comic Sans MS" charset="0"/>
            </a:endParaRPr>
          </a:p>
          <a:p>
            <a:r>
              <a:rPr lang="en-US" dirty="0" smtClean="0">
                <a:latin typeface="Comic Sans MS" charset="0"/>
                <a:ea typeface="Comic Sans MS" charset="0"/>
                <a:cs typeface="Comic Sans MS" charset="0"/>
              </a:rPr>
              <a:t>In </a:t>
            </a:r>
            <a:r>
              <a:rPr lang="en-US" dirty="0">
                <a:latin typeface="Comic Sans MS" charset="0"/>
                <a:ea typeface="Comic Sans MS" charset="0"/>
                <a:cs typeface="Comic Sans MS" charset="0"/>
              </a:rPr>
              <a:t>these three sentences the subject does the action. Hence they are in the active voice.</a:t>
            </a:r>
            <a:br>
              <a:rPr lang="en-US" dirty="0">
                <a:latin typeface="Comic Sans MS" charset="0"/>
                <a:ea typeface="Comic Sans MS" charset="0"/>
                <a:cs typeface="Comic Sans MS" charset="0"/>
              </a:rPr>
            </a:br>
            <a:endParaRPr lang="en-US" dirty="0">
              <a:latin typeface="Comic Sans MS" charset="0"/>
              <a:ea typeface="Comic Sans MS" charset="0"/>
              <a:cs typeface="Comic Sans MS" charset="0"/>
            </a:endParaRPr>
          </a:p>
          <a:p>
            <a:endParaRPr lang="en-US" dirty="0"/>
          </a:p>
        </p:txBody>
      </p:sp>
    </p:spTree>
    <p:extLst>
      <p:ext uri="{BB962C8B-B14F-4D97-AF65-F5344CB8AC3E}">
        <p14:creationId xmlns="" xmlns:p14="http://schemas.microsoft.com/office/powerpoint/2010/main" val="4103309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Active &amp; Passive Voice</a:t>
            </a:r>
            <a:endParaRPr lang="en-US" dirty="0"/>
          </a:p>
        </p:txBody>
      </p:sp>
      <p:graphicFrame>
        <p:nvGraphicFramePr>
          <p:cNvPr id="6" name="Table 5"/>
          <p:cNvGraphicFramePr>
            <a:graphicFrameLocks noGrp="1"/>
          </p:cNvGraphicFramePr>
          <p:nvPr>
            <p:extLst>
              <p:ext uri="{D42A27DB-BD31-4B8C-83A1-F6EECF244321}">
                <p14:modId xmlns="" xmlns:p14="http://schemas.microsoft.com/office/powerpoint/2010/main" val="1323868775"/>
              </p:ext>
            </p:extLst>
          </p:nvPr>
        </p:nvGraphicFramePr>
        <p:xfrm>
          <a:off x="614045" y="1901950"/>
          <a:ext cx="8072755" cy="4700296"/>
        </p:xfrm>
        <a:graphic>
          <a:graphicData uri="http://schemas.openxmlformats.org/drawingml/2006/table">
            <a:tbl>
              <a:tblPr firstRow="1" firstCol="1" bandRow="1">
                <a:tableStyleId>{5940675A-B579-460E-94D1-54222C63F5DA}</a:tableStyleId>
              </a:tblPr>
              <a:tblGrid>
                <a:gridCol w="1374345"/>
                <a:gridCol w="1985165"/>
                <a:gridCol w="4713245"/>
              </a:tblGrid>
              <a:tr h="277295">
                <a:tc gridSpan="2">
                  <a:txBody>
                    <a:bodyPr/>
                    <a:lstStyle/>
                    <a:p>
                      <a:pPr marL="0" marR="0">
                        <a:spcBef>
                          <a:spcPts val="0"/>
                        </a:spcBef>
                        <a:spcAft>
                          <a:spcPts val="0"/>
                        </a:spcAft>
                      </a:pPr>
                      <a:r>
                        <a:rPr lang="en-US" sz="1800" dirty="0">
                          <a:solidFill>
                            <a:schemeClr val="tx1"/>
                          </a:solidFill>
                          <a:effectLst/>
                          <a:latin typeface="Comic Sans MS" charset="0"/>
                          <a:ea typeface="Comic Sans MS" charset="0"/>
                          <a:cs typeface="Comic Sans MS" charset="0"/>
                        </a:rPr>
                        <a:t>Infinitive</a:t>
                      </a:r>
                    </a:p>
                  </a:txBody>
                  <a:tcPr marL="68580" marR="68580" marT="0" marB="0">
                    <a:solidFill>
                      <a:schemeClr val="bg1">
                        <a:lumMod val="75000"/>
                        <a:lumOff val="25000"/>
                      </a:schemeClr>
                    </a:solidFill>
                  </a:tcPr>
                </a:tc>
                <a:tc hMerge="1">
                  <a:txBody>
                    <a:bodyPr/>
                    <a:lstStyle/>
                    <a:p>
                      <a:endParaRPr lang="en-US"/>
                    </a:p>
                  </a:txBody>
                  <a:tcPr/>
                </a:tc>
                <a:tc>
                  <a:txBody>
                    <a:bodyPr/>
                    <a:lstStyle/>
                    <a:p>
                      <a:pPr marL="0" marR="0">
                        <a:spcBef>
                          <a:spcPts val="0"/>
                        </a:spcBef>
                        <a:spcAft>
                          <a:spcPts val="0"/>
                        </a:spcAft>
                      </a:pPr>
                      <a:r>
                        <a:rPr lang="en-US" sz="1800">
                          <a:solidFill>
                            <a:schemeClr val="tx1"/>
                          </a:solidFill>
                          <a:effectLst/>
                          <a:latin typeface="Comic Sans MS" charset="0"/>
                          <a:ea typeface="Comic Sans MS" charset="0"/>
                          <a:cs typeface="Comic Sans MS" charset="0"/>
                        </a:rPr>
                        <a:t>To be washed</a:t>
                      </a:r>
                    </a:p>
                  </a:txBody>
                  <a:tcPr marL="68580" marR="68580" marT="0" marB="0">
                    <a:solidFill>
                      <a:schemeClr val="bg1">
                        <a:lumMod val="75000"/>
                        <a:lumOff val="25000"/>
                      </a:schemeClr>
                    </a:solidFill>
                  </a:tcPr>
                </a:tc>
              </a:tr>
              <a:tr h="308201">
                <a:tc rowSpan="4">
                  <a:txBody>
                    <a:bodyPr/>
                    <a:lstStyle/>
                    <a:p>
                      <a:pPr marL="0" marR="0">
                        <a:spcBef>
                          <a:spcPts val="0"/>
                        </a:spcBef>
                        <a:spcAft>
                          <a:spcPts val="0"/>
                        </a:spcAft>
                      </a:pPr>
                      <a:r>
                        <a:rPr lang="en-US" sz="1800" dirty="0">
                          <a:solidFill>
                            <a:schemeClr val="tx1"/>
                          </a:solidFill>
                          <a:effectLst/>
                          <a:latin typeface="Comic Sans MS" charset="0"/>
                          <a:ea typeface="Comic Sans MS" charset="0"/>
                          <a:cs typeface="Comic Sans MS" charset="0"/>
                        </a:rPr>
                        <a:t>Simple</a:t>
                      </a:r>
                    </a:p>
                  </a:txBody>
                  <a:tcPr marL="68580" marR="68580" marT="0" marB="0">
                    <a:solidFill>
                      <a:schemeClr val="bg1">
                        <a:lumMod val="75000"/>
                        <a:lumOff val="25000"/>
                      </a:schemeClr>
                    </a:solidFill>
                  </a:tcPr>
                </a:tc>
                <a:tc>
                  <a:txBody>
                    <a:bodyPr/>
                    <a:lstStyle/>
                    <a:p>
                      <a:pPr marL="0" marR="0">
                        <a:spcBef>
                          <a:spcPts val="0"/>
                        </a:spcBef>
                        <a:spcAft>
                          <a:spcPts val="0"/>
                        </a:spcAft>
                      </a:pPr>
                      <a:r>
                        <a:rPr lang="en-US" sz="1800">
                          <a:solidFill>
                            <a:schemeClr val="tx1"/>
                          </a:solidFill>
                          <a:effectLst/>
                          <a:latin typeface="Comic Sans MS" charset="0"/>
                          <a:ea typeface="Comic Sans MS" charset="0"/>
                          <a:cs typeface="Comic Sans MS" charset="0"/>
                        </a:rPr>
                        <a:t>present</a:t>
                      </a:r>
                    </a:p>
                  </a:txBody>
                  <a:tcPr marL="68580" marR="68580" marT="0" marB="0">
                    <a:solidFill>
                      <a:schemeClr val="bg1">
                        <a:lumMod val="75000"/>
                        <a:lumOff val="25000"/>
                      </a:schemeClr>
                    </a:solidFill>
                  </a:tcPr>
                </a:tc>
                <a:tc>
                  <a:txBody>
                    <a:bodyPr/>
                    <a:lstStyle/>
                    <a:p>
                      <a:pPr marL="0" marR="0">
                        <a:spcBef>
                          <a:spcPts val="0"/>
                        </a:spcBef>
                        <a:spcAft>
                          <a:spcPts val="0"/>
                        </a:spcAft>
                      </a:pPr>
                      <a:r>
                        <a:rPr lang="en-US" sz="1800">
                          <a:solidFill>
                            <a:schemeClr val="tx1"/>
                          </a:solidFill>
                          <a:effectLst/>
                          <a:latin typeface="Comic Sans MS" charset="0"/>
                          <a:ea typeface="Comic Sans MS" charset="0"/>
                          <a:cs typeface="Comic Sans MS" charset="0"/>
                        </a:rPr>
                        <a:t>It is washed.</a:t>
                      </a:r>
                    </a:p>
                  </a:txBody>
                  <a:tcPr marL="68580" marR="68580" marT="0" marB="0">
                    <a:solidFill>
                      <a:schemeClr val="bg1">
                        <a:lumMod val="75000"/>
                        <a:lumOff val="25000"/>
                      </a:schemeClr>
                    </a:solidFill>
                  </a:tcPr>
                </a:tc>
              </a:tr>
              <a:tr h="247248">
                <a:tc vMerge="1">
                  <a:txBody>
                    <a:bodyPr/>
                    <a:lstStyle/>
                    <a:p>
                      <a:endParaRPr lang="en-US"/>
                    </a:p>
                  </a:txBody>
                  <a:tcPr/>
                </a:tc>
                <a:tc>
                  <a:txBody>
                    <a:bodyPr/>
                    <a:lstStyle/>
                    <a:p>
                      <a:pPr marL="0" marR="0">
                        <a:spcBef>
                          <a:spcPts val="0"/>
                        </a:spcBef>
                        <a:spcAft>
                          <a:spcPts val="0"/>
                        </a:spcAft>
                      </a:pPr>
                      <a:r>
                        <a:rPr lang="en-US" sz="1800" dirty="0">
                          <a:solidFill>
                            <a:schemeClr val="tx1"/>
                          </a:solidFill>
                          <a:effectLst/>
                          <a:latin typeface="Comic Sans MS" charset="0"/>
                          <a:ea typeface="Comic Sans MS" charset="0"/>
                          <a:cs typeface="Comic Sans MS" charset="0"/>
                        </a:rPr>
                        <a:t>past</a:t>
                      </a:r>
                    </a:p>
                  </a:txBody>
                  <a:tcPr marL="68580" marR="68580" marT="0" marB="0">
                    <a:solidFill>
                      <a:schemeClr val="bg1">
                        <a:lumMod val="75000"/>
                        <a:lumOff val="25000"/>
                      </a:schemeClr>
                    </a:solidFill>
                  </a:tcPr>
                </a:tc>
                <a:tc>
                  <a:txBody>
                    <a:bodyPr/>
                    <a:lstStyle/>
                    <a:p>
                      <a:pPr marL="0" marR="0">
                        <a:spcBef>
                          <a:spcPts val="0"/>
                        </a:spcBef>
                        <a:spcAft>
                          <a:spcPts val="0"/>
                        </a:spcAft>
                      </a:pPr>
                      <a:r>
                        <a:rPr lang="en-US" sz="1800">
                          <a:solidFill>
                            <a:schemeClr val="tx1"/>
                          </a:solidFill>
                          <a:effectLst/>
                          <a:latin typeface="Comic Sans MS" charset="0"/>
                          <a:ea typeface="Comic Sans MS" charset="0"/>
                          <a:cs typeface="Comic Sans MS" charset="0"/>
                        </a:rPr>
                        <a:t>It was washed.</a:t>
                      </a:r>
                    </a:p>
                  </a:txBody>
                  <a:tcPr marL="68580" marR="68580" marT="0" marB="0">
                    <a:solidFill>
                      <a:schemeClr val="bg1">
                        <a:lumMod val="75000"/>
                        <a:lumOff val="25000"/>
                      </a:schemeClr>
                    </a:solidFill>
                  </a:tcPr>
                </a:tc>
              </a:tr>
              <a:tr h="247248">
                <a:tc vMerge="1">
                  <a:txBody>
                    <a:bodyPr/>
                    <a:lstStyle/>
                    <a:p>
                      <a:endParaRPr lang="en-US"/>
                    </a:p>
                  </a:txBody>
                  <a:tcPr/>
                </a:tc>
                <a:tc>
                  <a:txBody>
                    <a:bodyPr/>
                    <a:lstStyle/>
                    <a:p>
                      <a:pPr marL="0" marR="0">
                        <a:spcBef>
                          <a:spcPts val="0"/>
                        </a:spcBef>
                        <a:spcAft>
                          <a:spcPts val="0"/>
                        </a:spcAft>
                      </a:pPr>
                      <a:r>
                        <a:rPr lang="en-US" sz="1800" dirty="0">
                          <a:solidFill>
                            <a:schemeClr val="tx1"/>
                          </a:solidFill>
                          <a:effectLst/>
                          <a:latin typeface="Comic Sans MS" charset="0"/>
                          <a:ea typeface="Comic Sans MS" charset="0"/>
                          <a:cs typeface="Comic Sans MS" charset="0"/>
                        </a:rPr>
                        <a:t>future</a:t>
                      </a:r>
                    </a:p>
                  </a:txBody>
                  <a:tcPr marL="68580" marR="68580" marT="0" marB="0">
                    <a:solidFill>
                      <a:schemeClr val="bg1">
                        <a:lumMod val="75000"/>
                        <a:lumOff val="25000"/>
                      </a:schemeClr>
                    </a:solidFill>
                  </a:tcPr>
                </a:tc>
                <a:tc>
                  <a:txBody>
                    <a:bodyPr/>
                    <a:lstStyle/>
                    <a:p>
                      <a:pPr marL="0" marR="0">
                        <a:spcBef>
                          <a:spcPts val="0"/>
                        </a:spcBef>
                        <a:spcAft>
                          <a:spcPts val="0"/>
                        </a:spcAft>
                      </a:pPr>
                      <a:r>
                        <a:rPr lang="en-US" sz="1800">
                          <a:solidFill>
                            <a:schemeClr val="tx1"/>
                          </a:solidFill>
                          <a:effectLst/>
                          <a:latin typeface="Comic Sans MS" charset="0"/>
                          <a:ea typeface="Comic Sans MS" charset="0"/>
                          <a:cs typeface="Comic Sans MS" charset="0"/>
                        </a:rPr>
                        <a:t>It will be washed.</a:t>
                      </a:r>
                    </a:p>
                  </a:txBody>
                  <a:tcPr marL="68580" marR="68580" marT="0" marB="0">
                    <a:solidFill>
                      <a:schemeClr val="bg1">
                        <a:lumMod val="75000"/>
                        <a:lumOff val="25000"/>
                      </a:schemeClr>
                    </a:solidFill>
                  </a:tcPr>
                </a:tc>
              </a:tr>
              <a:tr h="247248">
                <a:tc vMerge="1">
                  <a:txBody>
                    <a:bodyPr/>
                    <a:lstStyle/>
                    <a:p>
                      <a:endParaRPr lang="en-US"/>
                    </a:p>
                  </a:txBody>
                  <a:tcPr/>
                </a:tc>
                <a:tc>
                  <a:txBody>
                    <a:bodyPr/>
                    <a:lstStyle/>
                    <a:p>
                      <a:pPr marL="0" marR="0">
                        <a:spcBef>
                          <a:spcPts val="0"/>
                        </a:spcBef>
                        <a:spcAft>
                          <a:spcPts val="0"/>
                        </a:spcAft>
                      </a:pPr>
                      <a:r>
                        <a:rPr lang="en-US" sz="1800" dirty="0">
                          <a:solidFill>
                            <a:schemeClr val="tx1"/>
                          </a:solidFill>
                          <a:effectLst/>
                          <a:latin typeface="Comic Sans MS" charset="0"/>
                          <a:ea typeface="Comic Sans MS" charset="0"/>
                          <a:cs typeface="Comic Sans MS" charset="0"/>
                        </a:rPr>
                        <a:t>conditional</a:t>
                      </a:r>
                    </a:p>
                  </a:txBody>
                  <a:tcPr marL="68580" marR="68580" marT="0" marB="0">
                    <a:solidFill>
                      <a:schemeClr val="bg1">
                        <a:lumMod val="75000"/>
                        <a:lumOff val="25000"/>
                      </a:schemeClr>
                    </a:solidFill>
                  </a:tcPr>
                </a:tc>
                <a:tc>
                  <a:txBody>
                    <a:bodyPr/>
                    <a:lstStyle/>
                    <a:p>
                      <a:pPr marL="0" marR="0">
                        <a:spcBef>
                          <a:spcPts val="0"/>
                        </a:spcBef>
                        <a:spcAft>
                          <a:spcPts val="0"/>
                        </a:spcAft>
                      </a:pPr>
                      <a:r>
                        <a:rPr lang="en-US" sz="1800">
                          <a:solidFill>
                            <a:schemeClr val="tx1"/>
                          </a:solidFill>
                          <a:effectLst/>
                          <a:latin typeface="Comic Sans MS" charset="0"/>
                          <a:ea typeface="Comic Sans MS" charset="0"/>
                          <a:cs typeface="Comic Sans MS" charset="0"/>
                        </a:rPr>
                        <a:t>It would be washed.</a:t>
                      </a:r>
                    </a:p>
                  </a:txBody>
                  <a:tcPr marL="68580" marR="68580" marT="0" marB="0">
                    <a:solidFill>
                      <a:schemeClr val="bg1">
                        <a:lumMod val="75000"/>
                        <a:lumOff val="25000"/>
                      </a:schemeClr>
                    </a:solidFill>
                  </a:tcPr>
                </a:tc>
              </a:tr>
              <a:tr h="247248">
                <a:tc rowSpan="4">
                  <a:txBody>
                    <a:bodyPr/>
                    <a:lstStyle/>
                    <a:p>
                      <a:pPr marL="0" marR="0">
                        <a:spcBef>
                          <a:spcPts val="0"/>
                        </a:spcBef>
                        <a:spcAft>
                          <a:spcPts val="0"/>
                        </a:spcAft>
                      </a:pPr>
                      <a:r>
                        <a:rPr lang="en-US" sz="1800">
                          <a:solidFill>
                            <a:schemeClr val="tx1"/>
                          </a:solidFill>
                          <a:effectLst/>
                          <a:latin typeface="Comic Sans MS" charset="0"/>
                          <a:ea typeface="Comic Sans MS" charset="0"/>
                          <a:cs typeface="Comic Sans MS" charset="0"/>
                        </a:rPr>
                        <a:t>Continuous</a:t>
                      </a:r>
                    </a:p>
                  </a:txBody>
                  <a:tcPr marL="68580" marR="68580" marT="0" marB="0">
                    <a:solidFill>
                      <a:schemeClr val="bg1">
                        <a:lumMod val="75000"/>
                        <a:lumOff val="25000"/>
                      </a:schemeClr>
                    </a:solidFill>
                  </a:tcPr>
                </a:tc>
                <a:tc>
                  <a:txBody>
                    <a:bodyPr/>
                    <a:lstStyle/>
                    <a:p>
                      <a:pPr marL="0" marR="0">
                        <a:spcBef>
                          <a:spcPts val="0"/>
                        </a:spcBef>
                        <a:spcAft>
                          <a:spcPts val="0"/>
                        </a:spcAft>
                      </a:pPr>
                      <a:r>
                        <a:rPr lang="en-US" sz="1800">
                          <a:solidFill>
                            <a:schemeClr val="tx1"/>
                          </a:solidFill>
                          <a:effectLst/>
                          <a:latin typeface="Comic Sans MS" charset="0"/>
                          <a:ea typeface="Comic Sans MS" charset="0"/>
                          <a:cs typeface="Comic Sans MS" charset="0"/>
                        </a:rPr>
                        <a:t>present</a:t>
                      </a:r>
                    </a:p>
                  </a:txBody>
                  <a:tcPr marL="68580" marR="68580" marT="0" marB="0">
                    <a:solidFill>
                      <a:schemeClr val="bg1">
                        <a:lumMod val="75000"/>
                        <a:lumOff val="25000"/>
                      </a:schemeClr>
                    </a:solidFill>
                  </a:tcPr>
                </a:tc>
                <a:tc>
                  <a:txBody>
                    <a:bodyPr/>
                    <a:lstStyle/>
                    <a:p>
                      <a:pPr marL="0" marR="0">
                        <a:spcBef>
                          <a:spcPts val="0"/>
                        </a:spcBef>
                        <a:spcAft>
                          <a:spcPts val="0"/>
                        </a:spcAft>
                      </a:pPr>
                      <a:r>
                        <a:rPr lang="en-US" sz="1800" dirty="0">
                          <a:solidFill>
                            <a:schemeClr val="tx1"/>
                          </a:solidFill>
                          <a:effectLst/>
                          <a:latin typeface="Comic Sans MS" charset="0"/>
                          <a:ea typeface="Comic Sans MS" charset="0"/>
                          <a:cs typeface="Comic Sans MS" charset="0"/>
                        </a:rPr>
                        <a:t>It is being washed.</a:t>
                      </a:r>
                    </a:p>
                  </a:txBody>
                  <a:tcPr marL="68580" marR="68580" marT="0" marB="0">
                    <a:solidFill>
                      <a:schemeClr val="bg1">
                        <a:lumMod val="75000"/>
                        <a:lumOff val="25000"/>
                      </a:schemeClr>
                    </a:solidFill>
                  </a:tcPr>
                </a:tc>
              </a:tr>
              <a:tr h="247248">
                <a:tc vMerge="1">
                  <a:txBody>
                    <a:bodyPr/>
                    <a:lstStyle/>
                    <a:p>
                      <a:endParaRPr lang="en-US"/>
                    </a:p>
                  </a:txBody>
                  <a:tcPr/>
                </a:tc>
                <a:tc>
                  <a:txBody>
                    <a:bodyPr/>
                    <a:lstStyle/>
                    <a:p>
                      <a:pPr marL="0" marR="0">
                        <a:spcBef>
                          <a:spcPts val="0"/>
                        </a:spcBef>
                        <a:spcAft>
                          <a:spcPts val="0"/>
                        </a:spcAft>
                      </a:pPr>
                      <a:r>
                        <a:rPr lang="en-US" sz="1800">
                          <a:solidFill>
                            <a:schemeClr val="tx1"/>
                          </a:solidFill>
                          <a:effectLst/>
                          <a:latin typeface="Comic Sans MS" charset="0"/>
                          <a:ea typeface="Comic Sans MS" charset="0"/>
                          <a:cs typeface="Comic Sans MS" charset="0"/>
                        </a:rPr>
                        <a:t>past</a:t>
                      </a:r>
                    </a:p>
                  </a:txBody>
                  <a:tcPr marL="68580" marR="68580" marT="0" marB="0">
                    <a:solidFill>
                      <a:schemeClr val="bg1">
                        <a:lumMod val="75000"/>
                        <a:lumOff val="25000"/>
                      </a:schemeClr>
                    </a:solidFill>
                  </a:tcPr>
                </a:tc>
                <a:tc>
                  <a:txBody>
                    <a:bodyPr/>
                    <a:lstStyle/>
                    <a:p>
                      <a:pPr marL="0" marR="0">
                        <a:spcBef>
                          <a:spcPts val="0"/>
                        </a:spcBef>
                        <a:spcAft>
                          <a:spcPts val="0"/>
                        </a:spcAft>
                      </a:pPr>
                      <a:r>
                        <a:rPr lang="en-US" sz="1800" dirty="0">
                          <a:solidFill>
                            <a:schemeClr val="tx1"/>
                          </a:solidFill>
                          <a:effectLst/>
                          <a:latin typeface="Comic Sans MS" charset="0"/>
                          <a:ea typeface="Comic Sans MS" charset="0"/>
                          <a:cs typeface="Comic Sans MS" charset="0"/>
                        </a:rPr>
                        <a:t>It was being washed.</a:t>
                      </a:r>
                    </a:p>
                  </a:txBody>
                  <a:tcPr marL="68580" marR="68580" marT="0" marB="0">
                    <a:solidFill>
                      <a:schemeClr val="bg1">
                        <a:lumMod val="75000"/>
                        <a:lumOff val="25000"/>
                      </a:schemeClr>
                    </a:solidFill>
                  </a:tcPr>
                </a:tc>
              </a:tr>
              <a:tr h="247248">
                <a:tc vMerge="1">
                  <a:txBody>
                    <a:bodyPr/>
                    <a:lstStyle/>
                    <a:p>
                      <a:endParaRPr lang="en-US"/>
                    </a:p>
                  </a:txBody>
                  <a:tcPr/>
                </a:tc>
                <a:tc>
                  <a:txBody>
                    <a:bodyPr/>
                    <a:lstStyle/>
                    <a:p>
                      <a:pPr marL="0" marR="0">
                        <a:spcBef>
                          <a:spcPts val="0"/>
                        </a:spcBef>
                        <a:spcAft>
                          <a:spcPts val="0"/>
                        </a:spcAft>
                      </a:pPr>
                      <a:r>
                        <a:rPr lang="en-US" sz="1800">
                          <a:solidFill>
                            <a:schemeClr val="tx1"/>
                          </a:solidFill>
                          <a:effectLst/>
                          <a:latin typeface="Comic Sans MS" charset="0"/>
                          <a:ea typeface="Comic Sans MS" charset="0"/>
                          <a:cs typeface="Comic Sans MS" charset="0"/>
                        </a:rPr>
                        <a:t>future</a:t>
                      </a:r>
                    </a:p>
                  </a:txBody>
                  <a:tcPr marL="68580" marR="68580" marT="0" marB="0">
                    <a:solidFill>
                      <a:schemeClr val="bg1">
                        <a:lumMod val="75000"/>
                        <a:lumOff val="25000"/>
                      </a:schemeClr>
                    </a:solidFill>
                  </a:tcPr>
                </a:tc>
                <a:tc>
                  <a:txBody>
                    <a:bodyPr/>
                    <a:lstStyle/>
                    <a:p>
                      <a:pPr marL="0" marR="0">
                        <a:spcBef>
                          <a:spcPts val="0"/>
                        </a:spcBef>
                        <a:spcAft>
                          <a:spcPts val="0"/>
                        </a:spcAft>
                      </a:pPr>
                      <a:r>
                        <a:rPr lang="en-US" sz="1800" dirty="0">
                          <a:solidFill>
                            <a:schemeClr val="tx1"/>
                          </a:solidFill>
                          <a:effectLst/>
                          <a:latin typeface="Comic Sans MS" charset="0"/>
                          <a:ea typeface="Comic Sans MS" charset="0"/>
                          <a:cs typeface="Comic Sans MS" charset="0"/>
                        </a:rPr>
                        <a:t>It will be being washed.</a:t>
                      </a:r>
                    </a:p>
                  </a:txBody>
                  <a:tcPr marL="68580" marR="68580" marT="0" marB="0">
                    <a:solidFill>
                      <a:schemeClr val="bg1">
                        <a:lumMod val="75000"/>
                        <a:lumOff val="25000"/>
                      </a:schemeClr>
                    </a:solidFill>
                  </a:tcPr>
                </a:tc>
              </a:tr>
              <a:tr h="247248">
                <a:tc vMerge="1">
                  <a:txBody>
                    <a:bodyPr/>
                    <a:lstStyle/>
                    <a:p>
                      <a:endParaRPr lang="en-US"/>
                    </a:p>
                  </a:txBody>
                  <a:tcPr/>
                </a:tc>
                <a:tc>
                  <a:txBody>
                    <a:bodyPr/>
                    <a:lstStyle/>
                    <a:p>
                      <a:pPr marL="0" marR="0">
                        <a:spcBef>
                          <a:spcPts val="0"/>
                        </a:spcBef>
                        <a:spcAft>
                          <a:spcPts val="0"/>
                        </a:spcAft>
                      </a:pPr>
                      <a:r>
                        <a:rPr lang="en-US" sz="1800">
                          <a:solidFill>
                            <a:schemeClr val="tx1"/>
                          </a:solidFill>
                          <a:effectLst/>
                          <a:latin typeface="Comic Sans MS" charset="0"/>
                          <a:ea typeface="Comic Sans MS" charset="0"/>
                          <a:cs typeface="Comic Sans MS" charset="0"/>
                        </a:rPr>
                        <a:t>conditional</a:t>
                      </a:r>
                    </a:p>
                  </a:txBody>
                  <a:tcPr marL="68580" marR="68580" marT="0" marB="0">
                    <a:solidFill>
                      <a:schemeClr val="bg1">
                        <a:lumMod val="75000"/>
                        <a:lumOff val="25000"/>
                      </a:schemeClr>
                    </a:solidFill>
                  </a:tcPr>
                </a:tc>
                <a:tc>
                  <a:txBody>
                    <a:bodyPr/>
                    <a:lstStyle/>
                    <a:p>
                      <a:pPr marL="0" marR="0">
                        <a:spcBef>
                          <a:spcPts val="0"/>
                        </a:spcBef>
                        <a:spcAft>
                          <a:spcPts val="0"/>
                        </a:spcAft>
                      </a:pPr>
                      <a:r>
                        <a:rPr lang="en-US" sz="1800">
                          <a:solidFill>
                            <a:schemeClr val="tx1"/>
                          </a:solidFill>
                          <a:effectLst/>
                          <a:latin typeface="Comic Sans MS" charset="0"/>
                          <a:ea typeface="Comic Sans MS" charset="0"/>
                          <a:cs typeface="Comic Sans MS" charset="0"/>
                        </a:rPr>
                        <a:t>It would be being washed.</a:t>
                      </a:r>
                    </a:p>
                  </a:txBody>
                  <a:tcPr marL="68580" marR="68580" marT="0" marB="0">
                    <a:solidFill>
                      <a:schemeClr val="bg1">
                        <a:lumMod val="75000"/>
                        <a:lumOff val="25000"/>
                      </a:schemeClr>
                    </a:solidFill>
                  </a:tcPr>
                </a:tc>
              </a:tr>
              <a:tr h="263559">
                <a:tc rowSpan="4">
                  <a:txBody>
                    <a:bodyPr/>
                    <a:lstStyle/>
                    <a:p>
                      <a:pPr marL="0" marR="0">
                        <a:spcBef>
                          <a:spcPts val="0"/>
                        </a:spcBef>
                        <a:spcAft>
                          <a:spcPts val="0"/>
                        </a:spcAft>
                      </a:pPr>
                      <a:r>
                        <a:rPr lang="en-US" sz="1800">
                          <a:solidFill>
                            <a:schemeClr val="tx1"/>
                          </a:solidFill>
                          <a:effectLst/>
                          <a:latin typeface="Comic Sans MS" charset="0"/>
                          <a:ea typeface="Comic Sans MS" charset="0"/>
                          <a:cs typeface="Comic Sans MS" charset="0"/>
                        </a:rPr>
                        <a:t>Perfect simple</a:t>
                      </a:r>
                    </a:p>
                  </a:txBody>
                  <a:tcPr marL="68580" marR="68580" marT="0" marB="0">
                    <a:solidFill>
                      <a:schemeClr val="bg1">
                        <a:lumMod val="75000"/>
                        <a:lumOff val="25000"/>
                      </a:schemeClr>
                    </a:solidFill>
                  </a:tcPr>
                </a:tc>
                <a:tc>
                  <a:txBody>
                    <a:bodyPr/>
                    <a:lstStyle/>
                    <a:p>
                      <a:pPr marL="0" marR="0">
                        <a:spcBef>
                          <a:spcPts val="0"/>
                        </a:spcBef>
                        <a:spcAft>
                          <a:spcPts val="0"/>
                        </a:spcAft>
                      </a:pPr>
                      <a:r>
                        <a:rPr lang="en-US" sz="1800" dirty="0">
                          <a:solidFill>
                            <a:schemeClr val="tx1"/>
                          </a:solidFill>
                          <a:effectLst/>
                          <a:latin typeface="Comic Sans MS" charset="0"/>
                          <a:ea typeface="Comic Sans MS" charset="0"/>
                          <a:cs typeface="Comic Sans MS" charset="0"/>
                        </a:rPr>
                        <a:t>present</a:t>
                      </a:r>
                    </a:p>
                  </a:txBody>
                  <a:tcPr marL="68580" marR="68580" marT="0" marB="0">
                    <a:solidFill>
                      <a:schemeClr val="bg1">
                        <a:lumMod val="75000"/>
                        <a:lumOff val="25000"/>
                      </a:schemeClr>
                    </a:solidFill>
                  </a:tcPr>
                </a:tc>
                <a:tc>
                  <a:txBody>
                    <a:bodyPr/>
                    <a:lstStyle/>
                    <a:p>
                      <a:pPr marL="0" marR="0">
                        <a:spcBef>
                          <a:spcPts val="0"/>
                        </a:spcBef>
                        <a:spcAft>
                          <a:spcPts val="0"/>
                        </a:spcAft>
                      </a:pPr>
                      <a:r>
                        <a:rPr lang="en-US" sz="1800" dirty="0">
                          <a:solidFill>
                            <a:schemeClr val="tx1"/>
                          </a:solidFill>
                          <a:effectLst/>
                          <a:latin typeface="Comic Sans MS" charset="0"/>
                          <a:ea typeface="Comic Sans MS" charset="0"/>
                          <a:cs typeface="Comic Sans MS" charset="0"/>
                        </a:rPr>
                        <a:t>It has been washed.</a:t>
                      </a:r>
                    </a:p>
                  </a:txBody>
                  <a:tcPr marL="68580" marR="68580" marT="0" marB="0">
                    <a:solidFill>
                      <a:schemeClr val="bg1">
                        <a:lumMod val="75000"/>
                        <a:lumOff val="25000"/>
                      </a:schemeClr>
                    </a:solidFill>
                  </a:tcPr>
                </a:tc>
              </a:tr>
              <a:tr h="263559">
                <a:tc vMerge="1">
                  <a:txBody>
                    <a:bodyPr/>
                    <a:lstStyle/>
                    <a:p>
                      <a:endParaRPr lang="en-US"/>
                    </a:p>
                  </a:txBody>
                  <a:tcPr/>
                </a:tc>
                <a:tc>
                  <a:txBody>
                    <a:bodyPr/>
                    <a:lstStyle/>
                    <a:p>
                      <a:pPr marL="0" marR="0">
                        <a:spcBef>
                          <a:spcPts val="0"/>
                        </a:spcBef>
                        <a:spcAft>
                          <a:spcPts val="0"/>
                        </a:spcAft>
                      </a:pPr>
                      <a:r>
                        <a:rPr lang="en-US" sz="1800">
                          <a:solidFill>
                            <a:schemeClr val="tx1"/>
                          </a:solidFill>
                          <a:effectLst/>
                          <a:latin typeface="Comic Sans MS" charset="0"/>
                          <a:ea typeface="Comic Sans MS" charset="0"/>
                          <a:cs typeface="Comic Sans MS" charset="0"/>
                        </a:rPr>
                        <a:t>past</a:t>
                      </a:r>
                    </a:p>
                  </a:txBody>
                  <a:tcPr marL="68580" marR="68580" marT="0" marB="0">
                    <a:solidFill>
                      <a:schemeClr val="bg1">
                        <a:lumMod val="75000"/>
                        <a:lumOff val="25000"/>
                      </a:schemeClr>
                    </a:solidFill>
                  </a:tcPr>
                </a:tc>
                <a:tc>
                  <a:txBody>
                    <a:bodyPr/>
                    <a:lstStyle/>
                    <a:p>
                      <a:pPr marL="0" marR="0">
                        <a:spcBef>
                          <a:spcPts val="0"/>
                        </a:spcBef>
                        <a:spcAft>
                          <a:spcPts val="0"/>
                        </a:spcAft>
                      </a:pPr>
                      <a:r>
                        <a:rPr lang="en-US" sz="1800">
                          <a:solidFill>
                            <a:schemeClr val="tx1"/>
                          </a:solidFill>
                          <a:effectLst/>
                          <a:latin typeface="Comic Sans MS" charset="0"/>
                          <a:ea typeface="Comic Sans MS" charset="0"/>
                          <a:cs typeface="Comic Sans MS" charset="0"/>
                        </a:rPr>
                        <a:t>It had been washed.</a:t>
                      </a:r>
                    </a:p>
                  </a:txBody>
                  <a:tcPr marL="68580" marR="68580" marT="0" marB="0">
                    <a:solidFill>
                      <a:schemeClr val="bg1">
                        <a:lumMod val="75000"/>
                        <a:lumOff val="25000"/>
                      </a:schemeClr>
                    </a:solidFill>
                  </a:tcPr>
                </a:tc>
              </a:tr>
              <a:tr h="263559">
                <a:tc vMerge="1">
                  <a:txBody>
                    <a:bodyPr/>
                    <a:lstStyle/>
                    <a:p>
                      <a:endParaRPr lang="en-US"/>
                    </a:p>
                  </a:txBody>
                  <a:tcPr/>
                </a:tc>
                <a:tc>
                  <a:txBody>
                    <a:bodyPr/>
                    <a:lstStyle/>
                    <a:p>
                      <a:pPr marL="0" marR="0">
                        <a:spcBef>
                          <a:spcPts val="0"/>
                        </a:spcBef>
                        <a:spcAft>
                          <a:spcPts val="0"/>
                        </a:spcAft>
                      </a:pPr>
                      <a:r>
                        <a:rPr lang="en-US" sz="1800">
                          <a:solidFill>
                            <a:schemeClr val="tx1"/>
                          </a:solidFill>
                          <a:effectLst/>
                          <a:latin typeface="Comic Sans MS" charset="0"/>
                          <a:ea typeface="Comic Sans MS" charset="0"/>
                          <a:cs typeface="Comic Sans MS" charset="0"/>
                        </a:rPr>
                        <a:t>future</a:t>
                      </a:r>
                    </a:p>
                  </a:txBody>
                  <a:tcPr marL="68580" marR="68580" marT="0" marB="0">
                    <a:solidFill>
                      <a:schemeClr val="bg1">
                        <a:lumMod val="75000"/>
                        <a:lumOff val="25000"/>
                      </a:schemeClr>
                    </a:solidFill>
                  </a:tcPr>
                </a:tc>
                <a:tc>
                  <a:txBody>
                    <a:bodyPr/>
                    <a:lstStyle/>
                    <a:p>
                      <a:pPr marL="0" marR="0">
                        <a:spcBef>
                          <a:spcPts val="0"/>
                        </a:spcBef>
                        <a:spcAft>
                          <a:spcPts val="0"/>
                        </a:spcAft>
                      </a:pPr>
                      <a:r>
                        <a:rPr lang="en-US" sz="1800" dirty="0">
                          <a:solidFill>
                            <a:schemeClr val="tx1"/>
                          </a:solidFill>
                          <a:effectLst/>
                          <a:latin typeface="Comic Sans MS" charset="0"/>
                          <a:ea typeface="Comic Sans MS" charset="0"/>
                          <a:cs typeface="Comic Sans MS" charset="0"/>
                        </a:rPr>
                        <a:t>It will have been washed.</a:t>
                      </a:r>
                    </a:p>
                  </a:txBody>
                  <a:tcPr marL="68580" marR="68580" marT="0" marB="0">
                    <a:solidFill>
                      <a:schemeClr val="bg1">
                        <a:lumMod val="75000"/>
                        <a:lumOff val="25000"/>
                      </a:schemeClr>
                    </a:solidFill>
                  </a:tcPr>
                </a:tc>
              </a:tr>
              <a:tr h="263559">
                <a:tc vMerge="1">
                  <a:txBody>
                    <a:bodyPr/>
                    <a:lstStyle/>
                    <a:p>
                      <a:endParaRPr lang="en-US"/>
                    </a:p>
                  </a:txBody>
                  <a:tcPr/>
                </a:tc>
                <a:tc>
                  <a:txBody>
                    <a:bodyPr/>
                    <a:lstStyle/>
                    <a:p>
                      <a:pPr marL="0" marR="0">
                        <a:spcBef>
                          <a:spcPts val="0"/>
                        </a:spcBef>
                        <a:spcAft>
                          <a:spcPts val="0"/>
                        </a:spcAft>
                      </a:pPr>
                      <a:r>
                        <a:rPr lang="en-US" sz="1800">
                          <a:solidFill>
                            <a:schemeClr val="tx1"/>
                          </a:solidFill>
                          <a:effectLst/>
                          <a:latin typeface="Comic Sans MS" charset="0"/>
                          <a:ea typeface="Comic Sans MS" charset="0"/>
                          <a:cs typeface="Comic Sans MS" charset="0"/>
                        </a:rPr>
                        <a:t>conditional</a:t>
                      </a:r>
                    </a:p>
                  </a:txBody>
                  <a:tcPr marL="68580" marR="68580" marT="0" marB="0">
                    <a:solidFill>
                      <a:schemeClr val="bg1">
                        <a:lumMod val="75000"/>
                        <a:lumOff val="25000"/>
                      </a:schemeClr>
                    </a:solidFill>
                  </a:tcPr>
                </a:tc>
                <a:tc>
                  <a:txBody>
                    <a:bodyPr/>
                    <a:lstStyle/>
                    <a:p>
                      <a:pPr marL="0" marR="0">
                        <a:spcBef>
                          <a:spcPts val="0"/>
                        </a:spcBef>
                        <a:spcAft>
                          <a:spcPts val="0"/>
                        </a:spcAft>
                      </a:pPr>
                      <a:r>
                        <a:rPr lang="en-US" sz="1800" dirty="0">
                          <a:solidFill>
                            <a:schemeClr val="tx1"/>
                          </a:solidFill>
                          <a:effectLst/>
                          <a:latin typeface="Comic Sans MS" charset="0"/>
                          <a:ea typeface="Comic Sans MS" charset="0"/>
                          <a:cs typeface="Comic Sans MS" charset="0"/>
                        </a:rPr>
                        <a:t>It would have been washed.</a:t>
                      </a:r>
                    </a:p>
                  </a:txBody>
                  <a:tcPr marL="68580" marR="68580" marT="0" marB="0">
                    <a:solidFill>
                      <a:schemeClr val="bg1">
                        <a:lumMod val="75000"/>
                        <a:lumOff val="25000"/>
                      </a:schemeClr>
                    </a:solidFill>
                  </a:tcPr>
                </a:tc>
              </a:tr>
              <a:tr h="269569">
                <a:tc rowSpan="4">
                  <a:txBody>
                    <a:bodyPr/>
                    <a:lstStyle/>
                    <a:p>
                      <a:pPr marL="0" marR="0">
                        <a:spcBef>
                          <a:spcPts val="0"/>
                        </a:spcBef>
                        <a:spcAft>
                          <a:spcPts val="0"/>
                        </a:spcAft>
                      </a:pPr>
                      <a:r>
                        <a:rPr lang="en-US" sz="1800">
                          <a:solidFill>
                            <a:schemeClr val="tx1"/>
                          </a:solidFill>
                          <a:effectLst/>
                          <a:latin typeface="Comic Sans MS" charset="0"/>
                          <a:ea typeface="Comic Sans MS" charset="0"/>
                          <a:cs typeface="Comic Sans MS" charset="0"/>
                        </a:rPr>
                        <a:t>Perfect continuous</a:t>
                      </a:r>
                    </a:p>
                  </a:txBody>
                  <a:tcPr marL="68580" marR="68580" marT="0" marB="0">
                    <a:solidFill>
                      <a:schemeClr val="bg1">
                        <a:lumMod val="75000"/>
                        <a:lumOff val="25000"/>
                      </a:schemeClr>
                    </a:solidFill>
                  </a:tcPr>
                </a:tc>
                <a:tc>
                  <a:txBody>
                    <a:bodyPr/>
                    <a:lstStyle/>
                    <a:p>
                      <a:pPr marL="0" marR="0">
                        <a:spcBef>
                          <a:spcPts val="0"/>
                        </a:spcBef>
                        <a:spcAft>
                          <a:spcPts val="0"/>
                        </a:spcAft>
                      </a:pPr>
                      <a:r>
                        <a:rPr lang="en-US" sz="1800" dirty="0">
                          <a:solidFill>
                            <a:schemeClr val="tx1"/>
                          </a:solidFill>
                          <a:effectLst/>
                          <a:latin typeface="Comic Sans MS" charset="0"/>
                          <a:ea typeface="Comic Sans MS" charset="0"/>
                          <a:cs typeface="Comic Sans MS" charset="0"/>
                        </a:rPr>
                        <a:t>present</a:t>
                      </a:r>
                    </a:p>
                  </a:txBody>
                  <a:tcPr marL="68580" marR="68580" marT="0" marB="0">
                    <a:solidFill>
                      <a:schemeClr val="bg1">
                        <a:lumMod val="75000"/>
                        <a:lumOff val="25000"/>
                      </a:schemeClr>
                    </a:solidFill>
                  </a:tcPr>
                </a:tc>
                <a:tc>
                  <a:txBody>
                    <a:bodyPr/>
                    <a:lstStyle/>
                    <a:p>
                      <a:pPr marL="0" marR="0">
                        <a:spcBef>
                          <a:spcPts val="0"/>
                        </a:spcBef>
                        <a:spcAft>
                          <a:spcPts val="0"/>
                        </a:spcAft>
                      </a:pPr>
                      <a:r>
                        <a:rPr lang="en-US" sz="1800" dirty="0">
                          <a:solidFill>
                            <a:schemeClr val="tx1"/>
                          </a:solidFill>
                          <a:effectLst/>
                          <a:latin typeface="Comic Sans MS" charset="0"/>
                          <a:ea typeface="Comic Sans MS" charset="0"/>
                          <a:cs typeface="Comic Sans MS" charset="0"/>
                        </a:rPr>
                        <a:t>It has been being washed.</a:t>
                      </a:r>
                    </a:p>
                  </a:txBody>
                  <a:tcPr marL="68580" marR="68580" marT="0" marB="0">
                    <a:solidFill>
                      <a:schemeClr val="bg1">
                        <a:lumMod val="75000"/>
                        <a:lumOff val="25000"/>
                      </a:schemeClr>
                    </a:solidFill>
                  </a:tcPr>
                </a:tc>
              </a:tr>
              <a:tr h="253257">
                <a:tc vMerge="1">
                  <a:txBody>
                    <a:bodyPr/>
                    <a:lstStyle/>
                    <a:p>
                      <a:endParaRPr lang="en-US"/>
                    </a:p>
                  </a:txBody>
                  <a:tcPr/>
                </a:tc>
                <a:tc>
                  <a:txBody>
                    <a:bodyPr/>
                    <a:lstStyle/>
                    <a:p>
                      <a:pPr marL="0" marR="0">
                        <a:spcBef>
                          <a:spcPts val="0"/>
                        </a:spcBef>
                        <a:spcAft>
                          <a:spcPts val="0"/>
                        </a:spcAft>
                      </a:pPr>
                      <a:r>
                        <a:rPr lang="en-US" sz="1800">
                          <a:solidFill>
                            <a:schemeClr val="tx1"/>
                          </a:solidFill>
                          <a:effectLst/>
                          <a:latin typeface="Comic Sans MS" charset="0"/>
                          <a:ea typeface="Comic Sans MS" charset="0"/>
                          <a:cs typeface="Comic Sans MS" charset="0"/>
                        </a:rPr>
                        <a:t>past</a:t>
                      </a:r>
                    </a:p>
                  </a:txBody>
                  <a:tcPr marL="68580" marR="68580" marT="0" marB="0">
                    <a:solidFill>
                      <a:schemeClr val="bg1">
                        <a:lumMod val="75000"/>
                        <a:lumOff val="25000"/>
                      </a:schemeClr>
                    </a:solidFill>
                  </a:tcPr>
                </a:tc>
                <a:tc>
                  <a:txBody>
                    <a:bodyPr/>
                    <a:lstStyle/>
                    <a:p>
                      <a:pPr marL="0" marR="0">
                        <a:spcBef>
                          <a:spcPts val="0"/>
                        </a:spcBef>
                        <a:spcAft>
                          <a:spcPts val="0"/>
                        </a:spcAft>
                      </a:pPr>
                      <a:r>
                        <a:rPr lang="en-US" sz="1800" dirty="0">
                          <a:solidFill>
                            <a:schemeClr val="tx1"/>
                          </a:solidFill>
                          <a:effectLst/>
                          <a:latin typeface="Comic Sans MS" charset="0"/>
                          <a:ea typeface="Comic Sans MS" charset="0"/>
                          <a:cs typeface="Comic Sans MS" charset="0"/>
                        </a:rPr>
                        <a:t>It had been being washed.</a:t>
                      </a:r>
                    </a:p>
                  </a:txBody>
                  <a:tcPr marL="68580" marR="68580" marT="0" marB="0">
                    <a:solidFill>
                      <a:schemeClr val="bg1">
                        <a:lumMod val="75000"/>
                        <a:lumOff val="25000"/>
                      </a:schemeClr>
                    </a:solidFill>
                  </a:tcPr>
                </a:tc>
              </a:tr>
              <a:tr h="253257">
                <a:tc vMerge="1">
                  <a:txBody>
                    <a:bodyPr/>
                    <a:lstStyle/>
                    <a:p>
                      <a:endParaRPr lang="en-US"/>
                    </a:p>
                  </a:txBody>
                  <a:tcPr/>
                </a:tc>
                <a:tc>
                  <a:txBody>
                    <a:bodyPr/>
                    <a:lstStyle/>
                    <a:p>
                      <a:pPr marL="0" marR="0">
                        <a:spcBef>
                          <a:spcPts val="0"/>
                        </a:spcBef>
                        <a:spcAft>
                          <a:spcPts val="0"/>
                        </a:spcAft>
                      </a:pPr>
                      <a:r>
                        <a:rPr lang="en-US" sz="1800">
                          <a:solidFill>
                            <a:schemeClr val="tx1"/>
                          </a:solidFill>
                          <a:effectLst/>
                          <a:latin typeface="Comic Sans MS" charset="0"/>
                          <a:ea typeface="Comic Sans MS" charset="0"/>
                          <a:cs typeface="Comic Sans MS" charset="0"/>
                        </a:rPr>
                        <a:t>future</a:t>
                      </a:r>
                    </a:p>
                  </a:txBody>
                  <a:tcPr marL="68580" marR="68580" marT="0" marB="0">
                    <a:solidFill>
                      <a:schemeClr val="bg1">
                        <a:lumMod val="75000"/>
                        <a:lumOff val="25000"/>
                      </a:schemeClr>
                    </a:solidFill>
                  </a:tcPr>
                </a:tc>
                <a:tc>
                  <a:txBody>
                    <a:bodyPr/>
                    <a:lstStyle/>
                    <a:p>
                      <a:pPr marL="0" marR="0">
                        <a:spcBef>
                          <a:spcPts val="0"/>
                        </a:spcBef>
                        <a:spcAft>
                          <a:spcPts val="0"/>
                        </a:spcAft>
                      </a:pPr>
                      <a:r>
                        <a:rPr lang="en-US" sz="1800" dirty="0">
                          <a:solidFill>
                            <a:schemeClr val="tx1"/>
                          </a:solidFill>
                          <a:effectLst/>
                          <a:latin typeface="Comic Sans MS" charset="0"/>
                          <a:ea typeface="Comic Sans MS" charset="0"/>
                          <a:cs typeface="Comic Sans MS" charset="0"/>
                        </a:rPr>
                        <a:t>It will have been being washed.</a:t>
                      </a:r>
                    </a:p>
                  </a:txBody>
                  <a:tcPr marL="68580" marR="68580" marT="0" marB="0">
                    <a:solidFill>
                      <a:schemeClr val="bg1">
                        <a:lumMod val="75000"/>
                        <a:lumOff val="25000"/>
                      </a:schemeClr>
                    </a:solidFill>
                  </a:tcPr>
                </a:tc>
              </a:tr>
              <a:tr h="253257">
                <a:tc vMerge="1">
                  <a:txBody>
                    <a:bodyPr/>
                    <a:lstStyle/>
                    <a:p>
                      <a:endParaRPr lang="en-US"/>
                    </a:p>
                  </a:txBody>
                  <a:tcPr/>
                </a:tc>
                <a:tc>
                  <a:txBody>
                    <a:bodyPr/>
                    <a:lstStyle/>
                    <a:p>
                      <a:pPr marL="0" marR="0">
                        <a:spcBef>
                          <a:spcPts val="0"/>
                        </a:spcBef>
                        <a:spcAft>
                          <a:spcPts val="0"/>
                        </a:spcAft>
                      </a:pPr>
                      <a:r>
                        <a:rPr lang="en-US" sz="1800">
                          <a:solidFill>
                            <a:schemeClr val="tx1"/>
                          </a:solidFill>
                          <a:effectLst/>
                          <a:latin typeface="Comic Sans MS" charset="0"/>
                          <a:ea typeface="Comic Sans MS" charset="0"/>
                          <a:cs typeface="Comic Sans MS" charset="0"/>
                        </a:rPr>
                        <a:t>conditional</a:t>
                      </a:r>
                    </a:p>
                  </a:txBody>
                  <a:tcPr marL="68580" marR="68580" marT="0" marB="0">
                    <a:solidFill>
                      <a:schemeClr val="bg1">
                        <a:lumMod val="75000"/>
                        <a:lumOff val="25000"/>
                      </a:schemeClr>
                    </a:solidFill>
                  </a:tcPr>
                </a:tc>
                <a:tc>
                  <a:txBody>
                    <a:bodyPr/>
                    <a:lstStyle/>
                    <a:p>
                      <a:pPr marL="0" marR="0">
                        <a:spcBef>
                          <a:spcPts val="0"/>
                        </a:spcBef>
                        <a:spcAft>
                          <a:spcPts val="0"/>
                        </a:spcAft>
                      </a:pPr>
                      <a:r>
                        <a:rPr lang="en-US" sz="1800" dirty="0">
                          <a:solidFill>
                            <a:schemeClr val="tx1"/>
                          </a:solidFill>
                          <a:effectLst/>
                          <a:latin typeface="Comic Sans MS" charset="0"/>
                          <a:ea typeface="Comic Sans MS" charset="0"/>
                          <a:cs typeface="Comic Sans MS" charset="0"/>
                        </a:rPr>
                        <a:t>It would have been being washed.</a:t>
                      </a:r>
                    </a:p>
                  </a:txBody>
                  <a:tcPr marL="68580" marR="68580" marT="0" marB="0">
                    <a:solidFill>
                      <a:schemeClr val="bg1">
                        <a:lumMod val="75000"/>
                        <a:lumOff val="25000"/>
                      </a:schemeClr>
                    </a:solidFill>
                  </a:tcPr>
                </a:tc>
              </a:tr>
            </a:tbl>
          </a:graphicData>
        </a:graphic>
      </p:graphicFrame>
      <p:sp>
        <p:nvSpPr>
          <p:cNvPr id="7" name="TextBox 6"/>
          <p:cNvSpPr txBox="1"/>
          <p:nvPr/>
        </p:nvSpPr>
        <p:spPr>
          <a:xfrm>
            <a:off x="1059785" y="1290462"/>
            <a:ext cx="6260905" cy="369332"/>
          </a:xfrm>
          <a:prstGeom prst="rect">
            <a:avLst/>
          </a:prstGeom>
          <a:noFill/>
        </p:spPr>
        <p:txBody>
          <a:bodyPr wrap="square" rtlCol="0">
            <a:spAutoFit/>
          </a:bodyPr>
          <a:lstStyle/>
          <a:p>
            <a:pPr algn="ctr"/>
            <a:r>
              <a:rPr lang="en-US" b="1" dirty="0" smtClean="0">
                <a:solidFill>
                  <a:srgbClr val="FF0000"/>
                </a:solidFill>
                <a:latin typeface="Comic Sans MS" charset="0"/>
                <a:ea typeface="Comic Sans MS" charset="0"/>
                <a:cs typeface="Comic Sans MS" charset="0"/>
              </a:rPr>
              <a:t>Change of auxiliary verbs:</a:t>
            </a:r>
            <a:endParaRPr lang="en-US" b="1" dirty="0">
              <a:solidFill>
                <a:srgbClr val="FF0000"/>
              </a:solidFill>
              <a:latin typeface="Comic Sans MS" charset="0"/>
              <a:ea typeface="Comic Sans MS" charset="0"/>
              <a:cs typeface="Comic Sans MS" charset="0"/>
            </a:endParaRPr>
          </a:p>
        </p:txBody>
      </p:sp>
    </p:spTree>
    <p:extLst>
      <p:ext uri="{BB962C8B-B14F-4D97-AF65-F5344CB8AC3E}">
        <p14:creationId xmlns="" xmlns:p14="http://schemas.microsoft.com/office/powerpoint/2010/main" val="18161083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Active &amp; Passive Voice</a:t>
            </a:r>
            <a:endParaRPr lang="en-US" dirty="0"/>
          </a:p>
        </p:txBody>
      </p:sp>
      <p:sp>
        <p:nvSpPr>
          <p:cNvPr id="7" name="TextBox 6"/>
          <p:cNvSpPr txBox="1"/>
          <p:nvPr/>
        </p:nvSpPr>
        <p:spPr>
          <a:xfrm>
            <a:off x="1059785" y="1290462"/>
            <a:ext cx="6260905" cy="369332"/>
          </a:xfrm>
          <a:prstGeom prst="rect">
            <a:avLst/>
          </a:prstGeom>
          <a:noFill/>
        </p:spPr>
        <p:txBody>
          <a:bodyPr wrap="square" rtlCol="0">
            <a:spAutoFit/>
          </a:bodyPr>
          <a:lstStyle/>
          <a:p>
            <a:pPr algn="ctr"/>
            <a:r>
              <a:rPr lang="en-US" b="1" dirty="0" smtClean="0">
                <a:solidFill>
                  <a:srgbClr val="FF0000"/>
                </a:solidFill>
                <a:latin typeface="Comic Sans MS" charset="0"/>
                <a:ea typeface="Comic Sans MS" charset="0"/>
                <a:cs typeface="Comic Sans MS" charset="0"/>
              </a:rPr>
              <a:t>Change of Pronouns:</a:t>
            </a:r>
            <a:endParaRPr lang="en-US" b="1" dirty="0">
              <a:solidFill>
                <a:srgbClr val="FF0000"/>
              </a:solidFill>
              <a:latin typeface="Comic Sans MS" charset="0"/>
              <a:ea typeface="Comic Sans MS" charset="0"/>
              <a:cs typeface="Comic Sans MS" charset="0"/>
            </a:endParaRPr>
          </a:p>
        </p:txBody>
      </p:sp>
      <p:graphicFrame>
        <p:nvGraphicFramePr>
          <p:cNvPr id="2" name="Table 1"/>
          <p:cNvGraphicFramePr>
            <a:graphicFrameLocks noGrp="1"/>
          </p:cNvGraphicFramePr>
          <p:nvPr>
            <p:extLst>
              <p:ext uri="{D42A27DB-BD31-4B8C-83A1-F6EECF244321}">
                <p14:modId xmlns="" xmlns:p14="http://schemas.microsoft.com/office/powerpoint/2010/main" val="354496966"/>
              </p:ext>
            </p:extLst>
          </p:nvPr>
        </p:nvGraphicFramePr>
        <p:xfrm>
          <a:off x="1365195" y="2054655"/>
          <a:ext cx="6096000" cy="3749040"/>
        </p:xfrm>
        <a:graphic>
          <a:graphicData uri="http://schemas.openxmlformats.org/drawingml/2006/table">
            <a:tbl>
              <a:tblPr firstRow="1" bandRow="1">
                <a:tableStyleId>{21E4AEA4-8DFA-4A89-87EB-49C32662AFE0}</a:tableStyleId>
              </a:tblPr>
              <a:tblGrid>
                <a:gridCol w="3048000"/>
                <a:gridCol w="3048000"/>
              </a:tblGrid>
              <a:tr h="370840">
                <a:tc>
                  <a:txBody>
                    <a:bodyPr/>
                    <a:lstStyle/>
                    <a:p>
                      <a:pPr algn="ctr"/>
                      <a:r>
                        <a:rPr lang="en-US" smtClean="0"/>
                        <a:t>Active Voice</a:t>
                      </a:r>
                      <a:endParaRPr lang="en-US" dirty="0"/>
                    </a:p>
                  </a:txBody>
                  <a:tcPr/>
                </a:tc>
                <a:tc>
                  <a:txBody>
                    <a:bodyPr/>
                    <a:lstStyle/>
                    <a:p>
                      <a:pPr algn="ctr"/>
                      <a:r>
                        <a:rPr lang="en-US" smtClean="0"/>
                        <a:t>Passive Voice</a:t>
                      </a:r>
                      <a:endParaRPr lang="en-US"/>
                    </a:p>
                  </a:txBody>
                  <a:tcPr/>
                </a:tc>
              </a:tr>
              <a:tr h="370840">
                <a:tc>
                  <a:txBody>
                    <a:bodyPr/>
                    <a:lstStyle/>
                    <a:p>
                      <a:pPr algn="ctr"/>
                      <a:r>
                        <a:rPr lang="en-US" sz="2000" dirty="0">
                          <a:effectLst/>
                          <a:latin typeface="Comic Sans MS" charset="0"/>
                          <a:ea typeface="Comic Sans MS" charset="0"/>
                          <a:cs typeface="Comic Sans MS" charset="0"/>
                        </a:rPr>
                        <a:t>I</a:t>
                      </a:r>
                    </a:p>
                  </a:txBody>
                  <a:tcPr marL="190500" marR="190500" marT="88900" marB="88900" anchor="ctr"/>
                </a:tc>
                <a:tc>
                  <a:txBody>
                    <a:bodyPr/>
                    <a:lstStyle/>
                    <a:p>
                      <a:pPr algn="ctr"/>
                      <a:r>
                        <a:rPr lang="en-US" sz="2000" dirty="0">
                          <a:effectLst/>
                          <a:latin typeface="Comic Sans MS" charset="0"/>
                          <a:ea typeface="Comic Sans MS" charset="0"/>
                          <a:cs typeface="Comic Sans MS" charset="0"/>
                        </a:rPr>
                        <a:t>me</a:t>
                      </a:r>
                    </a:p>
                  </a:txBody>
                  <a:tcPr marL="190500" marR="190500" marT="88900" marB="88900" anchor="ctr"/>
                </a:tc>
              </a:tr>
              <a:tr h="370840">
                <a:tc>
                  <a:txBody>
                    <a:bodyPr/>
                    <a:lstStyle/>
                    <a:p>
                      <a:pPr algn="ctr"/>
                      <a:r>
                        <a:rPr lang="en-US" sz="2000">
                          <a:effectLst/>
                          <a:latin typeface="Comic Sans MS" charset="0"/>
                          <a:ea typeface="Comic Sans MS" charset="0"/>
                          <a:cs typeface="Comic Sans MS" charset="0"/>
                        </a:rPr>
                        <a:t>we</a:t>
                      </a:r>
                    </a:p>
                  </a:txBody>
                  <a:tcPr marL="190500" marR="190500" marT="88900" marB="88900" anchor="ctr"/>
                </a:tc>
                <a:tc>
                  <a:txBody>
                    <a:bodyPr/>
                    <a:lstStyle/>
                    <a:p>
                      <a:pPr algn="ctr"/>
                      <a:r>
                        <a:rPr lang="en-US" sz="2000" dirty="0">
                          <a:effectLst/>
                          <a:latin typeface="Comic Sans MS" charset="0"/>
                          <a:ea typeface="Comic Sans MS" charset="0"/>
                          <a:cs typeface="Comic Sans MS" charset="0"/>
                        </a:rPr>
                        <a:t>us</a:t>
                      </a:r>
                    </a:p>
                  </a:txBody>
                  <a:tcPr marL="190500" marR="190500" marT="88900" marB="88900" anchor="ctr"/>
                </a:tc>
              </a:tr>
              <a:tr h="370840">
                <a:tc>
                  <a:txBody>
                    <a:bodyPr/>
                    <a:lstStyle/>
                    <a:p>
                      <a:pPr algn="ctr"/>
                      <a:r>
                        <a:rPr lang="en-US" sz="2000">
                          <a:effectLst/>
                          <a:latin typeface="Comic Sans MS" charset="0"/>
                          <a:ea typeface="Comic Sans MS" charset="0"/>
                          <a:cs typeface="Comic Sans MS" charset="0"/>
                        </a:rPr>
                        <a:t>you</a:t>
                      </a:r>
                    </a:p>
                  </a:txBody>
                  <a:tcPr marL="190500" marR="190500" marT="88900" marB="88900" anchor="ctr"/>
                </a:tc>
                <a:tc>
                  <a:txBody>
                    <a:bodyPr/>
                    <a:lstStyle/>
                    <a:p>
                      <a:pPr algn="ctr"/>
                      <a:r>
                        <a:rPr lang="en-US" sz="2000" dirty="0">
                          <a:effectLst/>
                          <a:latin typeface="Comic Sans MS" charset="0"/>
                          <a:ea typeface="Comic Sans MS" charset="0"/>
                          <a:cs typeface="Comic Sans MS" charset="0"/>
                        </a:rPr>
                        <a:t>you</a:t>
                      </a:r>
                    </a:p>
                  </a:txBody>
                  <a:tcPr marL="190500" marR="190500" marT="88900" marB="88900" anchor="ctr"/>
                </a:tc>
              </a:tr>
              <a:tr h="370840">
                <a:tc>
                  <a:txBody>
                    <a:bodyPr/>
                    <a:lstStyle/>
                    <a:p>
                      <a:pPr algn="ctr"/>
                      <a:r>
                        <a:rPr lang="en-US" sz="2000">
                          <a:effectLst/>
                          <a:latin typeface="Comic Sans MS" charset="0"/>
                          <a:ea typeface="Comic Sans MS" charset="0"/>
                          <a:cs typeface="Comic Sans MS" charset="0"/>
                        </a:rPr>
                        <a:t>he</a:t>
                      </a:r>
                    </a:p>
                  </a:txBody>
                  <a:tcPr marL="190500" marR="190500" marT="88900" marB="88900" anchor="ctr"/>
                </a:tc>
                <a:tc>
                  <a:txBody>
                    <a:bodyPr/>
                    <a:lstStyle/>
                    <a:p>
                      <a:pPr algn="ctr"/>
                      <a:r>
                        <a:rPr lang="en-US" sz="2000" dirty="0">
                          <a:effectLst/>
                          <a:latin typeface="Comic Sans MS" charset="0"/>
                          <a:ea typeface="Comic Sans MS" charset="0"/>
                          <a:cs typeface="Comic Sans MS" charset="0"/>
                        </a:rPr>
                        <a:t>him</a:t>
                      </a:r>
                    </a:p>
                  </a:txBody>
                  <a:tcPr marL="190500" marR="190500" marT="88900" marB="88900" anchor="ctr"/>
                </a:tc>
              </a:tr>
              <a:tr h="370840">
                <a:tc>
                  <a:txBody>
                    <a:bodyPr/>
                    <a:lstStyle/>
                    <a:p>
                      <a:pPr algn="ctr"/>
                      <a:r>
                        <a:rPr lang="en-US" sz="2000">
                          <a:effectLst/>
                          <a:latin typeface="Comic Sans MS" charset="0"/>
                          <a:ea typeface="Comic Sans MS" charset="0"/>
                          <a:cs typeface="Comic Sans MS" charset="0"/>
                        </a:rPr>
                        <a:t>she</a:t>
                      </a:r>
                    </a:p>
                  </a:txBody>
                  <a:tcPr marL="190500" marR="190500" marT="88900" marB="88900" anchor="ctr"/>
                </a:tc>
                <a:tc>
                  <a:txBody>
                    <a:bodyPr/>
                    <a:lstStyle/>
                    <a:p>
                      <a:pPr algn="ctr"/>
                      <a:r>
                        <a:rPr lang="en-US" sz="2000" dirty="0">
                          <a:effectLst/>
                          <a:latin typeface="Comic Sans MS" charset="0"/>
                          <a:ea typeface="Comic Sans MS" charset="0"/>
                          <a:cs typeface="Comic Sans MS" charset="0"/>
                        </a:rPr>
                        <a:t>her</a:t>
                      </a:r>
                    </a:p>
                  </a:txBody>
                  <a:tcPr marL="190500" marR="190500" marT="88900" marB="88900" anchor="ctr"/>
                </a:tc>
              </a:tr>
              <a:tr h="370840">
                <a:tc>
                  <a:txBody>
                    <a:bodyPr/>
                    <a:lstStyle/>
                    <a:p>
                      <a:pPr algn="ctr"/>
                      <a:r>
                        <a:rPr lang="en-US" sz="2000">
                          <a:effectLst/>
                          <a:latin typeface="Comic Sans MS" charset="0"/>
                          <a:ea typeface="Comic Sans MS" charset="0"/>
                          <a:cs typeface="Comic Sans MS" charset="0"/>
                        </a:rPr>
                        <a:t>it</a:t>
                      </a:r>
                    </a:p>
                  </a:txBody>
                  <a:tcPr marL="190500" marR="190500" marT="88900" marB="88900" anchor="ctr"/>
                </a:tc>
                <a:tc>
                  <a:txBody>
                    <a:bodyPr/>
                    <a:lstStyle/>
                    <a:p>
                      <a:pPr algn="ctr"/>
                      <a:r>
                        <a:rPr lang="en-US" sz="2000">
                          <a:effectLst/>
                          <a:latin typeface="Comic Sans MS" charset="0"/>
                          <a:ea typeface="Comic Sans MS" charset="0"/>
                          <a:cs typeface="Comic Sans MS" charset="0"/>
                        </a:rPr>
                        <a:t>it</a:t>
                      </a:r>
                    </a:p>
                  </a:txBody>
                  <a:tcPr marL="190500" marR="190500" marT="88900" marB="88900" anchor="ctr"/>
                </a:tc>
              </a:tr>
              <a:tr h="370840">
                <a:tc>
                  <a:txBody>
                    <a:bodyPr/>
                    <a:lstStyle/>
                    <a:p>
                      <a:pPr algn="ctr"/>
                      <a:r>
                        <a:rPr lang="en-US" sz="2000">
                          <a:effectLst/>
                          <a:latin typeface="Comic Sans MS" charset="0"/>
                          <a:ea typeface="Comic Sans MS" charset="0"/>
                          <a:cs typeface="Comic Sans MS" charset="0"/>
                        </a:rPr>
                        <a:t>they</a:t>
                      </a:r>
                    </a:p>
                  </a:txBody>
                  <a:tcPr marL="190500" marR="190500" marT="88900" marB="88900" anchor="ctr"/>
                </a:tc>
                <a:tc>
                  <a:txBody>
                    <a:bodyPr/>
                    <a:lstStyle/>
                    <a:p>
                      <a:pPr algn="ctr"/>
                      <a:r>
                        <a:rPr lang="en-US" sz="2000" dirty="0">
                          <a:effectLst/>
                          <a:latin typeface="Comic Sans MS" charset="0"/>
                          <a:ea typeface="Comic Sans MS" charset="0"/>
                          <a:cs typeface="Comic Sans MS" charset="0"/>
                        </a:rPr>
                        <a:t>them</a:t>
                      </a:r>
                    </a:p>
                  </a:txBody>
                  <a:tcPr marL="190500" marR="190500" marT="88900" marB="88900" anchor="ctr"/>
                </a:tc>
              </a:tr>
            </a:tbl>
          </a:graphicData>
        </a:graphic>
      </p:graphicFrame>
    </p:spTree>
    <p:extLst>
      <p:ext uri="{BB962C8B-B14F-4D97-AF65-F5344CB8AC3E}">
        <p14:creationId xmlns="" xmlns:p14="http://schemas.microsoft.com/office/powerpoint/2010/main" val="18465634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Active to Passive Voice</a:t>
            </a:r>
            <a:endParaRPr lang="en-US" dirty="0"/>
          </a:p>
        </p:txBody>
      </p:sp>
      <p:sp>
        <p:nvSpPr>
          <p:cNvPr id="3" name="Content Placeholder 2"/>
          <p:cNvSpPr>
            <a:spLocks noGrp="1"/>
          </p:cNvSpPr>
          <p:nvPr>
            <p:ph idx="4294967295"/>
          </p:nvPr>
        </p:nvSpPr>
        <p:spPr>
          <a:xfrm>
            <a:off x="398462" y="1828800"/>
            <a:ext cx="8347075" cy="4275138"/>
          </a:xfrm>
        </p:spPr>
        <p:txBody>
          <a:bodyPr>
            <a:normAutofit/>
          </a:bodyPr>
          <a:lstStyle/>
          <a:p>
            <a:pPr marL="0" indent="0">
              <a:buNone/>
            </a:pPr>
            <a:r>
              <a:rPr lang="en-US" sz="2000" b="1" dirty="0">
                <a:solidFill>
                  <a:srgbClr val="FF0000"/>
                </a:solidFill>
                <a:latin typeface="Comic Sans MS" charset="0"/>
                <a:ea typeface="Comic Sans MS" charset="0"/>
                <a:cs typeface="Comic Sans MS" charset="0"/>
              </a:rPr>
              <a:t>Rules for changing Active Voice into Passive Voice</a:t>
            </a:r>
            <a:r>
              <a:rPr lang="en-US" sz="2000" b="1" dirty="0" smtClean="0">
                <a:solidFill>
                  <a:srgbClr val="FF0000"/>
                </a:solidFill>
                <a:latin typeface="Comic Sans MS" charset="0"/>
                <a:ea typeface="Comic Sans MS" charset="0"/>
                <a:cs typeface="Comic Sans MS" charset="0"/>
              </a:rPr>
              <a:t>:</a:t>
            </a:r>
          </a:p>
          <a:p>
            <a:endParaRPr lang="en-US" sz="2000" b="1" dirty="0">
              <a:latin typeface="Comic Sans MS" charset="0"/>
              <a:ea typeface="Comic Sans MS" charset="0"/>
              <a:cs typeface="Comic Sans MS" charset="0"/>
            </a:endParaRPr>
          </a:p>
          <a:p>
            <a:r>
              <a:rPr lang="en-US" sz="2000" dirty="0" smtClean="0">
                <a:latin typeface="Comic Sans MS" charset="0"/>
                <a:ea typeface="Comic Sans MS" charset="0"/>
                <a:cs typeface="Comic Sans MS" charset="0"/>
              </a:rPr>
              <a:t>Identify </a:t>
            </a:r>
            <a:r>
              <a:rPr lang="en-US" sz="2000" dirty="0">
                <a:latin typeface="Comic Sans MS" charset="0"/>
                <a:ea typeface="Comic Sans MS" charset="0"/>
                <a:cs typeface="Comic Sans MS" charset="0"/>
              </a:rPr>
              <a:t>the subject, the verb and the object: SVO</a:t>
            </a:r>
          </a:p>
          <a:p>
            <a:r>
              <a:rPr lang="en-US" sz="2000" dirty="0">
                <a:latin typeface="Comic Sans MS" charset="0"/>
                <a:ea typeface="Comic Sans MS" charset="0"/>
                <a:cs typeface="Comic Sans MS" charset="0"/>
              </a:rPr>
              <a:t>Change the object into subject</a:t>
            </a:r>
          </a:p>
          <a:p>
            <a:r>
              <a:rPr lang="en-US" sz="2000" dirty="0">
                <a:latin typeface="Comic Sans MS" charset="0"/>
                <a:ea typeface="Comic Sans MS" charset="0"/>
                <a:cs typeface="Comic Sans MS" charset="0"/>
              </a:rPr>
              <a:t>Put the suitable helping verb or auxiliary verb. In </a:t>
            </a:r>
            <a:r>
              <a:rPr lang="en-US" sz="2000" dirty="0" smtClean="0">
                <a:latin typeface="Comic Sans MS" charset="0"/>
                <a:ea typeface="Comic Sans MS" charset="0"/>
                <a:cs typeface="Comic Sans MS" charset="0"/>
              </a:rPr>
              <a:t>case </a:t>
            </a:r>
            <a:r>
              <a:rPr lang="en-US" sz="2000" dirty="0">
                <a:latin typeface="Comic Sans MS" charset="0"/>
                <a:ea typeface="Comic Sans MS" charset="0"/>
                <a:cs typeface="Comic Sans MS" charset="0"/>
              </a:rPr>
              <a:t>helping verb is given, use the same. But note that the helping verb given agrees with the object.</a:t>
            </a:r>
          </a:p>
          <a:p>
            <a:r>
              <a:rPr lang="en-US" sz="2000" dirty="0">
                <a:latin typeface="Comic Sans MS" charset="0"/>
                <a:ea typeface="Comic Sans MS" charset="0"/>
                <a:cs typeface="Comic Sans MS" charset="0"/>
              </a:rPr>
              <a:t>Change the verb into past participle of the verb.</a:t>
            </a:r>
          </a:p>
          <a:p>
            <a:r>
              <a:rPr lang="en-US" sz="2000" dirty="0">
                <a:latin typeface="Comic Sans MS" charset="0"/>
                <a:ea typeface="Comic Sans MS" charset="0"/>
                <a:cs typeface="Comic Sans MS" charset="0"/>
              </a:rPr>
              <a:t>Add the preposition "by"</a:t>
            </a:r>
          </a:p>
          <a:p>
            <a:r>
              <a:rPr lang="en-US" sz="2000" dirty="0">
                <a:latin typeface="Comic Sans MS" charset="0"/>
                <a:ea typeface="Comic Sans MS" charset="0"/>
                <a:cs typeface="Comic Sans MS" charset="0"/>
              </a:rPr>
              <a:t>Change the subject into </a:t>
            </a:r>
            <a:r>
              <a:rPr lang="en-US" sz="2000" dirty="0" smtClean="0">
                <a:latin typeface="Comic Sans MS" charset="0"/>
                <a:ea typeface="Comic Sans MS" charset="0"/>
                <a:cs typeface="Comic Sans MS" charset="0"/>
              </a:rPr>
              <a:t>object</a:t>
            </a:r>
            <a:endParaRPr lang="en-US" sz="2000" dirty="0">
              <a:latin typeface="Comic Sans MS" charset="0"/>
              <a:ea typeface="Comic Sans MS" charset="0"/>
              <a:cs typeface="Comic Sans MS" charset="0"/>
            </a:endParaRPr>
          </a:p>
        </p:txBody>
      </p:sp>
    </p:spTree>
    <p:extLst>
      <p:ext uri="{BB962C8B-B14F-4D97-AF65-F5344CB8AC3E}">
        <p14:creationId xmlns="" xmlns:p14="http://schemas.microsoft.com/office/powerpoint/2010/main" val="2851314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Active to Passive Voice</a:t>
            </a:r>
            <a:endParaRPr lang="en-US" dirty="0"/>
          </a:p>
        </p:txBody>
      </p:sp>
      <p:graphicFrame>
        <p:nvGraphicFramePr>
          <p:cNvPr id="2" name="Table 1"/>
          <p:cNvGraphicFramePr>
            <a:graphicFrameLocks noGrp="1"/>
          </p:cNvGraphicFramePr>
          <p:nvPr>
            <p:extLst>
              <p:ext uri="{D42A27DB-BD31-4B8C-83A1-F6EECF244321}">
                <p14:modId xmlns="" xmlns:p14="http://schemas.microsoft.com/office/powerpoint/2010/main" val="1741908169"/>
              </p:ext>
            </p:extLst>
          </p:nvPr>
        </p:nvGraphicFramePr>
        <p:xfrm>
          <a:off x="1059784" y="2167841"/>
          <a:ext cx="7024430" cy="4296944"/>
        </p:xfrm>
        <a:graphic>
          <a:graphicData uri="http://schemas.openxmlformats.org/drawingml/2006/table">
            <a:tbl>
              <a:tblPr firstRow="1" bandRow="1">
                <a:tableStyleId>{21E4AEA4-8DFA-4A89-87EB-49C32662AFE0}</a:tableStyleId>
              </a:tblPr>
              <a:tblGrid>
                <a:gridCol w="3512215"/>
                <a:gridCol w="3512215"/>
              </a:tblGrid>
              <a:tr h="299073">
                <a:tc>
                  <a:txBody>
                    <a:bodyPr/>
                    <a:lstStyle/>
                    <a:p>
                      <a:pPr algn="ctr"/>
                      <a:r>
                        <a:rPr lang="en-US" sz="1600" dirty="0" smtClean="0">
                          <a:latin typeface="Comic Sans MS" charset="0"/>
                          <a:ea typeface="Comic Sans MS" charset="0"/>
                          <a:cs typeface="Comic Sans MS" charset="0"/>
                        </a:rPr>
                        <a:t>Active Voice</a:t>
                      </a:r>
                      <a:endParaRPr lang="en-US" sz="1600" dirty="0">
                        <a:latin typeface="Comic Sans MS" charset="0"/>
                        <a:ea typeface="Comic Sans MS" charset="0"/>
                        <a:cs typeface="Comic Sans MS" charset="0"/>
                      </a:endParaRPr>
                    </a:p>
                  </a:txBody>
                  <a:tcPr/>
                </a:tc>
                <a:tc>
                  <a:txBody>
                    <a:bodyPr/>
                    <a:lstStyle/>
                    <a:p>
                      <a:pPr algn="ctr"/>
                      <a:r>
                        <a:rPr lang="en-US" sz="1600" dirty="0" smtClean="0">
                          <a:latin typeface="Comic Sans MS" charset="0"/>
                          <a:ea typeface="Comic Sans MS" charset="0"/>
                          <a:cs typeface="Comic Sans MS" charset="0"/>
                        </a:rPr>
                        <a:t>Passive Voice</a:t>
                      </a:r>
                      <a:endParaRPr lang="en-US" sz="1600" dirty="0">
                        <a:latin typeface="Comic Sans MS" charset="0"/>
                        <a:ea typeface="Comic Sans MS" charset="0"/>
                        <a:cs typeface="Comic Sans MS" charset="0"/>
                      </a:endParaRPr>
                    </a:p>
                  </a:txBody>
                  <a:tcPr/>
                </a:tc>
              </a:tr>
              <a:tr h="593992">
                <a:tc>
                  <a:txBody>
                    <a:bodyPr/>
                    <a:lstStyle/>
                    <a:p>
                      <a:pPr algn="l"/>
                      <a:r>
                        <a:rPr lang="en-US" sz="1600">
                          <a:effectLst/>
                          <a:latin typeface="Comic Sans MS" charset="0"/>
                          <a:ea typeface="Comic Sans MS" charset="0"/>
                          <a:cs typeface="Comic Sans MS" charset="0"/>
                        </a:rPr>
                        <a:t>I write a letter</a:t>
                      </a:r>
                    </a:p>
                  </a:txBody>
                  <a:tcPr marL="190500" marR="190500" marT="88900" marB="88900" anchor="ctr"/>
                </a:tc>
                <a:tc>
                  <a:txBody>
                    <a:bodyPr/>
                    <a:lstStyle/>
                    <a:p>
                      <a:pPr algn="l"/>
                      <a:r>
                        <a:rPr lang="en-US" sz="1600">
                          <a:effectLst/>
                          <a:latin typeface="Comic Sans MS" charset="0"/>
                          <a:ea typeface="Comic Sans MS" charset="0"/>
                          <a:cs typeface="Comic Sans MS" charset="0"/>
                        </a:rPr>
                        <a:t>A letter is written by me</a:t>
                      </a:r>
                    </a:p>
                  </a:txBody>
                  <a:tcPr marL="190500" marR="190500" marT="88900" marB="88900" anchor="ctr"/>
                </a:tc>
              </a:tr>
              <a:tr h="593992">
                <a:tc>
                  <a:txBody>
                    <a:bodyPr/>
                    <a:lstStyle/>
                    <a:p>
                      <a:pPr algn="l"/>
                      <a:r>
                        <a:rPr lang="en-US" sz="1600">
                          <a:effectLst/>
                          <a:latin typeface="Comic Sans MS" charset="0"/>
                          <a:ea typeface="Comic Sans MS" charset="0"/>
                          <a:cs typeface="Comic Sans MS" charset="0"/>
                        </a:rPr>
                        <a:t>We must keep the rule</a:t>
                      </a:r>
                    </a:p>
                  </a:txBody>
                  <a:tcPr marL="190500" marR="190500" marT="88900" marB="88900" anchor="ctr"/>
                </a:tc>
                <a:tc>
                  <a:txBody>
                    <a:bodyPr/>
                    <a:lstStyle/>
                    <a:p>
                      <a:pPr algn="l"/>
                      <a:r>
                        <a:rPr lang="en-US" sz="1600">
                          <a:effectLst/>
                          <a:latin typeface="Comic Sans MS" charset="0"/>
                          <a:ea typeface="Comic Sans MS" charset="0"/>
                          <a:cs typeface="Comic Sans MS" charset="0"/>
                        </a:rPr>
                        <a:t>The rule must be kept by us</a:t>
                      </a:r>
                    </a:p>
                  </a:txBody>
                  <a:tcPr marL="190500" marR="190500" marT="88900" marB="88900" anchor="ctr"/>
                </a:tc>
              </a:tr>
              <a:tr h="369687">
                <a:tc>
                  <a:txBody>
                    <a:bodyPr/>
                    <a:lstStyle/>
                    <a:p>
                      <a:pPr algn="l"/>
                      <a:r>
                        <a:rPr lang="en-US" sz="1600">
                          <a:effectLst/>
                          <a:latin typeface="Comic Sans MS" charset="0"/>
                          <a:ea typeface="Comic Sans MS" charset="0"/>
                          <a:cs typeface="Comic Sans MS" charset="0"/>
                        </a:rPr>
                        <a:t>You bought a book</a:t>
                      </a:r>
                    </a:p>
                  </a:txBody>
                  <a:tcPr marL="190500" marR="190500" marT="88900" marB="88900" anchor="ctr"/>
                </a:tc>
                <a:tc>
                  <a:txBody>
                    <a:bodyPr/>
                    <a:lstStyle/>
                    <a:p>
                      <a:pPr algn="l"/>
                      <a:r>
                        <a:rPr lang="en-US" sz="1600">
                          <a:effectLst/>
                          <a:latin typeface="Comic Sans MS" charset="0"/>
                          <a:ea typeface="Comic Sans MS" charset="0"/>
                          <a:cs typeface="Comic Sans MS" charset="0"/>
                        </a:rPr>
                        <a:t>A book have been bought by you</a:t>
                      </a:r>
                    </a:p>
                  </a:txBody>
                  <a:tcPr marL="190500" marR="190500" marT="88900" marB="88900" anchor="ctr"/>
                </a:tc>
              </a:tr>
              <a:tr h="369687">
                <a:tc>
                  <a:txBody>
                    <a:bodyPr/>
                    <a:lstStyle/>
                    <a:p>
                      <a:pPr algn="l"/>
                      <a:r>
                        <a:rPr lang="en-US" sz="1600" dirty="0">
                          <a:effectLst/>
                          <a:latin typeface="Comic Sans MS" charset="0"/>
                          <a:ea typeface="Comic Sans MS" charset="0"/>
                          <a:cs typeface="Comic Sans MS" charset="0"/>
                        </a:rPr>
                        <a:t>He closed the window</a:t>
                      </a:r>
                    </a:p>
                  </a:txBody>
                  <a:tcPr marL="190500" marR="190500" marT="88900" marB="88900" anchor="ctr"/>
                </a:tc>
                <a:tc>
                  <a:txBody>
                    <a:bodyPr/>
                    <a:lstStyle/>
                    <a:p>
                      <a:pPr algn="l"/>
                      <a:r>
                        <a:rPr lang="en-US" sz="1600">
                          <a:effectLst/>
                          <a:latin typeface="Comic Sans MS" charset="0"/>
                          <a:ea typeface="Comic Sans MS" charset="0"/>
                          <a:cs typeface="Comic Sans MS" charset="0"/>
                        </a:rPr>
                        <a:t>The window was closed by him</a:t>
                      </a:r>
                    </a:p>
                  </a:txBody>
                  <a:tcPr marL="190500" marR="190500" marT="88900" marB="88900" anchor="ctr"/>
                </a:tc>
              </a:tr>
              <a:tr h="369687">
                <a:tc>
                  <a:txBody>
                    <a:bodyPr/>
                    <a:lstStyle/>
                    <a:p>
                      <a:pPr algn="l"/>
                      <a:r>
                        <a:rPr lang="en-US" sz="1600">
                          <a:effectLst/>
                          <a:latin typeface="Comic Sans MS" charset="0"/>
                          <a:ea typeface="Comic Sans MS" charset="0"/>
                          <a:cs typeface="Comic Sans MS" charset="0"/>
                        </a:rPr>
                        <a:t>She was writing letters</a:t>
                      </a:r>
                    </a:p>
                  </a:txBody>
                  <a:tcPr marL="190500" marR="190500" marT="88900" marB="88900" anchor="ctr"/>
                </a:tc>
                <a:tc>
                  <a:txBody>
                    <a:bodyPr/>
                    <a:lstStyle/>
                    <a:p>
                      <a:pPr algn="l"/>
                      <a:r>
                        <a:rPr lang="en-US" sz="1600" dirty="0">
                          <a:effectLst/>
                          <a:latin typeface="Comic Sans MS" charset="0"/>
                          <a:ea typeface="Comic Sans MS" charset="0"/>
                          <a:cs typeface="Comic Sans MS" charset="0"/>
                        </a:rPr>
                        <a:t>Letters were being written by her</a:t>
                      </a:r>
                    </a:p>
                  </a:txBody>
                  <a:tcPr marL="190500" marR="190500" marT="88900" marB="88900" anchor="ctr"/>
                </a:tc>
              </a:tr>
              <a:tr h="369687">
                <a:tc>
                  <a:txBody>
                    <a:bodyPr/>
                    <a:lstStyle/>
                    <a:p>
                      <a:pPr algn="l"/>
                      <a:r>
                        <a:rPr lang="en-US" sz="1600">
                          <a:effectLst/>
                          <a:latin typeface="Comic Sans MS" charset="0"/>
                          <a:ea typeface="Comic Sans MS" charset="0"/>
                          <a:cs typeface="Comic Sans MS" charset="0"/>
                        </a:rPr>
                        <a:t>I had posted a letter</a:t>
                      </a:r>
                    </a:p>
                  </a:txBody>
                  <a:tcPr marL="190500" marR="190500" marT="88900" marB="88900" anchor="ctr"/>
                </a:tc>
                <a:tc>
                  <a:txBody>
                    <a:bodyPr/>
                    <a:lstStyle/>
                    <a:p>
                      <a:pPr algn="l"/>
                      <a:r>
                        <a:rPr lang="en-US" sz="1600">
                          <a:effectLst/>
                          <a:latin typeface="Comic Sans MS" charset="0"/>
                          <a:ea typeface="Comic Sans MS" charset="0"/>
                          <a:cs typeface="Comic Sans MS" charset="0"/>
                        </a:rPr>
                        <a:t>A letter had been posted by me</a:t>
                      </a:r>
                    </a:p>
                  </a:txBody>
                  <a:tcPr marL="190500" marR="190500" marT="88900" marB="88900" anchor="ctr"/>
                </a:tc>
              </a:tr>
              <a:tr h="369687">
                <a:tc>
                  <a:txBody>
                    <a:bodyPr/>
                    <a:lstStyle/>
                    <a:p>
                      <a:pPr algn="l"/>
                      <a:r>
                        <a:rPr lang="en-US" sz="1600">
                          <a:effectLst/>
                          <a:latin typeface="Comic Sans MS" charset="0"/>
                          <a:ea typeface="Comic Sans MS" charset="0"/>
                          <a:cs typeface="Comic Sans MS" charset="0"/>
                        </a:rPr>
                        <a:t>I do not drink tea</a:t>
                      </a:r>
                    </a:p>
                  </a:txBody>
                  <a:tcPr marL="190500" marR="190500" marT="88900" marB="88900" anchor="ctr"/>
                </a:tc>
                <a:tc>
                  <a:txBody>
                    <a:bodyPr/>
                    <a:lstStyle/>
                    <a:p>
                      <a:pPr algn="l"/>
                      <a:r>
                        <a:rPr lang="en-US" sz="1600">
                          <a:effectLst/>
                          <a:latin typeface="Comic Sans MS" charset="0"/>
                          <a:ea typeface="Comic Sans MS" charset="0"/>
                          <a:cs typeface="Comic Sans MS" charset="0"/>
                        </a:rPr>
                        <a:t>Tea is not drunk by me</a:t>
                      </a:r>
                    </a:p>
                  </a:txBody>
                  <a:tcPr marL="190500" marR="190500" marT="88900" marB="88900" anchor="ctr"/>
                </a:tc>
              </a:tr>
              <a:tr h="369687">
                <a:tc>
                  <a:txBody>
                    <a:bodyPr/>
                    <a:lstStyle/>
                    <a:p>
                      <a:pPr algn="l"/>
                      <a:r>
                        <a:rPr lang="en-US" sz="1600">
                          <a:effectLst/>
                          <a:latin typeface="Comic Sans MS" charset="0"/>
                          <a:ea typeface="Comic Sans MS" charset="0"/>
                          <a:cs typeface="Comic Sans MS" charset="0"/>
                        </a:rPr>
                        <a:t>She does not eat a mango</a:t>
                      </a:r>
                    </a:p>
                  </a:txBody>
                  <a:tcPr marL="190500" marR="190500" marT="88900" marB="88900" anchor="ctr"/>
                </a:tc>
                <a:tc>
                  <a:txBody>
                    <a:bodyPr/>
                    <a:lstStyle/>
                    <a:p>
                      <a:pPr algn="l"/>
                      <a:r>
                        <a:rPr lang="en-US" sz="1600" dirty="0">
                          <a:effectLst/>
                          <a:latin typeface="Comic Sans MS" charset="0"/>
                          <a:ea typeface="Comic Sans MS" charset="0"/>
                          <a:cs typeface="Comic Sans MS" charset="0"/>
                        </a:rPr>
                        <a:t>A mango is not eaten by her</a:t>
                      </a:r>
                    </a:p>
                  </a:txBody>
                  <a:tcPr marL="190500" marR="190500" marT="88900" marB="88900" anchor="ctr"/>
                </a:tc>
              </a:tr>
            </a:tbl>
          </a:graphicData>
        </a:graphic>
      </p:graphicFrame>
      <p:sp>
        <p:nvSpPr>
          <p:cNvPr id="4" name="TextBox 3"/>
          <p:cNvSpPr txBox="1"/>
          <p:nvPr/>
        </p:nvSpPr>
        <p:spPr>
          <a:xfrm>
            <a:off x="1441547" y="1595872"/>
            <a:ext cx="6260905" cy="369332"/>
          </a:xfrm>
          <a:prstGeom prst="rect">
            <a:avLst/>
          </a:prstGeom>
          <a:noFill/>
        </p:spPr>
        <p:txBody>
          <a:bodyPr wrap="square" rtlCol="0">
            <a:spAutoFit/>
          </a:bodyPr>
          <a:lstStyle/>
          <a:p>
            <a:pPr algn="ctr"/>
            <a:r>
              <a:rPr lang="en-US" dirty="0" smtClean="0">
                <a:solidFill>
                  <a:srgbClr val="FF0000"/>
                </a:solidFill>
                <a:latin typeface="Comic Sans MS" charset="0"/>
                <a:ea typeface="Comic Sans MS" charset="0"/>
                <a:cs typeface="Comic Sans MS" charset="0"/>
              </a:rPr>
              <a:t>Declarative sentences</a:t>
            </a:r>
            <a:r>
              <a:rPr lang="en-US" dirty="0" smtClean="0"/>
              <a:t>:</a:t>
            </a:r>
            <a:endParaRPr lang="en-US" dirty="0"/>
          </a:p>
        </p:txBody>
      </p:sp>
    </p:spTree>
    <p:extLst>
      <p:ext uri="{BB962C8B-B14F-4D97-AF65-F5344CB8AC3E}">
        <p14:creationId xmlns="" xmlns:p14="http://schemas.microsoft.com/office/powerpoint/2010/main" val="5700877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Active to Passive Voice</a:t>
            </a:r>
            <a:endParaRPr lang="en-US" dirty="0"/>
          </a:p>
        </p:txBody>
      </p:sp>
      <p:graphicFrame>
        <p:nvGraphicFramePr>
          <p:cNvPr id="2" name="Table 1"/>
          <p:cNvGraphicFramePr>
            <a:graphicFrameLocks noGrp="1"/>
          </p:cNvGraphicFramePr>
          <p:nvPr>
            <p:extLst>
              <p:ext uri="{D42A27DB-BD31-4B8C-83A1-F6EECF244321}">
                <p14:modId xmlns="" xmlns:p14="http://schemas.microsoft.com/office/powerpoint/2010/main" val="1221216625"/>
              </p:ext>
            </p:extLst>
          </p:nvPr>
        </p:nvGraphicFramePr>
        <p:xfrm>
          <a:off x="1059785" y="3276295"/>
          <a:ext cx="7024430" cy="2316112"/>
        </p:xfrm>
        <a:graphic>
          <a:graphicData uri="http://schemas.openxmlformats.org/drawingml/2006/table">
            <a:tbl>
              <a:tblPr firstRow="1" bandRow="1">
                <a:tableStyleId>{21E4AEA4-8DFA-4A89-87EB-49C32662AFE0}</a:tableStyleId>
              </a:tblPr>
              <a:tblGrid>
                <a:gridCol w="3512215"/>
                <a:gridCol w="3512215"/>
              </a:tblGrid>
              <a:tr h="299073">
                <a:tc>
                  <a:txBody>
                    <a:bodyPr/>
                    <a:lstStyle/>
                    <a:p>
                      <a:pPr algn="ctr"/>
                      <a:r>
                        <a:rPr lang="en-US" sz="1800" dirty="0" smtClean="0">
                          <a:latin typeface="Comic Sans MS" charset="0"/>
                          <a:ea typeface="Comic Sans MS" charset="0"/>
                          <a:cs typeface="Comic Sans MS" charset="0"/>
                        </a:rPr>
                        <a:t>Active Voice</a:t>
                      </a:r>
                      <a:endParaRPr lang="en-US" sz="1800" dirty="0">
                        <a:latin typeface="Comic Sans MS" charset="0"/>
                        <a:ea typeface="Comic Sans MS" charset="0"/>
                        <a:cs typeface="Comic Sans MS" charset="0"/>
                      </a:endParaRPr>
                    </a:p>
                  </a:txBody>
                  <a:tcPr/>
                </a:tc>
                <a:tc>
                  <a:txBody>
                    <a:bodyPr/>
                    <a:lstStyle/>
                    <a:p>
                      <a:pPr algn="ctr"/>
                      <a:r>
                        <a:rPr lang="en-US" sz="1800" dirty="0" smtClean="0">
                          <a:latin typeface="Comic Sans MS" charset="0"/>
                          <a:ea typeface="Comic Sans MS" charset="0"/>
                          <a:cs typeface="Comic Sans MS" charset="0"/>
                        </a:rPr>
                        <a:t>Passive Voice</a:t>
                      </a:r>
                      <a:endParaRPr lang="en-US" sz="1800" dirty="0">
                        <a:latin typeface="Comic Sans MS" charset="0"/>
                        <a:ea typeface="Comic Sans MS" charset="0"/>
                        <a:cs typeface="Comic Sans MS" charset="0"/>
                      </a:endParaRPr>
                    </a:p>
                  </a:txBody>
                  <a:tcPr/>
                </a:tc>
              </a:tr>
              <a:tr h="593992">
                <a:tc>
                  <a:txBody>
                    <a:bodyPr/>
                    <a:lstStyle/>
                    <a:p>
                      <a:pPr algn="l"/>
                      <a:r>
                        <a:rPr lang="en-US" sz="1800">
                          <a:effectLst/>
                          <a:latin typeface="Comic Sans MS" charset="0"/>
                          <a:ea typeface="Comic Sans MS" charset="0"/>
                          <a:cs typeface="Comic Sans MS" charset="0"/>
                        </a:rPr>
                        <a:t>Help me</a:t>
                      </a:r>
                    </a:p>
                  </a:txBody>
                  <a:tcPr marL="190500" marR="190500" marT="88900" marB="88900" anchor="ctr"/>
                </a:tc>
                <a:tc>
                  <a:txBody>
                    <a:bodyPr/>
                    <a:lstStyle/>
                    <a:p>
                      <a:pPr algn="l"/>
                      <a:r>
                        <a:rPr lang="en-US" sz="1800" dirty="0">
                          <a:effectLst/>
                          <a:latin typeface="Comic Sans MS" charset="0"/>
                          <a:ea typeface="Comic Sans MS" charset="0"/>
                          <a:cs typeface="Comic Sans MS" charset="0"/>
                        </a:rPr>
                        <a:t>Let me be helped</a:t>
                      </a:r>
                    </a:p>
                  </a:txBody>
                  <a:tcPr marL="190500" marR="190500" marT="88900" marB="88900" anchor="ctr"/>
                </a:tc>
              </a:tr>
              <a:tr h="369687">
                <a:tc>
                  <a:txBody>
                    <a:bodyPr/>
                    <a:lstStyle/>
                    <a:p>
                      <a:pPr algn="l"/>
                      <a:r>
                        <a:rPr lang="en-US" sz="1800" dirty="0">
                          <a:effectLst/>
                          <a:latin typeface="Comic Sans MS" charset="0"/>
                          <a:ea typeface="Comic Sans MS" charset="0"/>
                          <a:cs typeface="Comic Sans MS" charset="0"/>
                        </a:rPr>
                        <a:t>Open the door</a:t>
                      </a:r>
                    </a:p>
                  </a:txBody>
                  <a:tcPr marL="190500" marR="190500" marT="88900" marB="88900" anchor="ctr"/>
                </a:tc>
                <a:tc>
                  <a:txBody>
                    <a:bodyPr/>
                    <a:lstStyle/>
                    <a:p>
                      <a:pPr algn="l"/>
                      <a:r>
                        <a:rPr lang="en-US" sz="1800" dirty="0">
                          <a:effectLst/>
                          <a:latin typeface="Comic Sans MS" charset="0"/>
                          <a:ea typeface="Comic Sans MS" charset="0"/>
                          <a:cs typeface="Comic Sans MS" charset="0"/>
                        </a:rPr>
                        <a:t>Let the door be opened</a:t>
                      </a:r>
                    </a:p>
                  </a:txBody>
                  <a:tcPr marL="190500" marR="190500" marT="88900" marB="88900" anchor="ctr"/>
                </a:tc>
              </a:tr>
              <a:tr h="369687">
                <a:tc>
                  <a:txBody>
                    <a:bodyPr/>
                    <a:lstStyle/>
                    <a:p>
                      <a:pPr algn="l"/>
                      <a:r>
                        <a:rPr lang="en-US" sz="1800">
                          <a:effectLst/>
                          <a:latin typeface="Comic Sans MS" charset="0"/>
                          <a:ea typeface="Comic Sans MS" charset="0"/>
                          <a:cs typeface="Comic Sans MS" charset="0"/>
                        </a:rPr>
                        <a:t>Don’t eat this fruit</a:t>
                      </a:r>
                    </a:p>
                  </a:txBody>
                  <a:tcPr marL="190500" marR="190500" marT="88900" marB="88900" anchor="ctr"/>
                </a:tc>
                <a:tc>
                  <a:txBody>
                    <a:bodyPr/>
                    <a:lstStyle/>
                    <a:p>
                      <a:pPr algn="l"/>
                      <a:r>
                        <a:rPr lang="en-US" sz="1800" dirty="0">
                          <a:effectLst/>
                          <a:latin typeface="Comic Sans MS" charset="0"/>
                          <a:ea typeface="Comic Sans MS" charset="0"/>
                          <a:cs typeface="Comic Sans MS" charset="0"/>
                        </a:rPr>
                        <a:t>Let not this fruit be eaten</a:t>
                      </a:r>
                    </a:p>
                  </a:txBody>
                  <a:tcPr marL="190500" marR="190500" marT="88900" marB="88900" anchor="ctr"/>
                </a:tc>
              </a:tr>
              <a:tr h="369687">
                <a:tc>
                  <a:txBody>
                    <a:bodyPr/>
                    <a:lstStyle/>
                    <a:p>
                      <a:pPr algn="l"/>
                      <a:r>
                        <a:rPr lang="en-US" sz="1800" dirty="0">
                          <a:effectLst/>
                          <a:latin typeface="Comic Sans MS" charset="0"/>
                          <a:ea typeface="Comic Sans MS" charset="0"/>
                          <a:cs typeface="Comic Sans MS" charset="0"/>
                        </a:rPr>
                        <a:t>Sing a song</a:t>
                      </a:r>
                    </a:p>
                  </a:txBody>
                  <a:tcPr marL="190500" marR="190500" marT="88900" marB="88900" anchor="ctr"/>
                </a:tc>
                <a:tc>
                  <a:txBody>
                    <a:bodyPr/>
                    <a:lstStyle/>
                    <a:p>
                      <a:pPr algn="l"/>
                      <a:r>
                        <a:rPr lang="en-US" sz="1800" dirty="0">
                          <a:effectLst/>
                          <a:latin typeface="Comic Sans MS" charset="0"/>
                          <a:ea typeface="Comic Sans MS" charset="0"/>
                          <a:cs typeface="Comic Sans MS" charset="0"/>
                        </a:rPr>
                        <a:t>Let a song be </a:t>
                      </a:r>
                      <a:r>
                        <a:rPr lang="en-US" sz="1800" dirty="0" smtClean="0">
                          <a:effectLst/>
                          <a:latin typeface="Comic Sans MS" charset="0"/>
                          <a:ea typeface="Comic Sans MS" charset="0"/>
                          <a:cs typeface="Comic Sans MS" charset="0"/>
                        </a:rPr>
                        <a:t>sung</a:t>
                      </a:r>
                      <a:endParaRPr lang="en-US" sz="1800" dirty="0">
                        <a:effectLst/>
                        <a:latin typeface="Comic Sans MS" charset="0"/>
                        <a:ea typeface="Comic Sans MS" charset="0"/>
                        <a:cs typeface="Comic Sans MS" charset="0"/>
                      </a:endParaRPr>
                    </a:p>
                  </a:txBody>
                  <a:tcPr marL="190500" marR="190500" marT="88900" marB="88900" anchor="ctr"/>
                </a:tc>
              </a:tr>
            </a:tbl>
          </a:graphicData>
        </a:graphic>
      </p:graphicFrame>
      <p:sp>
        <p:nvSpPr>
          <p:cNvPr id="4" name="TextBox 3"/>
          <p:cNvSpPr txBox="1"/>
          <p:nvPr/>
        </p:nvSpPr>
        <p:spPr>
          <a:xfrm>
            <a:off x="143555" y="1595872"/>
            <a:ext cx="9000445" cy="1200329"/>
          </a:xfrm>
          <a:prstGeom prst="rect">
            <a:avLst/>
          </a:prstGeom>
          <a:noFill/>
        </p:spPr>
        <p:txBody>
          <a:bodyPr wrap="square" rtlCol="0">
            <a:spAutoFit/>
          </a:bodyPr>
          <a:lstStyle/>
          <a:p>
            <a:pPr algn="ctr"/>
            <a:r>
              <a:rPr lang="en-US" dirty="0" smtClean="0">
                <a:solidFill>
                  <a:srgbClr val="FF0000"/>
                </a:solidFill>
                <a:latin typeface="Comic Sans MS" charset="0"/>
                <a:ea typeface="Comic Sans MS" charset="0"/>
                <a:cs typeface="Comic Sans MS" charset="0"/>
              </a:rPr>
              <a:t>Imperative sentences</a:t>
            </a:r>
          </a:p>
          <a:p>
            <a:pPr algn="ctr"/>
            <a:endParaRPr lang="en-US" dirty="0" smtClean="0">
              <a:solidFill>
                <a:srgbClr val="FF0000"/>
              </a:solidFill>
              <a:latin typeface="Comic Sans MS" charset="0"/>
              <a:ea typeface="Comic Sans MS" charset="0"/>
              <a:cs typeface="Comic Sans MS" charset="0"/>
            </a:endParaRPr>
          </a:p>
          <a:p>
            <a:r>
              <a:rPr lang="en-US" dirty="0">
                <a:latin typeface="Comic Sans MS" charset="0"/>
                <a:ea typeface="Comic Sans MS" charset="0"/>
                <a:cs typeface="Comic Sans MS" charset="0"/>
              </a:rPr>
              <a:t>If the given sentence in the active voice is in the imperative, to get the passive voice use ‘Let’. </a:t>
            </a:r>
            <a:r>
              <a:rPr lang="en-US" dirty="0" smtClean="0">
                <a:latin typeface="Comic Sans MS" charset="0"/>
                <a:ea typeface="Comic Sans MS" charset="0"/>
                <a:cs typeface="Comic Sans MS" charset="0"/>
              </a:rPr>
              <a:t>Hence, Passive </a:t>
            </a:r>
            <a:r>
              <a:rPr lang="en-US" dirty="0">
                <a:latin typeface="Comic Sans MS" charset="0"/>
                <a:ea typeface="Comic Sans MS" charset="0"/>
                <a:cs typeface="Comic Sans MS" charset="0"/>
              </a:rPr>
              <a:t>Voice = </a:t>
            </a:r>
            <a:r>
              <a:rPr lang="en-US" b="1" dirty="0">
                <a:latin typeface="Comic Sans MS" charset="0"/>
                <a:ea typeface="Comic Sans MS" charset="0"/>
                <a:cs typeface="Comic Sans MS" charset="0"/>
              </a:rPr>
              <a:t>Let + Object + be + Past </a:t>
            </a:r>
            <a:r>
              <a:rPr lang="en-US" b="1" dirty="0" smtClean="0">
                <a:latin typeface="Comic Sans MS" charset="0"/>
                <a:ea typeface="Comic Sans MS" charset="0"/>
                <a:cs typeface="Comic Sans MS" charset="0"/>
              </a:rPr>
              <a:t>Participle</a:t>
            </a:r>
            <a:endParaRPr lang="en-US" b="1" dirty="0">
              <a:latin typeface="Comic Sans MS" charset="0"/>
              <a:ea typeface="Comic Sans MS" charset="0"/>
              <a:cs typeface="Comic Sans MS" charset="0"/>
            </a:endParaRPr>
          </a:p>
        </p:txBody>
      </p:sp>
    </p:spTree>
    <p:extLst>
      <p:ext uri="{BB962C8B-B14F-4D97-AF65-F5344CB8AC3E}">
        <p14:creationId xmlns="" xmlns:p14="http://schemas.microsoft.com/office/powerpoint/2010/main" val="15006027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Active to Passive Voice</a:t>
            </a:r>
            <a:endParaRPr lang="en-US" dirty="0"/>
          </a:p>
        </p:txBody>
      </p:sp>
      <p:graphicFrame>
        <p:nvGraphicFramePr>
          <p:cNvPr id="2" name="Table 1"/>
          <p:cNvGraphicFramePr>
            <a:graphicFrameLocks noGrp="1"/>
          </p:cNvGraphicFramePr>
          <p:nvPr>
            <p:extLst>
              <p:ext uri="{D42A27DB-BD31-4B8C-83A1-F6EECF244321}">
                <p14:modId xmlns="" xmlns:p14="http://schemas.microsoft.com/office/powerpoint/2010/main" val="1489577480"/>
              </p:ext>
            </p:extLst>
          </p:nvPr>
        </p:nvGraphicFramePr>
        <p:xfrm>
          <a:off x="1059785" y="3276295"/>
          <a:ext cx="7024430" cy="3377832"/>
        </p:xfrm>
        <a:graphic>
          <a:graphicData uri="http://schemas.openxmlformats.org/drawingml/2006/table">
            <a:tbl>
              <a:tblPr firstRow="1" bandRow="1">
                <a:tableStyleId>{21E4AEA4-8DFA-4A89-87EB-49C32662AFE0}</a:tableStyleId>
              </a:tblPr>
              <a:tblGrid>
                <a:gridCol w="3512215"/>
                <a:gridCol w="3512215"/>
              </a:tblGrid>
              <a:tr h="299073">
                <a:tc>
                  <a:txBody>
                    <a:bodyPr/>
                    <a:lstStyle/>
                    <a:p>
                      <a:pPr algn="ctr"/>
                      <a:r>
                        <a:rPr lang="en-US" sz="1800" dirty="0" smtClean="0">
                          <a:latin typeface="Comic Sans MS" charset="0"/>
                          <a:ea typeface="Comic Sans MS" charset="0"/>
                          <a:cs typeface="Comic Sans MS" charset="0"/>
                        </a:rPr>
                        <a:t>Active Voice</a:t>
                      </a:r>
                      <a:endParaRPr lang="en-US" sz="1800" dirty="0">
                        <a:latin typeface="Comic Sans MS" charset="0"/>
                        <a:ea typeface="Comic Sans MS" charset="0"/>
                        <a:cs typeface="Comic Sans MS" charset="0"/>
                      </a:endParaRPr>
                    </a:p>
                  </a:txBody>
                  <a:tcPr/>
                </a:tc>
                <a:tc>
                  <a:txBody>
                    <a:bodyPr/>
                    <a:lstStyle/>
                    <a:p>
                      <a:pPr algn="ctr"/>
                      <a:r>
                        <a:rPr lang="en-US" sz="1800" dirty="0" smtClean="0">
                          <a:latin typeface="Comic Sans MS" charset="0"/>
                          <a:ea typeface="Comic Sans MS" charset="0"/>
                          <a:cs typeface="Comic Sans MS" charset="0"/>
                        </a:rPr>
                        <a:t>Passive Voice</a:t>
                      </a:r>
                      <a:endParaRPr lang="en-US" sz="1800" dirty="0">
                        <a:latin typeface="Comic Sans MS" charset="0"/>
                        <a:ea typeface="Comic Sans MS" charset="0"/>
                        <a:cs typeface="Comic Sans MS" charset="0"/>
                      </a:endParaRPr>
                    </a:p>
                  </a:txBody>
                  <a:tcPr/>
                </a:tc>
              </a:tr>
              <a:tr h="593992">
                <a:tc>
                  <a:txBody>
                    <a:bodyPr/>
                    <a:lstStyle/>
                    <a:p>
                      <a:pPr algn="l"/>
                      <a:r>
                        <a:rPr lang="en-US" sz="1600">
                          <a:effectLst/>
                          <a:latin typeface="Comic Sans MS" charset="0"/>
                          <a:ea typeface="Comic Sans MS" charset="0"/>
                          <a:cs typeface="Comic Sans MS" charset="0"/>
                        </a:rPr>
                        <a:t>Are you writing a letter?</a:t>
                      </a:r>
                    </a:p>
                  </a:txBody>
                  <a:tcPr marL="190500" marR="190500" marT="88900" marB="88900" anchor="ctr"/>
                </a:tc>
                <a:tc>
                  <a:txBody>
                    <a:bodyPr/>
                    <a:lstStyle/>
                    <a:p>
                      <a:pPr algn="l"/>
                      <a:r>
                        <a:rPr lang="en-US" sz="1600">
                          <a:effectLst/>
                          <a:latin typeface="Comic Sans MS" charset="0"/>
                          <a:ea typeface="Comic Sans MS" charset="0"/>
                          <a:cs typeface="Comic Sans MS" charset="0"/>
                        </a:rPr>
                        <a:t>Is a letter being written by you?</a:t>
                      </a:r>
                    </a:p>
                  </a:txBody>
                  <a:tcPr marL="190500" marR="190500" marT="88900" marB="88900" anchor="ctr"/>
                </a:tc>
              </a:tr>
              <a:tr h="369687">
                <a:tc>
                  <a:txBody>
                    <a:bodyPr/>
                    <a:lstStyle/>
                    <a:p>
                      <a:pPr algn="l"/>
                      <a:r>
                        <a:rPr lang="en-US" sz="1600">
                          <a:effectLst/>
                          <a:latin typeface="Comic Sans MS" charset="0"/>
                          <a:ea typeface="Comic Sans MS" charset="0"/>
                          <a:cs typeface="Comic Sans MS" charset="0"/>
                        </a:rPr>
                        <a:t>Is she beating the child?</a:t>
                      </a:r>
                    </a:p>
                  </a:txBody>
                  <a:tcPr marL="190500" marR="190500" marT="88900" marB="88900" anchor="ctr"/>
                </a:tc>
                <a:tc>
                  <a:txBody>
                    <a:bodyPr/>
                    <a:lstStyle/>
                    <a:p>
                      <a:pPr algn="l"/>
                      <a:r>
                        <a:rPr lang="en-US" sz="1600">
                          <a:effectLst/>
                          <a:latin typeface="Comic Sans MS" charset="0"/>
                          <a:ea typeface="Comic Sans MS" charset="0"/>
                          <a:cs typeface="Comic Sans MS" charset="0"/>
                        </a:rPr>
                        <a:t>Is the child beaten by her?</a:t>
                      </a:r>
                    </a:p>
                  </a:txBody>
                  <a:tcPr marL="190500" marR="190500" marT="88900" marB="88900" anchor="ctr"/>
                </a:tc>
              </a:tr>
              <a:tr h="369687">
                <a:tc>
                  <a:txBody>
                    <a:bodyPr/>
                    <a:lstStyle/>
                    <a:p>
                      <a:pPr algn="l"/>
                      <a:r>
                        <a:rPr lang="en-US" sz="1600">
                          <a:effectLst/>
                          <a:latin typeface="Comic Sans MS" charset="0"/>
                          <a:ea typeface="Comic Sans MS" charset="0"/>
                          <a:cs typeface="Comic Sans MS" charset="0"/>
                        </a:rPr>
                        <a:t>Will you accept the position?</a:t>
                      </a:r>
                    </a:p>
                  </a:txBody>
                  <a:tcPr marL="190500" marR="190500" marT="88900" marB="88900" anchor="ctr"/>
                </a:tc>
                <a:tc>
                  <a:txBody>
                    <a:bodyPr/>
                    <a:lstStyle/>
                    <a:p>
                      <a:pPr algn="l"/>
                      <a:r>
                        <a:rPr lang="en-US" sz="1600">
                          <a:effectLst/>
                          <a:latin typeface="Comic Sans MS" charset="0"/>
                          <a:ea typeface="Comic Sans MS" charset="0"/>
                          <a:cs typeface="Comic Sans MS" charset="0"/>
                        </a:rPr>
                        <a:t>Will the position be accepted by you?</a:t>
                      </a:r>
                    </a:p>
                  </a:txBody>
                  <a:tcPr marL="190500" marR="190500" marT="88900" marB="88900" anchor="ctr"/>
                </a:tc>
              </a:tr>
              <a:tr h="369687">
                <a:tc>
                  <a:txBody>
                    <a:bodyPr/>
                    <a:lstStyle/>
                    <a:p>
                      <a:pPr algn="l"/>
                      <a:r>
                        <a:rPr lang="en-US" sz="1600">
                          <a:effectLst/>
                          <a:latin typeface="Comic Sans MS" charset="0"/>
                          <a:ea typeface="Comic Sans MS" charset="0"/>
                          <a:cs typeface="Comic Sans MS" charset="0"/>
                        </a:rPr>
                        <a:t>Who broke the window?</a:t>
                      </a:r>
                    </a:p>
                  </a:txBody>
                  <a:tcPr marL="190500" marR="190500" marT="88900" marB="88900" anchor="ctr"/>
                </a:tc>
                <a:tc>
                  <a:txBody>
                    <a:bodyPr/>
                    <a:lstStyle/>
                    <a:p>
                      <a:pPr algn="l"/>
                      <a:r>
                        <a:rPr lang="en-US" sz="1600" dirty="0">
                          <a:effectLst/>
                          <a:latin typeface="Comic Sans MS" charset="0"/>
                          <a:ea typeface="Comic Sans MS" charset="0"/>
                          <a:cs typeface="Comic Sans MS" charset="0"/>
                        </a:rPr>
                        <a:t>By whom was the window broken?</a:t>
                      </a:r>
                    </a:p>
                  </a:txBody>
                  <a:tcPr marL="190500" marR="190500" marT="88900" marB="88900" anchor="ctr"/>
                </a:tc>
              </a:tr>
              <a:tr h="369687">
                <a:tc>
                  <a:txBody>
                    <a:bodyPr/>
                    <a:lstStyle/>
                    <a:p>
                      <a:pPr algn="l"/>
                      <a:r>
                        <a:rPr lang="en-US" sz="1600">
                          <a:effectLst/>
                          <a:latin typeface="Comic Sans MS" charset="0"/>
                          <a:ea typeface="Comic Sans MS" charset="0"/>
                          <a:cs typeface="Comic Sans MS" charset="0"/>
                        </a:rPr>
                        <a:t>Why did you write such a letter?</a:t>
                      </a:r>
                    </a:p>
                  </a:txBody>
                  <a:tcPr marL="190500" marR="190500" marT="88900" marB="88900" anchor="ctr"/>
                </a:tc>
                <a:tc>
                  <a:txBody>
                    <a:bodyPr/>
                    <a:lstStyle/>
                    <a:p>
                      <a:pPr algn="l"/>
                      <a:r>
                        <a:rPr lang="en-US" sz="1600" dirty="0">
                          <a:effectLst/>
                          <a:latin typeface="Comic Sans MS" charset="0"/>
                          <a:ea typeface="Comic Sans MS" charset="0"/>
                          <a:cs typeface="Comic Sans MS" charset="0"/>
                        </a:rPr>
                        <a:t>Why was such a letter written by you?</a:t>
                      </a:r>
                    </a:p>
                  </a:txBody>
                  <a:tcPr marL="190500" marR="190500" marT="88900" marB="88900" anchor="ctr"/>
                </a:tc>
              </a:tr>
            </a:tbl>
          </a:graphicData>
        </a:graphic>
      </p:graphicFrame>
      <p:sp>
        <p:nvSpPr>
          <p:cNvPr id="4" name="TextBox 3"/>
          <p:cNvSpPr txBox="1"/>
          <p:nvPr/>
        </p:nvSpPr>
        <p:spPr>
          <a:xfrm>
            <a:off x="143555" y="1595872"/>
            <a:ext cx="9000445" cy="1477328"/>
          </a:xfrm>
          <a:prstGeom prst="rect">
            <a:avLst/>
          </a:prstGeom>
          <a:noFill/>
        </p:spPr>
        <p:txBody>
          <a:bodyPr wrap="square" rtlCol="0">
            <a:spAutoFit/>
          </a:bodyPr>
          <a:lstStyle/>
          <a:p>
            <a:pPr algn="ctr"/>
            <a:r>
              <a:rPr lang="en-US" dirty="0" smtClean="0">
                <a:solidFill>
                  <a:srgbClr val="FF0000"/>
                </a:solidFill>
                <a:latin typeface="Comic Sans MS" charset="0"/>
                <a:ea typeface="Comic Sans MS" charset="0"/>
                <a:cs typeface="Comic Sans MS" charset="0"/>
              </a:rPr>
              <a:t>Interrogative sentences</a:t>
            </a:r>
          </a:p>
          <a:p>
            <a:pPr algn="ctr"/>
            <a:endParaRPr lang="en-US" dirty="0" smtClean="0">
              <a:solidFill>
                <a:srgbClr val="FF0000"/>
              </a:solidFill>
              <a:latin typeface="Comic Sans MS" charset="0"/>
              <a:ea typeface="Comic Sans MS" charset="0"/>
              <a:cs typeface="Comic Sans MS" charset="0"/>
            </a:endParaRPr>
          </a:p>
          <a:p>
            <a:r>
              <a:rPr lang="en-US" dirty="0">
                <a:latin typeface="Comic Sans MS" charset="0"/>
                <a:ea typeface="Comic Sans MS" charset="0"/>
                <a:cs typeface="Comic Sans MS" charset="0"/>
              </a:rPr>
              <a:t>If the question in the </a:t>
            </a:r>
            <a:r>
              <a:rPr lang="en-US" dirty="0" smtClean="0">
                <a:latin typeface="Comic Sans MS" charset="0"/>
                <a:ea typeface="Comic Sans MS" charset="0"/>
                <a:cs typeface="Comic Sans MS" charset="0"/>
              </a:rPr>
              <a:t>active voice begins with a helping verb the passive voice must </a:t>
            </a:r>
            <a:r>
              <a:rPr lang="en-US" dirty="0">
                <a:latin typeface="Comic Sans MS" charset="0"/>
                <a:ea typeface="Comic Sans MS" charset="0"/>
                <a:cs typeface="Comic Sans MS" charset="0"/>
              </a:rPr>
              <a:t>also begin with a suitable helping verb. Supposing the question begins with ‘</a:t>
            </a:r>
            <a:r>
              <a:rPr lang="en-US" dirty="0" err="1">
                <a:latin typeface="Comic Sans MS" charset="0"/>
                <a:ea typeface="Comic Sans MS" charset="0"/>
                <a:cs typeface="Comic Sans MS" charset="0"/>
              </a:rPr>
              <a:t>Wh</a:t>
            </a:r>
            <a:r>
              <a:rPr lang="en-US" dirty="0">
                <a:latin typeface="Comic Sans MS" charset="0"/>
                <a:ea typeface="Comic Sans MS" charset="0"/>
                <a:cs typeface="Comic Sans MS" charset="0"/>
              </a:rPr>
              <a:t> or How’ form (what, when, how ...) the Passive Voice must begin with the same.</a:t>
            </a:r>
            <a:endParaRPr lang="en-US" b="1" dirty="0">
              <a:latin typeface="Comic Sans MS" charset="0"/>
              <a:ea typeface="Comic Sans MS" charset="0"/>
              <a:cs typeface="Comic Sans MS" charset="0"/>
            </a:endParaRPr>
          </a:p>
        </p:txBody>
      </p:sp>
    </p:spTree>
    <p:extLst>
      <p:ext uri="{BB962C8B-B14F-4D97-AF65-F5344CB8AC3E}">
        <p14:creationId xmlns="" xmlns:p14="http://schemas.microsoft.com/office/powerpoint/2010/main" val="14949975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Active to Passive Voice</a:t>
            </a:r>
            <a:endParaRPr lang="en-US" dirty="0"/>
          </a:p>
        </p:txBody>
      </p:sp>
      <p:sp>
        <p:nvSpPr>
          <p:cNvPr id="3" name="Content Placeholder 2"/>
          <p:cNvSpPr>
            <a:spLocks noGrp="1"/>
          </p:cNvSpPr>
          <p:nvPr>
            <p:ph idx="4294967295"/>
          </p:nvPr>
        </p:nvSpPr>
        <p:spPr>
          <a:xfrm>
            <a:off x="398462" y="1971675"/>
            <a:ext cx="8347075" cy="4886325"/>
          </a:xfrm>
        </p:spPr>
        <p:txBody>
          <a:bodyPr>
            <a:normAutofit/>
          </a:bodyPr>
          <a:lstStyle/>
          <a:p>
            <a:pPr marL="0" indent="0">
              <a:buNone/>
            </a:pPr>
            <a:r>
              <a:rPr lang="en-US" sz="2000" dirty="0">
                <a:latin typeface="Comic Sans MS" charset="0"/>
                <a:ea typeface="Comic Sans MS" charset="0"/>
                <a:cs typeface="Comic Sans MS" charset="0"/>
              </a:rPr>
              <a:t>If a sentence contains two objects namely </a:t>
            </a:r>
            <a:r>
              <a:rPr lang="en-US" sz="2000" dirty="0" smtClean="0">
                <a:latin typeface="Comic Sans MS" charset="0"/>
                <a:ea typeface="Comic Sans MS" charset="0"/>
                <a:cs typeface="Comic Sans MS" charset="0"/>
              </a:rPr>
              <a:t>indirect object and direct object in the active voice, two forms of passive voice can </a:t>
            </a:r>
            <a:r>
              <a:rPr lang="en-US" sz="2000" dirty="0">
                <a:latin typeface="Comic Sans MS" charset="0"/>
                <a:ea typeface="Comic Sans MS" charset="0"/>
                <a:cs typeface="Comic Sans MS" charset="0"/>
              </a:rPr>
              <a:t>be formed</a:t>
            </a:r>
            <a:r>
              <a:rPr lang="en-US" sz="2000" dirty="0" smtClean="0">
                <a:latin typeface="Comic Sans MS" charset="0"/>
                <a:ea typeface="Comic Sans MS" charset="0"/>
                <a:cs typeface="Comic Sans MS" charset="0"/>
              </a:rPr>
              <a:t>. </a:t>
            </a:r>
          </a:p>
          <a:p>
            <a:endParaRPr lang="en-US" sz="2000" dirty="0">
              <a:latin typeface="Comic Sans MS" charset="0"/>
              <a:ea typeface="Comic Sans MS" charset="0"/>
              <a:cs typeface="Comic Sans MS" charset="0"/>
            </a:endParaRPr>
          </a:p>
          <a:p>
            <a:pPr>
              <a:buFont typeface="Wingdings" charset="2"/>
              <a:buChar char="Ø"/>
            </a:pPr>
            <a:r>
              <a:rPr lang="en-US" sz="2000" dirty="0" smtClean="0">
                <a:solidFill>
                  <a:schemeClr val="accent3">
                    <a:lumMod val="40000"/>
                    <a:lumOff val="60000"/>
                  </a:schemeClr>
                </a:solidFill>
                <a:latin typeface="Comic Sans MS" charset="0"/>
                <a:ea typeface="Comic Sans MS" charset="0"/>
                <a:cs typeface="Comic Sans MS" charset="0"/>
              </a:rPr>
              <a:t>She </a:t>
            </a:r>
            <a:r>
              <a:rPr lang="en-US" sz="2000" dirty="0">
                <a:solidFill>
                  <a:schemeClr val="accent3">
                    <a:lumMod val="40000"/>
                    <a:lumOff val="60000"/>
                  </a:schemeClr>
                </a:solidFill>
                <a:latin typeface="Comic Sans MS" charset="0"/>
                <a:ea typeface="Comic Sans MS" charset="0"/>
                <a:cs typeface="Comic Sans MS" charset="0"/>
              </a:rPr>
              <a:t>brought me a cup of coffee. (</a:t>
            </a:r>
            <a:r>
              <a:rPr lang="en-US" sz="2000" dirty="0" smtClean="0">
                <a:solidFill>
                  <a:schemeClr val="accent3">
                    <a:lumMod val="40000"/>
                    <a:lumOff val="60000"/>
                  </a:schemeClr>
                </a:solidFill>
                <a:latin typeface="Comic Sans MS" charset="0"/>
                <a:ea typeface="Comic Sans MS" charset="0"/>
                <a:cs typeface="Comic Sans MS" charset="0"/>
              </a:rPr>
              <a:t>AV)</a:t>
            </a:r>
          </a:p>
          <a:p>
            <a:r>
              <a:rPr lang="en-US" sz="2000" dirty="0" smtClean="0">
                <a:solidFill>
                  <a:schemeClr val="accent3">
                    <a:lumMod val="40000"/>
                    <a:lumOff val="60000"/>
                  </a:schemeClr>
                </a:solidFill>
                <a:latin typeface="Comic Sans MS" charset="0"/>
                <a:ea typeface="Comic Sans MS" charset="0"/>
                <a:cs typeface="Comic Sans MS" charset="0"/>
              </a:rPr>
              <a:t>I </a:t>
            </a:r>
            <a:r>
              <a:rPr lang="en-US" sz="2000" dirty="0">
                <a:solidFill>
                  <a:schemeClr val="accent3">
                    <a:lumMod val="40000"/>
                    <a:lumOff val="60000"/>
                  </a:schemeClr>
                </a:solidFill>
                <a:latin typeface="Comic Sans MS" charset="0"/>
                <a:ea typeface="Comic Sans MS" charset="0"/>
                <a:cs typeface="Comic Sans MS" charset="0"/>
              </a:rPr>
              <a:t>was brought a cup of coffee by her. (PV) (or) </a:t>
            </a:r>
            <a:endParaRPr lang="en-US" sz="2000" dirty="0" smtClean="0">
              <a:solidFill>
                <a:schemeClr val="accent3">
                  <a:lumMod val="40000"/>
                  <a:lumOff val="60000"/>
                </a:schemeClr>
              </a:solidFill>
              <a:latin typeface="Comic Sans MS" charset="0"/>
              <a:ea typeface="Comic Sans MS" charset="0"/>
              <a:cs typeface="Comic Sans MS" charset="0"/>
            </a:endParaRPr>
          </a:p>
          <a:p>
            <a:r>
              <a:rPr lang="en-US" sz="2000" dirty="0" smtClean="0">
                <a:solidFill>
                  <a:schemeClr val="accent3">
                    <a:lumMod val="40000"/>
                    <a:lumOff val="60000"/>
                  </a:schemeClr>
                </a:solidFill>
                <a:latin typeface="Comic Sans MS" charset="0"/>
                <a:ea typeface="Comic Sans MS" charset="0"/>
                <a:cs typeface="Comic Sans MS" charset="0"/>
              </a:rPr>
              <a:t>A </a:t>
            </a:r>
            <a:r>
              <a:rPr lang="en-US" sz="2000" dirty="0">
                <a:solidFill>
                  <a:schemeClr val="accent3">
                    <a:lumMod val="40000"/>
                    <a:lumOff val="60000"/>
                  </a:schemeClr>
                </a:solidFill>
                <a:latin typeface="Comic Sans MS" charset="0"/>
                <a:ea typeface="Comic Sans MS" charset="0"/>
                <a:cs typeface="Comic Sans MS" charset="0"/>
              </a:rPr>
              <a:t>cup of coffee was brought [to] me by her. (PV)</a:t>
            </a:r>
            <a:br>
              <a:rPr lang="en-US" sz="2000" dirty="0">
                <a:solidFill>
                  <a:schemeClr val="accent3">
                    <a:lumMod val="40000"/>
                    <a:lumOff val="60000"/>
                  </a:schemeClr>
                </a:solidFill>
                <a:latin typeface="Comic Sans MS" charset="0"/>
                <a:ea typeface="Comic Sans MS" charset="0"/>
                <a:cs typeface="Comic Sans MS" charset="0"/>
              </a:rPr>
            </a:br>
            <a:r>
              <a:rPr lang="en-US" sz="2000" dirty="0">
                <a:solidFill>
                  <a:schemeClr val="accent3">
                    <a:lumMod val="40000"/>
                    <a:lumOff val="60000"/>
                  </a:schemeClr>
                </a:solidFill>
                <a:latin typeface="Comic Sans MS" charset="0"/>
                <a:ea typeface="Comic Sans MS" charset="0"/>
                <a:cs typeface="Comic Sans MS" charset="0"/>
              </a:rPr>
              <a:t/>
            </a:r>
            <a:br>
              <a:rPr lang="en-US" sz="2000" dirty="0">
                <a:solidFill>
                  <a:schemeClr val="accent3">
                    <a:lumMod val="40000"/>
                    <a:lumOff val="60000"/>
                  </a:schemeClr>
                </a:solidFill>
                <a:latin typeface="Comic Sans MS" charset="0"/>
                <a:ea typeface="Comic Sans MS" charset="0"/>
                <a:cs typeface="Comic Sans MS" charset="0"/>
              </a:rPr>
            </a:br>
            <a:endParaRPr lang="en-US" sz="2000" dirty="0">
              <a:solidFill>
                <a:schemeClr val="accent3">
                  <a:lumMod val="40000"/>
                  <a:lumOff val="60000"/>
                </a:schemeClr>
              </a:solidFill>
              <a:latin typeface="Comic Sans MS" charset="0"/>
              <a:ea typeface="Comic Sans MS" charset="0"/>
              <a:cs typeface="Comic Sans MS" charset="0"/>
            </a:endParaRPr>
          </a:p>
          <a:p>
            <a:pPr>
              <a:buFont typeface="Wingdings" charset="2"/>
              <a:buChar char="Ø"/>
            </a:pPr>
            <a:r>
              <a:rPr lang="en-US" sz="2000" dirty="0">
                <a:solidFill>
                  <a:schemeClr val="accent3">
                    <a:lumMod val="40000"/>
                    <a:lumOff val="60000"/>
                  </a:schemeClr>
                </a:solidFill>
                <a:latin typeface="Comic Sans MS" charset="0"/>
                <a:ea typeface="Comic Sans MS" charset="0"/>
                <a:cs typeface="Comic Sans MS" charset="0"/>
              </a:rPr>
              <a:t>The teacher teaches us grammar. (</a:t>
            </a:r>
            <a:r>
              <a:rPr lang="en-US" sz="2000" dirty="0" smtClean="0">
                <a:solidFill>
                  <a:schemeClr val="accent3">
                    <a:lumMod val="40000"/>
                    <a:lumOff val="60000"/>
                  </a:schemeClr>
                </a:solidFill>
                <a:latin typeface="Comic Sans MS" charset="0"/>
                <a:ea typeface="Comic Sans MS" charset="0"/>
                <a:cs typeface="Comic Sans MS" charset="0"/>
              </a:rPr>
              <a:t>AV)</a:t>
            </a:r>
          </a:p>
          <a:p>
            <a:r>
              <a:rPr lang="en-US" sz="2000" dirty="0" smtClean="0">
                <a:solidFill>
                  <a:schemeClr val="accent3">
                    <a:lumMod val="40000"/>
                    <a:lumOff val="60000"/>
                  </a:schemeClr>
                </a:solidFill>
                <a:latin typeface="Comic Sans MS" charset="0"/>
                <a:ea typeface="Comic Sans MS" charset="0"/>
                <a:cs typeface="Comic Sans MS" charset="0"/>
              </a:rPr>
              <a:t>We </a:t>
            </a:r>
            <a:r>
              <a:rPr lang="en-US" sz="2000" dirty="0">
                <a:solidFill>
                  <a:schemeClr val="accent3">
                    <a:lumMod val="40000"/>
                    <a:lumOff val="60000"/>
                  </a:schemeClr>
                </a:solidFill>
                <a:latin typeface="Comic Sans MS" charset="0"/>
                <a:ea typeface="Comic Sans MS" charset="0"/>
                <a:cs typeface="Comic Sans MS" charset="0"/>
              </a:rPr>
              <a:t>are taught grammar by the teacher. (PV) (</a:t>
            </a:r>
            <a:r>
              <a:rPr lang="en-US" sz="2000" dirty="0" smtClean="0">
                <a:solidFill>
                  <a:schemeClr val="accent3">
                    <a:lumMod val="40000"/>
                    <a:lumOff val="60000"/>
                  </a:schemeClr>
                </a:solidFill>
                <a:latin typeface="Comic Sans MS" charset="0"/>
                <a:ea typeface="Comic Sans MS" charset="0"/>
                <a:cs typeface="Comic Sans MS" charset="0"/>
              </a:rPr>
              <a:t>or)</a:t>
            </a:r>
          </a:p>
          <a:p>
            <a:r>
              <a:rPr lang="en-US" sz="2000" dirty="0" smtClean="0">
                <a:solidFill>
                  <a:schemeClr val="accent3">
                    <a:lumMod val="40000"/>
                    <a:lumOff val="60000"/>
                  </a:schemeClr>
                </a:solidFill>
                <a:latin typeface="Comic Sans MS" charset="0"/>
                <a:ea typeface="Comic Sans MS" charset="0"/>
                <a:cs typeface="Comic Sans MS" charset="0"/>
              </a:rPr>
              <a:t>Grammar </a:t>
            </a:r>
            <a:r>
              <a:rPr lang="en-US" sz="2000" dirty="0">
                <a:solidFill>
                  <a:schemeClr val="accent3">
                    <a:lumMod val="40000"/>
                    <a:lumOff val="60000"/>
                  </a:schemeClr>
                </a:solidFill>
                <a:latin typeface="Comic Sans MS" charset="0"/>
                <a:ea typeface="Comic Sans MS" charset="0"/>
                <a:cs typeface="Comic Sans MS" charset="0"/>
              </a:rPr>
              <a:t>is taught [to] us by the teacher. (PV</a:t>
            </a:r>
            <a:r>
              <a:rPr lang="en-US" sz="2000" dirty="0" smtClean="0">
                <a:solidFill>
                  <a:schemeClr val="accent3">
                    <a:lumMod val="40000"/>
                    <a:lumOff val="60000"/>
                  </a:schemeClr>
                </a:solidFill>
                <a:latin typeface="Comic Sans MS" charset="0"/>
                <a:ea typeface="Comic Sans MS" charset="0"/>
                <a:cs typeface="Comic Sans MS" charset="0"/>
              </a:rPr>
              <a:t>)</a:t>
            </a:r>
            <a:endParaRPr lang="en-US" sz="2000" dirty="0">
              <a:solidFill>
                <a:schemeClr val="accent3">
                  <a:lumMod val="40000"/>
                  <a:lumOff val="60000"/>
                </a:schemeClr>
              </a:solidFill>
              <a:latin typeface="Comic Sans MS" charset="0"/>
              <a:ea typeface="Comic Sans MS" charset="0"/>
              <a:cs typeface="Comic Sans MS" charset="0"/>
            </a:endParaRPr>
          </a:p>
        </p:txBody>
      </p:sp>
    </p:spTree>
    <p:extLst>
      <p:ext uri="{BB962C8B-B14F-4D97-AF65-F5344CB8AC3E}">
        <p14:creationId xmlns="" xmlns:p14="http://schemas.microsoft.com/office/powerpoint/2010/main" val="890011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Paper</Template>
  <TotalTime>585</TotalTime>
  <Words>805</Words>
  <Application>Microsoft Macintosh PowerPoint</Application>
  <PresentationFormat>On-screen Show (4:3)</PresentationFormat>
  <Paragraphs>191</Paragraphs>
  <Slides>12</Slides>
  <Notes>9</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Paper</vt:lpstr>
      <vt:lpstr>  INTERCHANGE OF  ACTIVE &amp; PASSIVE VOICE </vt:lpstr>
      <vt:lpstr>Active &amp; Passive Voice</vt:lpstr>
      <vt:lpstr>Active &amp; Passive Voice</vt:lpstr>
      <vt:lpstr>Active &amp; Passive Voice</vt:lpstr>
      <vt:lpstr>Active to Passive Voice</vt:lpstr>
      <vt:lpstr>Active to Passive Voice</vt:lpstr>
      <vt:lpstr>Active to Passive Voice</vt:lpstr>
      <vt:lpstr>Active to Passive Voice</vt:lpstr>
      <vt:lpstr>Active to Passive Voice</vt:lpstr>
      <vt:lpstr>Active to Passive Voice</vt:lpstr>
      <vt:lpstr>Passive to Active Voice</vt:lpstr>
      <vt:lpstr>Passive to Active Voice</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Mathan</cp:lastModifiedBy>
  <cp:revision>110</cp:revision>
  <dcterms:created xsi:type="dcterms:W3CDTF">2013-08-21T19:17:07Z</dcterms:created>
  <dcterms:modified xsi:type="dcterms:W3CDTF">2020-10-19T14:08:37Z</dcterms:modified>
</cp:coreProperties>
</file>