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7E4392D-FFE2-45E0-A9EC-5E22C8F9A72A}" type="datetimeFigureOut">
              <a:rPr lang="en-US" smtClean="0"/>
              <a:t>10/20/2020</a:t>
            </a:fld>
            <a:endParaRPr lang="en-IN"/>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B4891BA-C8A2-4FD0-B45F-27D0BAF5C9B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E4392D-FFE2-45E0-A9EC-5E22C8F9A72A}" type="datetimeFigureOut">
              <a:rPr lang="en-US" smtClean="0"/>
              <a:t>10/20/2020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891BA-C8A2-4FD0-B45F-27D0BAF5C9B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E4392D-FFE2-45E0-A9EC-5E22C8F9A72A}" type="datetimeFigureOut">
              <a:rPr lang="en-US" smtClean="0"/>
              <a:t>10/20/2020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891BA-C8A2-4FD0-B45F-27D0BAF5C9B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7E4392D-FFE2-45E0-A9EC-5E22C8F9A72A}" type="datetimeFigureOut">
              <a:rPr lang="en-US" smtClean="0"/>
              <a:t>10/20/2020</a:t>
            </a:fld>
            <a:endParaRPr lang="en-IN"/>
          </a:p>
        </p:txBody>
      </p:sp>
      <p:sp>
        <p:nvSpPr>
          <p:cNvPr id="5" name="Footer Placeholder 4"/>
          <p:cNvSpPr>
            <a:spLocks noGrp="1"/>
          </p:cNvSpPr>
          <p:nvPr>
            <p:ph type="ftr" sz="quarter" idx="11"/>
          </p:nvPr>
        </p:nvSpPr>
        <p:spPr>
          <a:xfrm>
            <a:off x="457200" y="6480969"/>
            <a:ext cx="4260056" cy="300831"/>
          </a:xfrm>
        </p:spPr>
        <p:txBody>
          <a:bodyPr/>
          <a:lstStyle/>
          <a:p>
            <a:endParaRPr lang="en-IN"/>
          </a:p>
        </p:txBody>
      </p:sp>
      <p:sp>
        <p:nvSpPr>
          <p:cNvPr id="6" name="Slide Number Placeholder 5"/>
          <p:cNvSpPr>
            <a:spLocks noGrp="1"/>
          </p:cNvSpPr>
          <p:nvPr>
            <p:ph type="sldNum" sz="quarter" idx="12"/>
          </p:nvPr>
        </p:nvSpPr>
        <p:spPr/>
        <p:txBody>
          <a:bodyPr/>
          <a:lstStyle/>
          <a:p>
            <a:fld id="{2B4891BA-C8A2-4FD0-B45F-27D0BAF5C9BA}"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7E4392D-FFE2-45E0-A9EC-5E22C8F9A72A}" type="datetimeFigureOut">
              <a:rPr lang="en-US" smtClean="0"/>
              <a:t>10/20/2020</a:t>
            </a:fld>
            <a:endParaRPr lang="en-IN"/>
          </a:p>
        </p:txBody>
      </p:sp>
      <p:sp>
        <p:nvSpPr>
          <p:cNvPr id="5" name="Footer Placeholder 4"/>
          <p:cNvSpPr>
            <a:spLocks noGrp="1"/>
          </p:cNvSpPr>
          <p:nvPr>
            <p:ph type="ftr" sz="quarter" idx="11"/>
          </p:nvPr>
        </p:nvSpPr>
        <p:spPr>
          <a:xfrm>
            <a:off x="2619376" y="6480969"/>
            <a:ext cx="4260056" cy="300831"/>
          </a:xfrm>
        </p:spPr>
        <p:txBody>
          <a:bodyPr/>
          <a:lstStyle/>
          <a:p>
            <a:endParaRPr lang="en-IN"/>
          </a:p>
        </p:txBody>
      </p:sp>
      <p:sp>
        <p:nvSpPr>
          <p:cNvPr id="6" name="Slide Number Placeholder 5"/>
          <p:cNvSpPr>
            <a:spLocks noGrp="1"/>
          </p:cNvSpPr>
          <p:nvPr>
            <p:ph type="sldNum" sz="quarter" idx="12"/>
          </p:nvPr>
        </p:nvSpPr>
        <p:spPr>
          <a:xfrm>
            <a:off x="8451056" y="809624"/>
            <a:ext cx="502920" cy="300831"/>
          </a:xfrm>
        </p:spPr>
        <p:txBody>
          <a:bodyPr/>
          <a:lstStyle/>
          <a:p>
            <a:fld id="{2B4891BA-C8A2-4FD0-B45F-27D0BAF5C9BA}" type="slidenum">
              <a:rPr lang="en-IN" smtClean="0"/>
              <a:t>‹#›</a:t>
            </a:fld>
            <a:endParaRPr lang="en-IN"/>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7E4392D-FFE2-45E0-A9EC-5E22C8F9A72A}" type="datetimeFigureOut">
              <a:rPr lang="en-US" smtClean="0"/>
              <a:t>10/20/2020</a:t>
            </a:fld>
            <a:endParaRPr lang="en-IN"/>
          </a:p>
        </p:txBody>
      </p:sp>
      <p:sp>
        <p:nvSpPr>
          <p:cNvPr id="6" name="Footer Placeholder 5"/>
          <p:cNvSpPr>
            <a:spLocks noGrp="1"/>
          </p:cNvSpPr>
          <p:nvPr>
            <p:ph type="ftr" sz="quarter" idx="11"/>
          </p:nvPr>
        </p:nvSpPr>
        <p:spPr>
          <a:xfrm>
            <a:off x="457200" y="6480969"/>
            <a:ext cx="4260056" cy="301752"/>
          </a:xfrm>
        </p:spPr>
        <p:txBody>
          <a:bodyPr/>
          <a:lstStyle/>
          <a:p>
            <a:endParaRPr lang="en-IN"/>
          </a:p>
        </p:txBody>
      </p:sp>
      <p:sp>
        <p:nvSpPr>
          <p:cNvPr id="7" name="Slide Number Placeholder 6"/>
          <p:cNvSpPr>
            <a:spLocks noGrp="1"/>
          </p:cNvSpPr>
          <p:nvPr>
            <p:ph type="sldNum" sz="quarter" idx="12"/>
          </p:nvPr>
        </p:nvSpPr>
        <p:spPr>
          <a:xfrm>
            <a:off x="7589520" y="6480969"/>
            <a:ext cx="502920" cy="301752"/>
          </a:xfrm>
        </p:spPr>
        <p:txBody>
          <a:bodyPr/>
          <a:lstStyle/>
          <a:p>
            <a:fld id="{2B4891BA-C8A2-4FD0-B45F-27D0BAF5C9BA}"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7E4392D-FFE2-45E0-A9EC-5E22C8F9A72A}" type="datetimeFigureOut">
              <a:rPr lang="en-US" smtClean="0"/>
              <a:t>10/20/2020</a:t>
            </a:fld>
            <a:endParaRPr lang="en-IN"/>
          </a:p>
        </p:txBody>
      </p:sp>
      <p:sp>
        <p:nvSpPr>
          <p:cNvPr id="8" name="Footer Placeholder 7"/>
          <p:cNvSpPr>
            <a:spLocks noGrp="1"/>
          </p:cNvSpPr>
          <p:nvPr>
            <p:ph type="ftr" sz="quarter" idx="11"/>
          </p:nvPr>
        </p:nvSpPr>
        <p:spPr>
          <a:xfrm>
            <a:off x="457200" y="6480969"/>
            <a:ext cx="4261104" cy="301752"/>
          </a:xfrm>
        </p:spPr>
        <p:txBody>
          <a:bodyPr/>
          <a:lstStyle/>
          <a:p>
            <a:endParaRPr lang="en-IN"/>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B4891BA-C8A2-4FD0-B45F-27D0BAF5C9BA}"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E4392D-FFE2-45E0-A9EC-5E22C8F9A72A}" type="datetimeFigureOut">
              <a:rPr lang="en-US" smtClean="0"/>
              <a:t>10/20/2020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4891BA-C8A2-4FD0-B45F-27D0BAF5C9BA}"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7E4392D-FFE2-45E0-A9EC-5E22C8F9A72A}" type="datetimeFigureOut">
              <a:rPr lang="en-US" smtClean="0"/>
              <a:t>10/20/2020</a:t>
            </a:fld>
            <a:endParaRPr lang="en-IN"/>
          </a:p>
        </p:txBody>
      </p:sp>
      <p:sp>
        <p:nvSpPr>
          <p:cNvPr id="3" name="Footer Placeholder 2"/>
          <p:cNvSpPr>
            <a:spLocks noGrp="1"/>
          </p:cNvSpPr>
          <p:nvPr>
            <p:ph type="ftr" sz="quarter" idx="11"/>
          </p:nvPr>
        </p:nvSpPr>
        <p:spPr>
          <a:xfrm>
            <a:off x="457200" y="6481890"/>
            <a:ext cx="4260056" cy="300831"/>
          </a:xfrm>
        </p:spPr>
        <p:txBody>
          <a:bodyPr/>
          <a:lstStyle/>
          <a:p>
            <a:endParaRPr lang="en-IN"/>
          </a:p>
        </p:txBody>
      </p:sp>
      <p:sp>
        <p:nvSpPr>
          <p:cNvPr id="4" name="Slide Number Placeholder 3"/>
          <p:cNvSpPr>
            <a:spLocks noGrp="1"/>
          </p:cNvSpPr>
          <p:nvPr>
            <p:ph type="sldNum" sz="quarter" idx="12"/>
          </p:nvPr>
        </p:nvSpPr>
        <p:spPr>
          <a:xfrm>
            <a:off x="7589520" y="6480969"/>
            <a:ext cx="502920" cy="301752"/>
          </a:xfrm>
        </p:spPr>
        <p:txBody>
          <a:bodyPr/>
          <a:lstStyle/>
          <a:p>
            <a:fld id="{2B4891BA-C8A2-4FD0-B45F-27D0BAF5C9B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7E4392D-FFE2-45E0-A9EC-5E22C8F9A72A}" type="datetimeFigureOut">
              <a:rPr lang="en-US" smtClean="0"/>
              <a:t>10/20/2020</a:t>
            </a:fld>
            <a:endParaRPr lang="en-IN"/>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B4891BA-C8A2-4FD0-B45F-27D0BAF5C9BA}"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7E4392D-FFE2-45E0-A9EC-5E22C8F9A72A}" type="datetimeFigureOut">
              <a:rPr lang="en-US" smtClean="0"/>
              <a:t>10/20/2020</a:t>
            </a:fld>
            <a:endParaRPr lang="en-IN"/>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B4891BA-C8A2-4FD0-B45F-27D0BAF5C9BA}"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7E4392D-FFE2-45E0-A9EC-5E22C8F9A72A}" type="datetimeFigureOut">
              <a:rPr lang="en-US" smtClean="0"/>
              <a:t>10/20/2020</a:t>
            </a:fld>
            <a:endParaRPr lang="en-IN"/>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B4891BA-C8A2-4FD0-B45F-27D0BAF5C9BA}"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oemanalysis.com/glossary/balla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oemanalysis.com/glossary/formal-dic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oemanalysis.com/glossary/dialogu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oemanalysis.com/glossary/tone/" TargetMode="External"/><Relationship Id="rId2" Type="http://schemas.openxmlformats.org/officeDocument/2006/relationships/hyperlink" Target="https://poemanalysis.com/glossary/mood/" TargetMode="External"/><Relationship Id="rId1" Type="http://schemas.openxmlformats.org/officeDocument/2006/relationships/slideLayout" Target="../slideLayouts/slideLayout2.xml"/><Relationship Id="rId4" Type="http://schemas.openxmlformats.org/officeDocument/2006/relationships/hyperlink" Target="https://poemanalysis.com/glossary/speaker-in-poetr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5105400"/>
            <a:ext cx="8062912" cy="1752600"/>
          </a:xfrm>
        </p:spPr>
        <p:txBody>
          <a:bodyPr/>
          <a:lstStyle/>
          <a:p>
            <a:endParaRPr lang="en-US" dirty="0" smtClean="0">
              <a:solidFill>
                <a:srgbClr val="FF0000"/>
              </a:solidFill>
            </a:endParaRPr>
          </a:p>
          <a:p>
            <a:r>
              <a:rPr lang="en-US" dirty="0" smtClean="0">
                <a:solidFill>
                  <a:schemeClr val="bg1"/>
                </a:solidFill>
              </a:rPr>
              <a:t>S. </a:t>
            </a:r>
            <a:r>
              <a:rPr lang="en-US" dirty="0" err="1" smtClean="0">
                <a:solidFill>
                  <a:schemeClr val="bg1"/>
                </a:solidFill>
              </a:rPr>
              <a:t>Nasreen</a:t>
            </a:r>
            <a:r>
              <a:rPr lang="en-US" dirty="0" smtClean="0">
                <a:solidFill>
                  <a:schemeClr val="bg1"/>
                </a:solidFill>
              </a:rPr>
              <a:t> </a:t>
            </a:r>
            <a:r>
              <a:rPr lang="en-US" dirty="0" err="1" smtClean="0">
                <a:solidFill>
                  <a:schemeClr val="bg1"/>
                </a:solidFill>
              </a:rPr>
              <a:t>Banu</a:t>
            </a:r>
            <a:endParaRPr lang="en-US" dirty="0" smtClean="0">
              <a:solidFill>
                <a:schemeClr val="bg1"/>
              </a:solidFill>
            </a:endParaRPr>
          </a:p>
          <a:p>
            <a:r>
              <a:rPr lang="en-US" dirty="0" smtClean="0">
                <a:solidFill>
                  <a:schemeClr val="bg1"/>
                </a:solidFill>
              </a:rPr>
              <a:t>Assistant Professor of English</a:t>
            </a:r>
            <a:endParaRPr lang="en-IN" dirty="0">
              <a:solidFill>
                <a:schemeClr val="bg1"/>
              </a:solidFill>
            </a:endParaRPr>
          </a:p>
        </p:txBody>
      </p:sp>
      <p:pic>
        <p:nvPicPr>
          <p:cNvPr id="1027" name="Picture 3" descr="C:\Users\safanasee\Desktop\all the world.jpg"/>
          <p:cNvPicPr>
            <a:picLocks noChangeAspect="1" noChangeArrowheads="1"/>
          </p:cNvPicPr>
          <p:nvPr/>
        </p:nvPicPr>
        <p:blipFill>
          <a:blip r:embed="rId2"/>
          <a:srcRect/>
          <a:stretch>
            <a:fillRect/>
          </a:stretch>
        </p:blipFill>
        <p:spPr bwMode="auto">
          <a:xfrm>
            <a:off x="1000100" y="214290"/>
            <a:ext cx="7088217" cy="505588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 </a:t>
            </a:r>
            <a:r>
              <a:rPr lang="en-US" dirty="0" smtClean="0"/>
              <a:t>Summary (Cont.)</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next phase of his life man appears as a child in the world. He goes to school with a bag hanging from his shoulder. He goes to the school creeping like a snail. He marches to the school unwillingly.</a:t>
            </a:r>
          </a:p>
          <a:p>
            <a:r>
              <a:rPr lang="en-IN" dirty="0" smtClean="0"/>
              <a:t>In the third stage of his life, a man plays the part of a lover. He grows into a young man full of desires, ambitions, and dreams. He becomes a romantic young man. He falls in love and sights like a furnace. He begins to write sad poems to his beloved he cannot control his sad feelings.</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 Summary (Cont.)</a:t>
            </a:r>
            <a:endParaRPr lang="en-IN" dirty="0"/>
          </a:p>
        </p:txBody>
      </p:sp>
      <p:sp>
        <p:nvSpPr>
          <p:cNvPr id="3" name="Content Placeholder 2"/>
          <p:cNvSpPr>
            <a:spLocks noGrp="1"/>
          </p:cNvSpPr>
          <p:nvPr>
            <p:ph idx="1"/>
          </p:nvPr>
        </p:nvSpPr>
        <p:spPr/>
        <p:txBody>
          <a:bodyPr>
            <a:normAutofit/>
          </a:bodyPr>
          <a:lstStyle/>
          <a:p>
            <a:r>
              <a:rPr lang="en-IN" dirty="0" smtClean="0"/>
              <a:t>In the fourth stage of his life man becomes a foul-mouthed soldier who has learned queer words at this stage, he tries to give himself a formidable look with a beard like a part. He is emotional and jealous. He quarrels with others for his honour and grace. He hankers after temporary and bubble fame.</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 Summary (Cont.)</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In the fifth stage of his life, he becomes a judge. He becomes mature and experienced in his thoughts. The heat of youth has completely cooled down and he becomes very realistic. He wishes to grab wealth by foul or fair means. He begins to accept bribe and thus adds much to his material comforts. He becomes ease-loving and therefore becomes fat. His belly becomes round. He eats healthy fowls and chicken presented to him as a bribe. His eyes become severe and he grows the beard of formal cut.</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 Summary (Cont.)</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Then, in the sixth stage of his life, man grows old. He looks quite ridiculous in his movements. He wears glasses because his eyesight is weak. His shoes become wide for his feet. His voice suffers a change. It becomes a shrill and quivering whistle.</a:t>
            </a:r>
          </a:p>
          <a:p>
            <a:r>
              <a:rPr lang="en-IN" dirty="0" smtClean="0"/>
              <a:t>However, in the final stage, the man turns into a child once again. He seems to forget everything. He becomes ‘toothless’. His eyesight is weakened and he is deprived of taste. He is ready to leave this world.</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Commentary</a:t>
            </a:r>
            <a:endParaRPr lang="en-IN" dirty="0"/>
          </a:p>
        </p:txBody>
      </p:sp>
      <p:sp>
        <p:nvSpPr>
          <p:cNvPr id="3" name="Content Placeholder 2"/>
          <p:cNvSpPr>
            <a:spLocks noGrp="1"/>
          </p:cNvSpPr>
          <p:nvPr>
            <p:ph idx="1"/>
          </p:nvPr>
        </p:nvSpPr>
        <p:spPr/>
        <p:txBody>
          <a:bodyPr/>
          <a:lstStyle/>
          <a:p>
            <a:r>
              <a:rPr lang="en-IN" dirty="0" smtClean="0"/>
              <a:t>Personally, I feel that this poem also talks about the roles of other people in your life. Just like you are playing your part, so are they! They enter into your lives to teach you something new and leave, gifting you a bunch of memories to dwell upon.</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0278" y="2967335"/>
            <a:ext cx="367761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Poetic Form of </a:t>
            </a:r>
            <a:r>
              <a:rPr lang="en-IN" i="1" dirty="0" smtClean="0"/>
              <a:t>All The World’s A Stage </a:t>
            </a:r>
            <a:r>
              <a:rPr lang="en-IN" dirty="0" smtClean="0"/>
              <a:t/>
            </a:r>
            <a:br>
              <a:rPr lang="en-IN" dirty="0" smtClean="0"/>
            </a:br>
            <a:endParaRPr lang="en-IN" dirty="0"/>
          </a:p>
        </p:txBody>
      </p:sp>
      <p:sp>
        <p:nvSpPr>
          <p:cNvPr id="3" name="Content Placeholder 2"/>
          <p:cNvSpPr>
            <a:spLocks noGrp="1"/>
          </p:cNvSpPr>
          <p:nvPr>
            <p:ph idx="1"/>
          </p:nvPr>
        </p:nvSpPr>
        <p:spPr/>
        <p:txBody>
          <a:bodyPr>
            <a:normAutofit lnSpcReduction="10000"/>
          </a:bodyPr>
          <a:lstStyle/>
          <a:p>
            <a:pPr fontAlgn="base"/>
            <a:r>
              <a:rPr lang="en-IN" i="1" dirty="0" smtClean="0">
                <a:latin typeface="Andalus" pitchFamily="18" charset="-78"/>
                <a:cs typeface="Andalus" pitchFamily="18" charset="-78"/>
              </a:rPr>
              <a:t>All </a:t>
            </a:r>
            <a:r>
              <a:rPr lang="en-IN" i="1" dirty="0" smtClean="0">
                <a:latin typeface="Andalus" pitchFamily="18" charset="-78"/>
                <a:cs typeface="Andalus" pitchFamily="18" charset="-78"/>
              </a:rPr>
              <a:t>the world’s a stage,</a:t>
            </a:r>
            <a:br>
              <a:rPr lang="en-IN" i="1" dirty="0" smtClean="0">
                <a:latin typeface="Andalus" pitchFamily="18" charset="-78"/>
                <a:cs typeface="Andalus" pitchFamily="18" charset="-78"/>
              </a:rPr>
            </a:br>
            <a:r>
              <a:rPr lang="en-IN" i="1" dirty="0" smtClean="0">
                <a:latin typeface="Andalus" pitchFamily="18" charset="-78"/>
                <a:cs typeface="Andalus" pitchFamily="18" charset="-78"/>
              </a:rPr>
              <a:t>And all the men and women merely players;</a:t>
            </a:r>
            <a:br>
              <a:rPr lang="en-IN" i="1" dirty="0" smtClean="0">
                <a:latin typeface="Andalus" pitchFamily="18" charset="-78"/>
                <a:cs typeface="Andalus" pitchFamily="18" charset="-78"/>
              </a:rPr>
            </a:br>
            <a:r>
              <a:rPr lang="en-IN" i="1" dirty="0" smtClean="0">
                <a:latin typeface="Andalus" pitchFamily="18" charset="-78"/>
                <a:cs typeface="Andalus" pitchFamily="18" charset="-78"/>
              </a:rPr>
              <a:t>They have their exits and their entrances,</a:t>
            </a:r>
            <a:br>
              <a:rPr lang="en-IN" i="1" dirty="0" smtClean="0">
                <a:latin typeface="Andalus" pitchFamily="18" charset="-78"/>
                <a:cs typeface="Andalus" pitchFamily="18" charset="-78"/>
              </a:rPr>
            </a:br>
            <a:r>
              <a:rPr lang="en-IN" i="1" dirty="0" smtClean="0">
                <a:latin typeface="Andalus" pitchFamily="18" charset="-78"/>
                <a:cs typeface="Andalus" pitchFamily="18" charset="-78"/>
              </a:rPr>
              <a:t>And one man in his time plays many parts,</a:t>
            </a:r>
            <a:br>
              <a:rPr lang="en-IN" i="1" dirty="0" smtClean="0">
                <a:latin typeface="Andalus" pitchFamily="18" charset="-78"/>
                <a:cs typeface="Andalus" pitchFamily="18" charset="-78"/>
              </a:rPr>
            </a:br>
            <a:r>
              <a:rPr lang="en-IN" i="1" dirty="0" smtClean="0">
                <a:latin typeface="Andalus" pitchFamily="18" charset="-78"/>
                <a:cs typeface="Andalus" pitchFamily="18" charset="-78"/>
              </a:rPr>
              <a:t>His acts being seven ages. At first, the infant,</a:t>
            </a:r>
            <a:br>
              <a:rPr lang="en-IN" i="1" dirty="0" smtClean="0">
                <a:latin typeface="Andalus" pitchFamily="18" charset="-78"/>
                <a:cs typeface="Andalus" pitchFamily="18" charset="-78"/>
              </a:rPr>
            </a:br>
            <a:r>
              <a:rPr lang="en-IN" i="1" dirty="0" smtClean="0">
                <a:latin typeface="Andalus" pitchFamily="18" charset="-78"/>
                <a:cs typeface="Andalus" pitchFamily="18" charset="-78"/>
              </a:rPr>
              <a:t>Mewling and puking in the nurse’s arms.</a:t>
            </a:r>
            <a:br>
              <a:rPr lang="en-IN" i="1" dirty="0" smtClean="0">
                <a:latin typeface="Andalus" pitchFamily="18" charset="-78"/>
                <a:cs typeface="Andalus" pitchFamily="18" charset="-78"/>
              </a:rPr>
            </a:br>
            <a:r>
              <a:rPr lang="en-IN" i="1" dirty="0" smtClean="0">
                <a:latin typeface="Andalus" pitchFamily="18" charset="-78"/>
                <a:cs typeface="Andalus" pitchFamily="18" charset="-78"/>
              </a:rPr>
              <a:t>Then the whining schoolboy, with his satchel</a:t>
            </a:r>
            <a:br>
              <a:rPr lang="en-IN" i="1" dirty="0" smtClean="0">
                <a:latin typeface="Andalus" pitchFamily="18" charset="-78"/>
                <a:cs typeface="Andalus" pitchFamily="18" charset="-78"/>
              </a:rPr>
            </a:br>
            <a:r>
              <a:rPr lang="en-IN" i="1" dirty="0" smtClean="0">
                <a:latin typeface="Andalus" pitchFamily="18" charset="-78"/>
                <a:cs typeface="Andalus" pitchFamily="18" charset="-78"/>
              </a:rPr>
              <a:t>And shining morning face, creeping like snail</a:t>
            </a:r>
            <a:br>
              <a:rPr lang="en-IN" i="1" dirty="0" smtClean="0">
                <a:latin typeface="Andalus" pitchFamily="18" charset="-78"/>
                <a:cs typeface="Andalus" pitchFamily="18" charset="-78"/>
              </a:rPr>
            </a:br>
            <a:r>
              <a:rPr lang="en-IN" i="1" dirty="0" smtClean="0">
                <a:latin typeface="Andalus" pitchFamily="18" charset="-78"/>
                <a:cs typeface="Andalus" pitchFamily="18" charset="-78"/>
              </a:rPr>
              <a:t>Unwillingly to school. And then the lover,</a:t>
            </a:r>
            <a:br>
              <a:rPr lang="en-IN" i="1" dirty="0" smtClean="0">
                <a:latin typeface="Andalus" pitchFamily="18" charset="-78"/>
                <a:cs typeface="Andalus" pitchFamily="18" charset="-78"/>
              </a:rPr>
            </a:br>
            <a:r>
              <a:rPr lang="en-IN" i="1" dirty="0" smtClean="0">
                <a:latin typeface="Andalus" pitchFamily="18" charset="-78"/>
                <a:cs typeface="Andalus" pitchFamily="18" charset="-78"/>
              </a:rPr>
              <a:t>Sighing like furnace, with a woeful </a:t>
            </a:r>
            <a:r>
              <a:rPr lang="en-IN" i="1" dirty="0" smtClean="0">
                <a:latin typeface="Andalus" pitchFamily="18" charset="-78"/>
                <a:cs typeface="Andalus" pitchFamily="18" charset="-78"/>
                <a:hlinkClick r:id="rId2"/>
              </a:rPr>
              <a:t>ballad</a:t>
            </a:r>
            <a:endParaRPr lang="en-IN" i="1" dirty="0">
              <a:latin typeface="Andalus" pitchFamily="18" charset="-78"/>
              <a:cs typeface="Andalus"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Poetic Form </a:t>
            </a:r>
            <a:r>
              <a:rPr lang="en-IN" dirty="0" smtClean="0"/>
              <a:t>(Cont.)</a:t>
            </a:r>
            <a:endParaRPr lang="en-IN" dirty="0"/>
          </a:p>
        </p:txBody>
      </p:sp>
      <p:sp>
        <p:nvSpPr>
          <p:cNvPr id="3" name="Content Placeholder 2"/>
          <p:cNvSpPr>
            <a:spLocks noGrp="1"/>
          </p:cNvSpPr>
          <p:nvPr>
            <p:ph idx="1"/>
          </p:nvPr>
        </p:nvSpPr>
        <p:spPr/>
        <p:txBody>
          <a:bodyPr>
            <a:normAutofit lnSpcReduction="10000"/>
          </a:bodyPr>
          <a:lstStyle/>
          <a:p>
            <a:pPr fontAlgn="base"/>
            <a:r>
              <a:rPr lang="en-IN" dirty="0" smtClean="0"/>
              <a:t/>
            </a:r>
            <a:br>
              <a:rPr lang="en-IN" dirty="0" smtClean="0"/>
            </a:br>
            <a:r>
              <a:rPr lang="en-IN" i="1" dirty="0" smtClean="0">
                <a:latin typeface="Andalus" pitchFamily="18" charset="-78"/>
                <a:cs typeface="Andalus" pitchFamily="18" charset="-78"/>
              </a:rPr>
              <a:t>Made to his mistress’ eyebrow. Then a soldier,</a:t>
            </a:r>
            <a:br>
              <a:rPr lang="en-IN" i="1" dirty="0" smtClean="0">
                <a:latin typeface="Andalus" pitchFamily="18" charset="-78"/>
                <a:cs typeface="Andalus" pitchFamily="18" charset="-78"/>
              </a:rPr>
            </a:br>
            <a:r>
              <a:rPr lang="en-IN" i="1" dirty="0" smtClean="0">
                <a:latin typeface="Andalus" pitchFamily="18" charset="-78"/>
                <a:cs typeface="Andalus" pitchFamily="18" charset="-78"/>
              </a:rPr>
              <a:t>Full of strange oaths and bearded like the </a:t>
            </a:r>
            <a:r>
              <a:rPr lang="en-IN" i="1" dirty="0" err="1" smtClean="0">
                <a:latin typeface="Andalus" pitchFamily="18" charset="-78"/>
                <a:cs typeface="Andalus" pitchFamily="18" charset="-78"/>
              </a:rPr>
              <a:t>pard</a:t>
            </a:r>
            <a:r>
              <a:rPr lang="en-IN" i="1" dirty="0" smtClean="0">
                <a:latin typeface="Andalus" pitchFamily="18" charset="-78"/>
                <a:cs typeface="Andalus" pitchFamily="18" charset="-78"/>
              </a:rPr>
              <a:t>,</a:t>
            </a:r>
            <a:br>
              <a:rPr lang="en-IN" i="1" dirty="0" smtClean="0">
                <a:latin typeface="Andalus" pitchFamily="18" charset="-78"/>
                <a:cs typeface="Andalus" pitchFamily="18" charset="-78"/>
              </a:rPr>
            </a:br>
            <a:r>
              <a:rPr lang="en-IN" i="1" dirty="0" smtClean="0">
                <a:latin typeface="Andalus" pitchFamily="18" charset="-78"/>
                <a:cs typeface="Andalus" pitchFamily="18" charset="-78"/>
              </a:rPr>
              <a:t>Jealous in </a:t>
            </a:r>
            <a:r>
              <a:rPr lang="en-IN" i="1" dirty="0" err="1" smtClean="0">
                <a:latin typeface="Andalus" pitchFamily="18" charset="-78"/>
                <a:cs typeface="Andalus" pitchFamily="18" charset="-78"/>
              </a:rPr>
              <a:t>honor</a:t>
            </a:r>
            <a:r>
              <a:rPr lang="en-IN" i="1" dirty="0" smtClean="0">
                <a:latin typeface="Andalus" pitchFamily="18" charset="-78"/>
                <a:cs typeface="Andalus" pitchFamily="18" charset="-78"/>
              </a:rPr>
              <a:t>, sudden and quick in quarrel,</a:t>
            </a:r>
            <a:br>
              <a:rPr lang="en-IN" i="1" dirty="0" smtClean="0">
                <a:latin typeface="Andalus" pitchFamily="18" charset="-78"/>
                <a:cs typeface="Andalus" pitchFamily="18" charset="-78"/>
              </a:rPr>
            </a:br>
            <a:r>
              <a:rPr lang="en-IN" i="1" dirty="0" smtClean="0">
                <a:latin typeface="Andalus" pitchFamily="18" charset="-78"/>
                <a:cs typeface="Andalus" pitchFamily="18" charset="-78"/>
              </a:rPr>
              <a:t>Seeking the bubble reputation</a:t>
            </a:r>
            <a:br>
              <a:rPr lang="en-IN" i="1" dirty="0" smtClean="0">
                <a:latin typeface="Andalus" pitchFamily="18" charset="-78"/>
                <a:cs typeface="Andalus" pitchFamily="18" charset="-78"/>
              </a:rPr>
            </a:br>
            <a:r>
              <a:rPr lang="en-IN" i="1" dirty="0" smtClean="0">
                <a:latin typeface="Andalus" pitchFamily="18" charset="-78"/>
                <a:cs typeface="Andalus" pitchFamily="18" charset="-78"/>
              </a:rPr>
              <a:t>Even in the cannon’s mouth. And then the justice,</a:t>
            </a:r>
            <a:br>
              <a:rPr lang="en-IN" i="1" dirty="0" smtClean="0">
                <a:latin typeface="Andalus" pitchFamily="18" charset="-78"/>
                <a:cs typeface="Andalus" pitchFamily="18" charset="-78"/>
              </a:rPr>
            </a:br>
            <a:r>
              <a:rPr lang="en-IN" i="1" dirty="0" smtClean="0">
                <a:latin typeface="Andalus" pitchFamily="18" charset="-78"/>
                <a:cs typeface="Andalus" pitchFamily="18" charset="-78"/>
              </a:rPr>
              <a:t>In fair round belly with good capon lined,</a:t>
            </a:r>
            <a:br>
              <a:rPr lang="en-IN" i="1" dirty="0" smtClean="0">
                <a:latin typeface="Andalus" pitchFamily="18" charset="-78"/>
                <a:cs typeface="Andalus" pitchFamily="18" charset="-78"/>
              </a:rPr>
            </a:br>
            <a:r>
              <a:rPr lang="en-IN" i="1" dirty="0" smtClean="0">
                <a:latin typeface="Andalus" pitchFamily="18" charset="-78"/>
                <a:cs typeface="Andalus" pitchFamily="18" charset="-78"/>
              </a:rPr>
              <a:t>With eyes severe and beard of </a:t>
            </a:r>
            <a:r>
              <a:rPr lang="en-IN" i="1" dirty="0" smtClean="0">
                <a:latin typeface="Andalus" pitchFamily="18" charset="-78"/>
                <a:cs typeface="Andalus" pitchFamily="18" charset="-78"/>
                <a:hlinkClick r:id="rId2"/>
              </a:rPr>
              <a:t>formal</a:t>
            </a:r>
            <a:r>
              <a:rPr lang="en-IN" i="1" dirty="0" smtClean="0">
                <a:latin typeface="Andalus" pitchFamily="18" charset="-78"/>
                <a:cs typeface="Andalus" pitchFamily="18" charset="-78"/>
              </a:rPr>
              <a:t> cut,</a:t>
            </a:r>
            <a:br>
              <a:rPr lang="en-IN" i="1" dirty="0" smtClean="0">
                <a:latin typeface="Andalus" pitchFamily="18" charset="-78"/>
                <a:cs typeface="Andalus" pitchFamily="18" charset="-78"/>
              </a:rPr>
            </a:br>
            <a:r>
              <a:rPr lang="en-IN" i="1" dirty="0" smtClean="0">
                <a:latin typeface="Andalus" pitchFamily="18" charset="-78"/>
                <a:cs typeface="Andalus" pitchFamily="18" charset="-78"/>
              </a:rPr>
              <a:t>Full of wise saws and modern instances</a:t>
            </a:r>
            <a:r>
              <a:rPr lang="en-IN" i="1" dirty="0" smtClean="0">
                <a:latin typeface="Andalus" pitchFamily="18" charset="-78"/>
                <a:cs typeface="Andalus" pitchFamily="18" charset="-78"/>
              </a:rPr>
              <a:t>;</a:t>
            </a:r>
            <a:endParaRPr lang="en-IN" i="1" dirty="0" smtClean="0">
              <a:latin typeface="Andalus" pitchFamily="18" charset="-78"/>
              <a:cs typeface="Andalus" pitchFamily="18" charset="-78"/>
            </a:endParaRPr>
          </a:p>
          <a:p>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Poetic Form </a:t>
            </a:r>
            <a:r>
              <a:rPr lang="en-IN" dirty="0" smtClean="0"/>
              <a:t>(Cont.)</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
            </a:r>
            <a:br>
              <a:rPr lang="en-IN" dirty="0" smtClean="0"/>
            </a:br>
            <a:r>
              <a:rPr lang="en-IN" i="1" dirty="0" smtClean="0">
                <a:latin typeface="Andalus" pitchFamily="18" charset="-78"/>
                <a:cs typeface="Andalus" pitchFamily="18" charset="-78"/>
              </a:rPr>
              <a:t>And so he plays his part. The sixth age shifts</a:t>
            </a:r>
            <a:br>
              <a:rPr lang="en-IN" i="1" dirty="0" smtClean="0">
                <a:latin typeface="Andalus" pitchFamily="18" charset="-78"/>
                <a:cs typeface="Andalus" pitchFamily="18" charset="-78"/>
              </a:rPr>
            </a:br>
            <a:r>
              <a:rPr lang="en-IN" i="1" dirty="0" smtClean="0">
                <a:latin typeface="Andalus" pitchFamily="18" charset="-78"/>
                <a:cs typeface="Andalus" pitchFamily="18" charset="-78"/>
              </a:rPr>
              <a:t>Into the lean and </a:t>
            </a:r>
            <a:r>
              <a:rPr lang="en-IN" i="1" dirty="0" err="1" smtClean="0">
                <a:latin typeface="Andalus" pitchFamily="18" charset="-78"/>
                <a:cs typeface="Andalus" pitchFamily="18" charset="-78"/>
              </a:rPr>
              <a:t>slippered</a:t>
            </a:r>
            <a:r>
              <a:rPr lang="en-IN" i="1" dirty="0" smtClean="0">
                <a:latin typeface="Andalus" pitchFamily="18" charset="-78"/>
                <a:cs typeface="Andalus" pitchFamily="18" charset="-78"/>
              </a:rPr>
              <a:t> pantaloon,</a:t>
            </a:r>
            <a:br>
              <a:rPr lang="en-IN" i="1" dirty="0" smtClean="0">
                <a:latin typeface="Andalus" pitchFamily="18" charset="-78"/>
                <a:cs typeface="Andalus" pitchFamily="18" charset="-78"/>
              </a:rPr>
            </a:br>
            <a:r>
              <a:rPr lang="en-IN" i="1" dirty="0" smtClean="0">
                <a:latin typeface="Andalus" pitchFamily="18" charset="-78"/>
                <a:cs typeface="Andalus" pitchFamily="18" charset="-78"/>
              </a:rPr>
              <a:t>With spectacles on nose and pouch on side;</a:t>
            </a:r>
            <a:br>
              <a:rPr lang="en-IN" i="1" dirty="0" smtClean="0">
                <a:latin typeface="Andalus" pitchFamily="18" charset="-78"/>
                <a:cs typeface="Andalus" pitchFamily="18" charset="-78"/>
              </a:rPr>
            </a:br>
            <a:r>
              <a:rPr lang="en-IN" i="1" dirty="0" smtClean="0">
                <a:latin typeface="Andalus" pitchFamily="18" charset="-78"/>
                <a:cs typeface="Andalus" pitchFamily="18" charset="-78"/>
              </a:rPr>
              <a:t>His youthful hose, well saved, a world too wide</a:t>
            </a:r>
            <a:br>
              <a:rPr lang="en-IN" i="1" dirty="0" smtClean="0">
                <a:latin typeface="Andalus" pitchFamily="18" charset="-78"/>
                <a:cs typeface="Andalus" pitchFamily="18" charset="-78"/>
              </a:rPr>
            </a:br>
            <a:r>
              <a:rPr lang="en-IN" i="1" dirty="0" smtClean="0">
                <a:latin typeface="Andalus" pitchFamily="18" charset="-78"/>
                <a:cs typeface="Andalus" pitchFamily="18" charset="-78"/>
              </a:rPr>
              <a:t>For his shrunk shank, and his big manly voice,</a:t>
            </a:r>
            <a:br>
              <a:rPr lang="en-IN" i="1" dirty="0" smtClean="0">
                <a:latin typeface="Andalus" pitchFamily="18" charset="-78"/>
                <a:cs typeface="Andalus" pitchFamily="18" charset="-78"/>
              </a:rPr>
            </a:br>
            <a:r>
              <a:rPr lang="en-IN" i="1" dirty="0" smtClean="0">
                <a:latin typeface="Andalus" pitchFamily="18" charset="-78"/>
                <a:cs typeface="Andalus" pitchFamily="18" charset="-78"/>
              </a:rPr>
              <a:t>Turning again toward childish treble, pipes</a:t>
            </a:r>
            <a:br>
              <a:rPr lang="en-IN" i="1" dirty="0" smtClean="0">
                <a:latin typeface="Andalus" pitchFamily="18" charset="-78"/>
                <a:cs typeface="Andalus" pitchFamily="18" charset="-78"/>
              </a:rPr>
            </a:br>
            <a:r>
              <a:rPr lang="en-IN" i="1" dirty="0" smtClean="0">
                <a:latin typeface="Andalus" pitchFamily="18" charset="-78"/>
                <a:cs typeface="Andalus" pitchFamily="18" charset="-78"/>
              </a:rPr>
              <a:t>And whistles in his sound. Last scene of all,</a:t>
            </a:r>
            <a:br>
              <a:rPr lang="en-IN" i="1" dirty="0" smtClean="0">
                <a:latin typeface="Andalus" pitchFamily="18" charset="-78"/>
                <a:cs typeface="Andalus" pitchFamily="18" charset="-78"/>
              </a:rPr>
            </a:br>
            <a:r>
              <a:rPr lang="en-IN" i="1" dirty="0" smtClean="0">
                <a:latin typeface="Andalus" pitchFamily="18" charset="-78"/>
                <a:cs typeface="Andalus" pitchFamily="18" charset="-78"/>
              </a:rPr>
              <a:t>That ends this strange eventful history,</a:t>
            </a:r>
            <a:br>
              <a:rPr lang="en-IN" i="1" dirty="0" smtClean="0">
                <a:latin typeface="Andalus" pitchFamily="18" charset="-78"/>
                <a:cs typeface="Andalus" pitchFamily="18" charset="-78"/>
              </a:rPr>
            </a:br>
            <a:r>
              <a:rPr lang="en-IN" i="1" dirty="0" smtClean="0">
                <a:latin typeface="Andalus" pitchFamily="18" charset="-78"/>
                <a:cs typeface="Andalus" pitchFamily="18" charset="-78"/>
              </a:rPr>
              <a:t>Is second childishness and mere oblivion,</a:t>
            </a:r>
            <a:br>
              <a:rPr lang="en-IN" i="1" dirty="0" smtClean="0">
                <a:latin typeface="Andalus" pitchFamily="18" charset="-78"/>
                <a:cs typeface="Andalus" pitchFamily="18" charset="-78"/>
              </a:rPr>
            </a:br>
            <a:r>
              <a:rPr lang="en-IN" i="1" dirty="0" smtClean="0">
                <a:latin typeface="Andalus" pitchFamily="18" charset="-78"/>
                <a:cs typeface="Andalus" pitchFamily="18" charset="-78"/>
              </a:rPr>
              <a:t>Sans teeth, sans eyes, sans taste, sans everything.</a:t>
            </a:r>
            <a:endParaRPr lang="en-IN" i="1" dirty="0">
              <a:latin typeface="Andalus" pitchFamily="18" charset="-78"/>
              <a:cs typeface="Andalus"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a:bodyPr>
          <a:lstStyle/>
          <a:p>
            <a:pPr fontAlgn="base"/>
            <a:r>
              <a:rPr lang="en-IN" i="1" dirty="0" smtClean="0"/>
              <a:t>All The World’s A Stage</a:t>
            </a:r>
            <a:r>
              <a:rPr lang="en-IN" dirty="0" smtClean="0"/>
              <a:t> is a monologue from the maestro’s </a:t>
            </a:r>
            <a:r>
              <a:rPr lang="en-IN" i="1" dirty="0" smtClean="0"/>
              <a:t>As You Like It</a:t>
            </a:r>
            <a:r>
              <a:rPr lang="en-IN" dirty="0" smtClean="0"/>
              <a:t>. This monologue is spoken by Melancholy </a:t>
            </a:r>
            <a:r>
              <a:rPr lang="en-IN" dirty="0" err="1" smtClean="0"/>
              <a:t>Jaques</a:t>
            </a:r>
            <a:r>
              <a:rPr lang="en-IN" dirty="0" smtClean="0"/>
              <a:t> in Act II Scene VII.</a:t>
            </a:r>
          </a:p>
          <a:p>
            <a:pPr fontAlgn="base"/>
            <a:r>
              <a:rPr lang="en-IN" dirty="0" smtClean="0"/>
              <a:t>As the </a:t>
            </a:r>
            <a:r>
              <a:rPr lang="en-IN" dirty="0" smtClean="0">
                <a:hlinkClick r:id="rId2"/>
              </a:rPr>
              <a:t>speech</a:t>
            </a:r>
            <a:r>
              <a:rPr lang="en-IN" dirty="0" smtClean="0"/>
              <a:t> begins, seven different stages of a man’s life are all that can come into your mind. Each and every word is so beautifully written that you can actually imagine everything that is written, just like a movie running in front of your eyes.</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 (Cont.)</a:t>
            </a:r>
            <a:endParaRPr lang="en-IN" dirty="0"/>
          </a:p>
        </p:txBody>
      </p:sp>
      <p:sp>
        <p:nvSpPr>
          <p:cNvPr id="3" name="Content Placeholder 2"/>
          <p:cNvSpPr>
            <a:spLocks noGrp="1"/>
          </p:cNvSpPr>
          <p:nvPr>
            <p:ph idx="1"/>
          </p:nvPr>
        </p:nvSpPr>
        <p:spPr/>
        <p:txBody>
          <a:bodyPr>
            <a:normAutofit fontScale="77500" lnSpcReduction="20000"/>
          </a:bodyPr>
          <a:lstStyle/>
          <a:p>
            <a:pPr fontAlgn="base"/>
            <a:r>
              <a:rPr lang="en-IN" dirty="0" smtClean="0"/>
              <a:t>The seven stages of a man’s life also refer to The Seven Ages Of Man. These ages are infant, school-going boy, lover/husband, soldier/fighter, justice/ability to understand right and wrong, </a:t>
            </a:r>
            <a:r>
              <a:rPr lang="en-IN" dirty="0" err="1" smtClean="0"/>
              <a:t>Pantalone</a:t>
            </a:r>
            <a:r>
              <a:rPr lang="en-IN" dirty="0" smtClean="0"/>
              <a:t> (greediness and high in status), and old-age.</a:t>
            </a:r>
          </a:p>
          <a:p>
            <a:pPr fontAlgn="base"/>
            <a:r>
              <a:rPr lang="en-IN" dirty="0" smtClean="0"/>
              <a:t>In this poem, Shakespeare has compared life with a stage. He has used different words to beautify the poem in a wonderful way. He has taken this concept from medieval philosophy, which showed glimpses of several different groups as the seven deadly sins for theological reasons. Theology is the study of God’s nature as well as religious belief.</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Themes</a:t>
            </a:r>
            <a:br>
              <a:rPr lang="en-IN" dirty="0" smtClean="0"/>
            </a:br>
            <a:endParaRPr lang="en-IN" dirty="0"/>
          </a:p>
        </p:txBody>
      </p:sp>
      <p:sp>
        <p:nvSpPr>
          <p:cNvPr id="3" name="Content Placeholder 2"/>
          <p:cNvSpPr>
            <a:spLocks noGrp="1"/>
          </p:cNvSpPr>
          <p:nvPr>
            <p:ph idx="1"/>
          </p:nvPr>
        </p:nvSpPr>
        <p:spPr/>
        <p:txBody>
          <a:bodyPr/>
          <a:lstStyle/>
          <a:p>
            <a:r>
              <a:rPr lang="en-IN" dirty="0" smtClean="0"/>
              <a:t>In </a:t>
            </a:r>
            <a:r>
              <a:rPr lang="en-IN" i="1" dirty="0" smtClean="0"/>
              <a:t>‘All the World’s A Stage’ </a:t>
            </a:r>
            <a:r>
              <a:rPr lang="en-IN" dirty="0" smtClean="0"/>
              <a:t>Shakespeare discusses the futility man’s place in the world. Everyone is simply a player in a larger game that they have no control over. Shakespeare brings this theme, and others such as the purpose of life, and aging, and youth. He takes the reader through the stages of </a:t>
            </a:r>
            <a:r>
              <a:rPr lang="en-IN" dirty="0" smtClean="0"/>
              <a:t>life.</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Tone and Mood </a:t>
            </a:r>
            <a:br>
              <a:rPr lang="en-IN" dirty="0" smtClean="0"/>
            </a:br>
            <a:endParaRPr lang="en-IN" dirty="0"/>
          </a:p>
        </p:txBody>
      </p:sp>
      <p:sp>
        <p:nvSpPr>
          <p:cNvPr id="3" name="Content Placeholder 2"/>
          <p:cNvSpPr>
            <a:spLocks noGrp="1"/>
          </p:cNvSpPr>
          <p:nvPr>
            <p:ph idx="1"/>
          </p:nvPr>
        </p:nvSpPr>
        <p:spPr/>
        <p:txBody>
          <a:bodyPr/>
          <a:lstStyle/>
          <a:p>
            <a:r>
              <a:rPr lang="en-IN" dirty="0" smtClean="0"/>
              <a:t>In ‘All</a:t>
            </a:r>
            <a:r>
              <a:rPr lang="en-IN" i="1" dirty="0" smtClean="0"/>
              <a:t> the World’s A Stage’ </a:t>
            </a:r>
            <a:r>
              <a:rPr lang="en-IN" dirty="0" smtClean="0"/>
              <a:t>Shakespeare creates a </a:t>
            </a:r>
            <a:r>
              <a:rPr lang="en-IN" dirty="0" err="1" smtClean="0"/>
              <a:t>somber</a:t>
            </a:r>
            <a:r>
              <a:rPr lang="en-IN" dirty="0" smtClean="0"/>
              <a:t> </a:t>
            </a:r>
            <a:r>
              <a:rPr lang="en-IN" dirty="0" smtClean="0">
                <a:hlinkClick r:id="rId2"/>
              </a:rPr>
              <a:t>mood</a:t>
            </a:r>
            <a:r>
              <a:rPr lang="en-IN" dirty="0" smtClean="0"/>
              <a:t> and an even, a matter of fact </a:t>
            </a:r>
            <a:r>
              <a:rPr lang="en-IN" dirty="0" smtClean="0">
                <a:hlinkClick r:id="rId3"/>
              </a:rPr>
              <a:t>tone</a:t>
            </a:r>
            <a:r>
              <a:rPr lang="en-IN" dirty="0" smtClean="0"/>
              <a:t>. The </a:t>
            </a:r>
            <a:r>
              <a:rPr lang="en-IN" dirty="0" smtClean="0">
                <a:hlinkClick r:id="rId4"/>
              </a:rPr>
              <a:t>speaker</a:t>
            </a:r>
            <a:r>
              <a:rPr lang="en-IN" dirty="0" smtClean="0"/>
              <a:t> knows that this is the way the world is. We are all going to end up back where we started as children and there’s no way to change that fact.</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 Summary</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In the poem, Seven Ages of Man Shakespeare compares the entire world to a theatrical stage, where all the human beings perform their allotted role given by the God. Every individual has to go through seven acts that are seven stages of man’s life.</a:t>
            </a:r>
          </a:p>
          <a:p>
            <a:r>
              <a:rPr lang="en-IN" dirty="0" smtClean="0"/>
              <a:t>The first stage, in this phase of his life man, appears as a child in the world. As a child, he is a helpless creature. He cries in the arms of his nurse for one reason or the other. He cries and vomits.</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TotalTime>
  <Words>701</Words>
  <Application>Microsoft Office PowerPoint</Application>
  <PresentationFormat>On-screen Show (4:3)</PresentationFormat>
  <Paragraphs>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Slide 1</vt:lpstr>
      <vt:lpstr>Poetic Form of All The World’s A Stage  </vt:lpstr>
      <vt:lpstr>Poetic Form (Cont.)</vt:lpstr>
      <vt:lpstr>Poetic Form (Cont.)</vt:lpstr>
      <vt:lpstr>Introduction </vt:lpstr>
      <vt:lpstr>Introduction (Cont.)</vt:lpstr>
      <vt:lpstr>Themes </vt:lpstr>
      <vt:lpstr>Tone and Mood  </vt:lpstr>
      <vt:lpstr>Poem Summary</vt:lpstr>
      <vt:lpstr>Poem Summary (Cont.)</vt:lpstr>
      <vt:lpstr>Poem Summary (Cont.)</vt:lpstr>
      <vt:lpstr>Poem Summary (Cont.)</vt:lpstr>
      <vt:lpstr>Poem Summary (Cont.)</vt:lpstr>
      <vt:lpstr>Personal Commentary</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safanasee</dc:creator>
  <cp:lastModifiedBy>safanasee</cp:lastModifiedBy>
  <cp:revision>5</cp:revision>
  <dcterms:created xsi:type="dcterms:W3CDTF">2020-10-20T16:59:45Z</dcterms:created>
  <dcterms:modified xsi:type="dcterms:W3CDTF">2020-10-20T17:21:15Z</dcterms:modified>
</cp:coreProperties>
</file>