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2"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A2BB8283-0A3B-4B2D-A20A-EBAF684DAEDB}"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2BB8283-0A3B-4B2D-A20A-EBAF684DAEDB}"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2BB8283-0A3B-4B2D-A20A-EBAF684DAEDB}"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BEEA4C-BFBF-42D9-9A08-C03893A8E010}" type="datetimeFigureOut">
              <a:rPr lang="en-US" smtClean="0"/>
              <a:pPr/>
              <a:t>10/24/2020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2BB8283-0A3B-4B2D-A20A-EBAF684DAED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CBEEA4C-BFBF-42D9-9A08-C03893A8E010}" type="datetimeFigureOut">
              <a:rPr lang="en-US" smtClean="0"/>
              <a:pPr/>
              <a:t>10/24/2020</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A2BB8283-0A3B-4B2D-A20A-EBAF684DAED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CBEEA4C-BFBF-42D9-9A08-C03893A8E010}" type="datetimeFigureOut">
              <a:rPr lang="en-US" smtClean="0"/>
              <a:pPr/>
              <a:t>10/24/2020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2BB8283-0A3B-4B2D-A20A-EBAF684DAEDB}"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poemanalysis.com/glossary/speaker-in-poetry/" TargetMode="External"/><Relationship Id="rId2" Type="http://schemas.openxmlformats.org/officeDocument/2006/relationships/hyperlink" Target="https://poemanalysis.com/kamala-da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emanalysis.com/glossary/free-ver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oemanalysis.com/glossary/repetition/" TargetMode="External"/><Relationship Id="rId2" Type="http://schemas.openxmlformats.org/officeDocument/2006/relationships/hyperlink" Target="https://poemanalysis.com/poetry-explained/poetry-terms-dictionary" TargetMode="External"/><Relationship Id="rId1" Type="http://schemas.openxmlformats.org/officeDocument/2006/relationships/slideLayout" Target="../slideLayouts/slideLayout2.xml"/><Relationship Id="rId4" Type="http://schemas.openxmlformats.org/officeDocument/2006/relationships/hyperlink" Target="https://poemanalysis.com/glossary/anaphor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poemanalysis.com/glossary/enjambment/" TargetMode="External"/><Relationship Id="rId2" Type="http://schemas.openxmlformats.org/officeDocument/2006/relationships/hyperlink" Target="https://poemanalysis.com/glossary/allus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7929586" cy="1285884"/>
          </a:xfrm>
        </p:spPr>
        <p:txBody>
          <a:bodyPr>
            <a:normAutofit fontScale="90000"/>
          </a:bodyPr>
          <a:lstStyle/>
          <a:p>
            <a:r>
              <a:rPr lang="en-IN" dirty="0" smtClean="0"/>
              <a:t> POETIC DEVICES IN “ AN  </a:t>
            </a:r>
            <a:br>
              <a:rPr lang="en-IN" dirty="0" smtClean="0"/>
            </a:br>
            <a:r>
              <a:rPr lang="en-IN" dirty="0" smtClean="0"/>
              <a:t> </a:t>
            </a:r>
            <a:r>
              <a:rPr lang="en-IN" dirty="0" smtClean="0"/>
              <a:t>   INTRODUCTION ” – KAMALA DAS            </a:t>
            </a:r>
            <a:r>
              <a:rPr lang="en-IN" dirty="0" smtClean="0"/>
              <a:t>   </a:t>
            </a:r>
            <a:endParaRPr lang="en-IN" dirty="0"/>
          </a:p>
        </p:txBody>
      </p:sp>
      <p:sp>
        <p:nvSpPr>
          <p:cNvPr id="3" name="Subtitle 2"/>
          <p:cNvSpPr>
            <a:spLocks noGrp="1"/>
          </p:cNvSpPr>
          <p:nvPr>
            <p:ph idx="1"/>
          </p:nvPr>
        </p:nvSpPr>
        <p:spPr>
          <a:xfrm>
            <a:off x="914400" y="2571744"/>
            <a:ext cx="8229600" cy="4071942"/>
          </a:xfrm>
        </p:spPr>
        <p:txBody>
          <a:bodyPr/>
          <a:lstStyle/>
          <a:p>
            <a:pPr algn="l">
              <a:buNone/>
            </a:pPr>
            <a:r>
              <a:rPr lang="en-IN" dirty="0" smtClean="0"/>
              <a:t>                 </a:t>
            </a:r>
          </a:p>
          <a:p>
            <a:pPr algn="l">
              <a:buNone/>
            </a:pPr>
            <a:r>
              <a:rPr lang="en-IN" dirty="0" smtClean="0"/>
              <a:t> </a:t>
            </a:r>
            <a:r>
              <a:rPr lang="en-IN" dirty="0" smtClean="0"/>
              <a:t>                      A.J . SALEEMA KATHOON ,</a:t>
            </a:r>
          </a:p>
          <a:p>
            <a:pPr algn="l">
              <a:buNone/>
            </a:pPr>
            <a:r>
              <a:rPr lang="en-IN" dirty="0" smtClean="0"/>
              <a:t> </a:t>
            </a:r>
            <a:r>
              <a:rPr lang="en-IN" dirty="0" smtClean="0"/>
              <a:t>               ASSISTANT  PROFESSOR  OF  ENGLISH ,             </a:t>
            </a:r>
            <a:r>
              <a:rPr lang="en-IN" dirty="0" smtClean="0"/>
              <a:t>  </a:t>
            </a:r>
          </a:p>
          <a:p>
            <a:pPr algn="l">
              <a:buNone/>
            </a:pPr>
            <a:r>
              <a:rPr lang="en-IN" dirty="0" smtClean="0"/>
              <a:t>                  HAJEE  KARUTHA  ROWTHER                     </a:t>
            </a:r>
          </a:p>
          <a:p>
            <a:pPr algn="l">
              <a:buNone/>
            </a:pPr>
            <a:r>
              <a:rPr lang="en-IN" dirty="0" smtClean="0"/>
              <a:t>                                                          HOWDIA  COLLEGE , </a:t>
            </a:r>
          </a:p>
          <a:p>
            <a:pPr algn="l">
              <a:buNone/>
            </a:pPr>
            <a:r>
              <a:rPr lang="en-IN" dirty="0" smtClean="0"/>
              <a:t>                                   UTHAMAPALAYAM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Summary in short..</a:t>
            </a:r>
            <a:endParaRPr lang="en-IN" dirty="0"/>
          </a:p>
        </p:txBody>
      </p:sp>
      <p:sp>
        <p:nvSpPr>
          <p:cNvPr id="3" name="Content Placeholder 2"/>
          <p:cNvSpPr>
            <a:spLocks noGrp="1"/>
          </p:cNvSpPr>
          <p:nvPr>
            <p:ph idx="1"/>
          </p:nvPr>
        </p:nvSpPr>
        <p:spPr/>
        <p:txBody>
          <a:bodyPr/>
          <a:lstStyle/>
          <a:p>
            <a:pPr fontAlgn="base"/>
            <a:r>
              <a:rPr lang="en-IN" dirty="0" smtClean="0"/>
              <a:t>‘An Introduction’ by </a:t>
            </a:r>
            <a:r>
              <a:rPr lang="en-IN" dirty="0" smtClean="0">
                <a:hlinkClick r:id="rId2"/>
              </a:rPr>
              <a:t>Kamala Das</a:t>
            </a:r>
            <a:r>
              <a:rPr lang="en-IN" dirty="0" smtClean="0"/>
              <a:t> describes the poet’s own mental and emotional state as she aged and pushed back against </a:t>
            </a:r>
            <a:r>
              <a:rPr lang="en-IN" dirty="0" smtClean="0"/>
              <a:t> patriarchal </a:t>
            </a:r>
            <a:r>
              <a:rPr lang="en-IN" dirty="0" smtClean="0"/>
              <a:t>society. </a:t>
            </a:r>
          </a:p>
          <a:p>
            <a:pPr fontAlgn="base"/>
            <a:r>
              <a:rPr lang="en-IN" i="1" dirty="0" smtClean="0"/>
              <a:t>‘An Introduction’</a:t>
            </a:r>
            <a:r>
              <a:rPr lang="en-IN" dirty="0" smtClean="0"/>
              <a:t> begins with the </a:t>
            </a:r>
            <a:r>
              <a:rPr lang="en-IN" dirty="0" smtClean="0">
                <a:hlinkClick r:id="rId3"/>
              </a:rPr>
              <a:t>speaker</a:t>
            </a:r>
            <a:r>
              <a:rPr lang="en-IN" dirty="0" smtClean="0"/>
              <a:t>, Das, stating that </a:t>
            </a:r>
            <a:r>
              <a:rPr lang="en-IN" dirty="0" smtClean="0"/>
              <a:t> she </a:t>
            </a:r>
            <a:r>
              <a:rPr lang="en-IN" dirty="0" smtClean="0"/>
              <a:t>knows all the male leaders of India. Their names are a part of her, a tribute to their overwhelming </a:t>
            </a:r>
            <a:r>
              <a:rPr lang="en-IN" dirty="0" smtClean="0"/>
              <a:t> power</a:t>
            </a:r>
            <a:r>
              <a:rPr lang="en-IN" dirty="0" smtClean="0"/>
              <a:t>.</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Summary continues..</a:t>
            </a:r>
            <a:endParaRPr lang="en-IN" dirty="0"/>
          </a:p>
        </p:txBody>
      </p:sp>
      <p:sp>
        <p:nvSpPr>
          <p:cNvPr id="3" name="Content Placeholder 2"/>
          <p:cNvSpPr>
            <a:spLocks noGrp="1"/>
          </p:cNvSpPr>
          <p:nvPr>
            <p:ph idx="1"/>
          </p:nvPr>
        </p:nvSpPr>
        <p:spPr/>
        <p:txBody>
          <a:bodyPr/>
          <a:lstStyle/>
          <a:p>
            <a:pPr fontAlgn="base"/>
            <a:r>
              <a:rPr lang="en-IN" dirty="0" smtClean="0"/>
              <a:t>This </a:t>
            </a:r>
            <a:r>
              <a:rPr lang="en-IN" dirty="0" smtClean="0"/>
              <a:t>contrasts  </a:t>
            </a:r>
            <a:r>
              <a:rPr lang="en-IN" dirty="0" smtClean="0"/>
              <a:t>significantly </a:t>
            </a:r>
            <a:r>
              <a:rPr lang="en-IN" dirty="0" smtClean="0"/>
              <a:t>with  </a:t>
            </a:r>
            <a:r>
              <a:rPr lang="en-IN" dirty="0" smtClean="0"/>
              <a:t>the lack of power </a:t>
            </a:r>
            <a:r>
              <a:rPr lang="en-IN" dirty="0" smtClean="0"/>
              <a:t> she </a:t>
            </a:r>
            <a:r>
              <a:rPr lang="en-IN" dirty="0" smtClean="0"/>
              <a:t>felt growing up and getting </a:t>
            </a:r>
            <a:r>
              <a:rPr lang="en-IN" dirty="0" smtClean="0"/>
              <a:t>married  </a:t>
            </a:r>
            <a:r>
              <a:rPr lang="en-IN" dirty="0" smtClean="0"/>
              <a:t>at </a:t>
            </a:r>
            <a:r>
              <a:rPr lang="en-IN" dirty="0" smtClean="0"/>
              <a:t> sixteen</a:t>
            </a:r>
            <a:r>
              <a:rPr lang="en-IN" dirty="0" smtClean="0"/>
              <a:t>. She struggles with her identity and is finally able to step </a:t>
            </a:r>
            <a:r>
              <a:rPr lang="en-IN" dirty="0" smtClean="0"/>
              <a:t>away  </a:t>
            </a:r>
            <a:r>
              <a:rPr lang="en-IN" dirty="0" smtClean="0"/>
              <a:t>from the </a:t>
            </a:r>
            <a:r>
              <a:rPr lang="en-IN" dirty="0" smtClean="0"/>
              <a:t> traditional  </a:t>
            </a:r>
            <a:r>
              <a:rPr lang="en-IN" dirty="0" smtClean="0"/>
              <a:t>role of wife. </a:t>
            </a:r>
          </a:p>
          <a:p>
            <a:pPr fontAlgn="base"/>
            <a:r>
              <a:rPr lang="en-IN" dirty="0" smtClean="0"/>
              <a:t>Das  </a:t>
            </a:r>
            <a:r>
              <a:rPr lang="en-IN" dirty="0" smtClean="0"/>
              <a:t>describes </a:t>
            </a:r>
            <a:r>
              <a:rPr lang="en-IN" dirty="0" smtClean="0"/>
              <a:t> the way  that  </a:t>
            </a:r>
            <a:r>
              <a:rPr lang="en-IN" dirty="0" smtClean="0"/>
              <a:t>men </a:t>
            </a:r>
            <a:r>
              <a:rPr lang="en-IN" dirty="0" smtClean="0"/>
              <a:t>are  </a:t>
            </a:r>
            <a:r>
              <a:rPr lang="en-IN" dirty="0" smtClean="0"/>
              <a:t>able to </a:t>
            </a:r>
            <a:r>
              <a:rPr lang="en-IN" dirty="0" smtClean="0"/>
              <a:t>move  through  </a:t>
            </a:r>
            <a:r>
              <a:rPr lang="en-IN" dirty="0" smtClean="0"/>
              <a:t>the world </a:t>
            </a:r>
            <a:r>
              <a:rPr lang="en-IN" dirty="0" smtClean="0"/>
              <a:t> with a  </a:t>
            </a:r>
            <a:r>
              <a:rPr lang="en-IN" dirty="0" smtClean="0"/>
              <a:t>solid </a:t>
            </a:r>
            <a:r>
              <a:rPr lang="en-IN" dirty="0" smtClean="0"/>
              <a:t>identity.</a:t>
            </a:r>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a:t>
            </a:r>
            <a:endParaRPr lang="en-IN" dirty="0"/>
          </a:p>
        </p:txBody>
      </p:sp>
      <p:sp>
        <p:nvSpPr>
          <p:cNvPr id="3" name="Content Placeholder 2"/>
          <p:cNvSpPr>
            <a:spLocks noGrp="1"/>
          </p:cNvSpPr>
          <p:nvPr>
            <p:ph idx="1"/>
          </p:nvPr>
        </p:nvSpPr>
        <p:spPr>
          <a:xfrm>
            <a:off x="928662" y="2286000"/>
            <a:ext cx="7772400" cy="3500454"/>
          </a:xfrm>
        </p:spPr>
        <p:txBody>
          <a:bodyPr/>
          <a:lstStyle/>
          <a:p>
            <a:r>
              <a:rPr lang="en-IN" dirty="0" smtClean="0"/>
              <a:t>They </a:t>
            </a:r>
            <a:r>
              <a:rPr lang="en-IN" dirty="0" smtClean="0"/>
              <a:t> are </a:t>
            </a:r>
            <a:r>
              <a:rPr lang="en-IN" dirty="0" smtClean="0"/>
              <a:t>allowed </a:t>
            </a:r>
            <a:r>
              <a:rPr lang="en-IN" dirty="0" smtClean="0"/>
              <a:t> their  </a:t>
            </a:r>
            <a:r>
              <a:rPr lang="en-IN" dirty="0" smtClean="0"/>
              <a:t>choices and emotions. </a:t>
            </a:r>
            <a:r>
              <a:rPr lang="en-IN" dirty="0" smtClean="0"/>
              <a:t>In  </a:t>
            </a:r>
            <a:r>
              <a:rPr lang="en-IN" dirty="0" smtClean="0"/>
              <a:t>the </a:t>
            </a:r>
            <a:r>
              <a:rPr lang="en-IN" dirty="0" smtClean="0"/>
              <a:t>last  </a:t>
            </a:r>
            <a:r>
              <a:rPr lang="en-IN" dirty="0" smtClean="0"/>
              <a:t>lines, she </a:t>
            </a:r>
            <a:r>
              <a:rPr lang="en-IN" dirty="0" smtClean="0"/>
              <a:t>pushes  </a:t>
            </a:r>
            <a:r>
              <a:rPr lang="en-IN" dirty="0" smtClean="0"/>
              <a:t>back against </a:t>
            </a:r>
            <a:r>
              <a:rPr lang="en-IN" dirty="0" smtClean="0"/>
              <a:t> this  way of  </a:t>
            </a:r>
            <a:r>
              <a:rPr lang="en-IN" dirty="0" smtClean="0"/>
              <a:t>life by </a:t>
            </a:r>
            <a:r>
              <a:rPr lang="en-IN" dirty="0" smtClean="0"/>
              <a:t>stating  that  </a:t>
            </a:r>
            <a:r>
              <a:rPr lang="en-IN" dirty="0" smtClean="0"/>
              <a:t>she </a:t>
            </a:r>
            <a:r>
              <a:rPr lang="en-IN" dirty="0" smtClean="0"/>
              <a:t>feels  things  </a:t>
            </a:r>
            <a:r>
              <a:rPr lang="en-IN" dirty="0" smtClean="0"/>
              <a:t>that do not </a:t>
            </a:r>
            <a:r>
              <a:rPr lang="en-IN" dirty="0" smtClean="0"/>
              <a:t>belong  </a:t>
            </a:r>
            <a:r>
              <a:rPr lang="en-IN" dirty="0" smtClean="0"/>
              <a:t>to the man </a:t>
            </a:r>
            <a:r>
              <a:rPr lang="en-IN" dirty="0" smtClean="0"/>
              <a:t>she  </a:t>
            </a:r>
            <a:r>
              <a:rPr lang="en-IN" dirty="0" smtClean="0"/>
              <a:t>loves. She too can be “I.”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a:t>
            </a:r>
            <a:endParaRPr lang="en-IN" sz="4600" dirty="0" smtClean="0"/>
          </a:p>
          <a:p>
            <a:r>
              <a:rPr lang="en-IN" sz="4800" b="1" dirty="0" smtClean="0"/>
              <a:t>     </a:t>
            </a:r>
            <a:r>
              <a:rPr lang="en-IN" sz="6000" b="1" dirty="0" smtClean="0"/>
              <a:t>THANK   YOU</a:t>
            </a:r>
            <a:endParaRPr lang="en-IN" sz="4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About The Poet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Kamala </a:t>
            </a:r>
            <a:r>
              <a:rPr lang="en-IN" dirty="0" err="1" smtClean="0"/>
              <a:t>Surayya</a:t>
            </a:r>
            <a:r>
              <a:rPr lang="en-IN" dirty="0" smtClean="0"/>
              <a:t> (31 March 1934 – 31 May 2009) </a:t>
            </a:r>
            <a:r>
              <a:rPr lang="en-IN" dirty="0" smtClean="0"/>
              <a:t> was  formerly  known </a:t>
            </a:r>
            <a:r>
              <a:rPr lang="en-IN" dirty="0" smtClean="0"/>
              <a:t>as Kamala Das. She was also known by her name </a:t>
            </a:r>
            <a:r>
              <a:rPr lang="en-IN" dirty="0" err="1" smtClean="0"/>
              <a:t>Madhavikutty</a:t>
            </a:r>
            <a:r>
              <a:rPr lang="en-IN" dirty="0" smtClean="0"/>
              <a:t>. Kamala Das is the Mother </a:t>
            </a:r>
            <a:r>
              <a:rPr lang="en-IN" dirty="0" smtClean="0"/>
              <a:t>of  Modern  English  </a:t>
            </a:r>
            <a:r>
              <a:rPr lang="en-IN" dirty="0" smtClean="0"/>
              <a:t>Indian Poetry. And she was one of the significant voices in </a:t>
            </a:r>
            <a:r>
              <a:rPr lang="en-IN" dirty="0" smtClean="0"/>
              <a:t>Indian  </a:t>
            </a:r>
            <a:r>
              <a:rPr lang="en-IN" dirty="0" smtClean="0"/>
              <a:t>bilingual </a:t>
            </a:r>
            <a:r>
              <a:rPr lang="en-IN" dirty="0" smtClean="0"/>
              <a:t> writers</a:t>
            </a:r>
            <a:r>
              <a:rPr lang="en-IN" dirty="0" smtClean="0"/>
              <a:t>, at the same time a leading Malayalam author from Kerala, India</a:t>
            </a:r>
            <a:r>
              <a:rPr lang="en-IN" dirty="0" smtClean="0"/>
              <a:t>. </a:t>
            </a:r>
            <a:r>
              <a:rPr lang="en-IN" dirty="0" smtClean="0"/>
              <a:t> Kamala Das </a:t>
            </a:r>
            <a:r>
              <a:rPr lang="en-IN" dirty="0" smtClean="0"/>
              <a:t>embraced  </a:t>
            </a:r>
            <a:r>
              <a:rPr lang="en-IN" dirty="0" smtClean="0"/>
              <a:t>Islam at </a:t>
            </a:r>
            <a:r>
              <a:rPr lang="en-IN" dirty="0" smtClean="0"/>
              <a:t>65 </a:t>
            </a:r>
            <a:r>
              <a:rPr lang="en-IN" dirty="0" smtClean="0"/>
              <a:t>later </a:t>
            </a:r>
            <a:r>
              <a:rPr lang="en-IN" dirty="0" smtClean="0"/>
              <a:t>she  received  </a:t>
            </a:r>
            <a:r>
              <a:rPr lang="en-IN" dirty="0" smtClean="0"/>
              <a:t>the </a:t>
            </a:r>
            <a:r>
              <a:rPr lang="en-IN" dirty="0" smtClean="0"/>
              <a:t>name  </a:t>
            </a:r>
            <a:r>
              <a:rPr lang="en-IN" dirty="0" smtClean="0"/>
              <a:t>Kamala </a:t>
            </a:r>
            <a:r>
              <a:rPr lang="en-IN" dirty="0" err="1" smtClean="0"/>
              <a:t>Surayya</a:t>
            </a:r>
            <a:r>
              <a:rPr lang="en-IN" dirty="0" smtClean="0"/>
              <a:t>.</a:t>
            </a:r>
          </a:p>
          <a:p>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071546"/>
            <a:ext cx="3686172" cy="928686"/>
          </a:xfrm>
        </p:spPr>
        <p:txBody>
          <a:bodyPr>
            <a:normAutofit/>
          </a:bodyPr>
          <a:lstStyle/>
          <a:p>
            <a:r>
              <a:rPr lang="en-IN" dirty="0" smtClean="0"/>
              <a:t>CONTINUES....</a:t>
            </a:r>
            <a:endParaRPr lang="en-IN" dirty="0"/>
          </a:p>
        </p:txBody>
      </p:sp>
      <p:sp>
        <p:nvSpPr>
          <p:cNvPr id="3" name="Content Placeholder 2"/>
          <p:cNvSpPr>
            <a:spLocks noGrp="1"/>
          </p:cNvSpPr>
          <p:nvPr>
            <p:ph idx="1"/>
          </p:nvPr>
        </p:nvSpPr>
        <p:spPr>
          <a:xfrm>
            <a:off x="428596" y="1714488"/>
            <a:ext cx="8229600" cy="4526280"/>
          </a:xfrm>
        </p:spPr>
        <p:txBody>
          <a:bodyPr>
            <a:normAutofit/>
          </a:bodyPr>
          <a:lstStyle/>
          <a:p>
            <a:r>
              <a:rPr lang="en-IN" dirty="0" smtClean="0"/>
              <a:t/>
            </a:r>
            <a:br>
              <a:rPr lang="en-IN" dirty="0" smtClean="0"/>
            </a:br>
            <a:r>
              <a:rPr lang="en-IN" dirty="0" smtClean="0"/>
              <a:t>Kamala  </a:t>
            </a:r>
            <a:r>
              <a:rPr lang="en-IN" dirty="0" smtClean="0"/>
              <a:t>was born in </a:t>
            </a:r>
            <a:r>
              <a:rPr lang="en-IN" dirty="0" err="1" smtClean="0"/>
              <a:t>Punnayurkulam</a:t>
            </a:r>
            <a:r>
              <a:rPr lang="en-IN" dirty="0" smtClean="0"/>
              <a:t>, Malabar District in British India (present-day </a:t>
            </a:r>
            <a:r>
              <a:rPr lang="en-IN" dirty="0" err="1" smtClean="0"/>
              <a:t>Thrissur</a:t>
            </a:r>
            <a:r>
              <a:rPr lang="en-IN" dirty="0" smtClean="0"/>
              <a:t> district, Kerala, India) on 31 </a:t>
            </a:r>
            <a:r>
              <a:rPr lang="en-IN" dirty="0" err="1" smtClean="0"/>
              <a:t>st</a:t>
            </a:r>
            <a:r>
              <a:rPr lang="en-IN" dirty="0" smtClean="0"/>
              <a:t> </a:t>
            </a:r>
            <a:r>
              <a:rPr lang="en-IN" dirty="0" smtClean="0"/>
              <a:t>March </a:t>
            </a:r>
            <a:r>
              <a:rPr lang="en-IN" dirty="0" smtClean="0"/>
              <a:t>1934, to V. M. Nair, a managing editor of the widely circulated </a:t>
            </a:r>
            <a:r>
              <a:rPr lang="en-IN" dirty="0" smtClean="0"/>
              <a:t>Malayalam  daily  </a:t>
            </a:r>
            <a:r>
              <a:rPr lang="en-IN" dirty="0" err="1" smtClean="0"/>
              <a:t>Mathrubhumi</a:t>
            </a:r>
            <a:r>
              <a:rPr lang="en-IN" dirty="0" smtClean="0"/>
              <a:t>, and </a:t>
            </a:r>
            <a:r>
              <a:rPr lang="en-IN" dirty="0" err="1" smtClean="0"/>
              <a:t>Nalapat</a:t>
            </a:r>
            <a:r>
              <a:rPr lang="en-IN" dirty="0" smtClean="0"/>
              <a:t> </a:t>
            </a:r>
            <a:r>
              <a:rPr lang="en-IN" dirty="0" smtClean="0"/>
              <a:t> </a:t>
            </a:r>
            <a:r>
              <a:rPr lang="en-IN" dirty="0" err="1" smtClean="0"/>
              <a:t>Balamani</a:t>
            </a:r>
            <a:r>
              <a:rPr lang="en-IN" dirty="0" smtClean="0"/>
              <a:t>  </a:t>
            </a:r>
            <a:r>
              <a:rPr lang="en-IN" dirty="0" err="1" smtClean="0"/>
              <a:t>Amma</a:t>
            </a:r>
            <a:r>
              <a:rPr lang="en-IN" dirty="0" smtClean="0"/>
              <a:t>, a </a:t>
            </a:r>
            <a:r>
              <a:rPr lang="en-IN" dirty="0" smtClean="0"/>
              <a:t>renowned  </a:t>
            </a:r>
            <a:r>
              <a:rPr lang="en-IN" dirty="0" err="1" smtClean="0"/>
              <a:t>Malayali</a:t>
            </a:r>
            <a:r>
              <a:rPr lang="en-IN" dirty="0" smtClean="0"/>
              <a:t> poet.</a:t>
            </a:r>
            <a:br>
              <a:rPr lang="en-IN"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Kamala’s Literary Works :</a:t>
            </a:r>
            <a:endParaRPr lang="en-IN" dirty="0"/>
          </a:p>
        </p:txBody>
      </p:sp>
      <p:sp>
        <p:nvSpPr>
          <p:cNvPr id="3" name="Content Placeholder 2"/>
          <p:cNvSpPr>
            <a:spLocks noGrp="1"/>
          </p:cNvSpPr>
          <p:nvPr>
            <p:ph idx="1"/>
          </p:nvPr>
        </p:nvSpPr>
        <p:spPr/>
        <p:txBody>
          <a:bodyPr/>
          <a:lstStyle/>
          <a:p>
            <a:r>
              <a:rPr lang="en-IN" dirty="0" smtClean="0"/>
              <a:t> </a:t>
            </a:r>
            <a:r>
              <a:rPr lang="en-IN" dirty="0" smtClean="0"/>
              <a:t>Kamala’s  </a:t>
            </a:r>
            <a:r>
              <a:rPr lang="en-IN" dirty="0" smtClean="0"/>
              <a:t>poetry is noted for its powerful passion, a confessional </a:t>
            </a:r>
            <a:r>
              <a:rPr lang="en-IN" dirty="0" smtClean="0"/>
              <a:t> strain </a:t>
            </a:r>
            <a:r>
              <a:rPr lang="en-IN" dirty="0" smtClean="0"/>
              <a:t>and autobiographical </a:t>
            </a:r>
            <a:r>
              <a:rPr lang="en-IN" dirty="0" smtClean="0"/>
              <a:t> themes</a:t>
            </a:r>
            <a:r>
              <a:rPr lang="en-IN" dirty="0" smtClean="0"/>
              <a:t>. Most </a:t>
            </a:r>
            <a:r>
              <a:rPr lang="en-IN" dirty="0" smtClean="0"/>
              <a:t>of  </a:t>
            </a:r>
            <a:r>
              <a:rPr lang="en-IN" dirty="0" smtClean="0"/>
              <a:t>her poems </a:t>
            </a:r>
            <a:r>
              <a:rPr lang="en-IN" dirty="0" smtClean="0"/>
              <a:t> are </a:t>
            </a:r>
            <a:r>
              <a:rPr lang="en-IN" dirty="0" smtClean="0"/>
              <a:t>remarkable </a:t>
            </a:r>
            <a:r>
              <a:rPr lang="en-IN" dirty="0" smtClean="0"/>
              <a:t> for </a:t>
            </a:r>
            <a:r>
              <a:rPr lang="en-IN" dirty="0" smtClean="0"/>
              <a:t>their power and raw truth. A bilingual writer, her works in English and </a:t>
            </a:r>
            <a:r>
              <a:rPr lang="en-IN" dirty="0" smtClean="0"/>
              <a:t>Malayalam  </a:t>
            </a:r>
            <a:r>
              <a:rPr lang="en-IN" dirty="0" smtClean="0"/>
              <a:t>include ‘Summer in Calcutta’ (1965), ‘The Descendants’ (1967), ‘The old Playhouse and Other Poems’ (1973), ‘My Story’ (1974), an autobiography.</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a:t>
            </a:r>
            <a:endParaRPr lang="en-IN" dirty="0"/>
          </a:p>
        </p:txBody>
      </p:sp>
      <p:sp>
        <p:nvSpPr>
          <p:cNvPr id="3" name="Content Placeholder 2"/>
          <p:cNvSpPr>
            <a:spLocks noGrp="1"/>
          </p:cNvSpPr>
          <p:nvPr>
            <p:ph idx="1"/>
          </p:nvPr>
        </p:nvSpPr>
        <p:spPr/>
        <p:txBody>
          <a:bodyPr>
            <a:normAutofit lnSpcReduction="10000"/>
          </a:bodyPr>
          <a:lstStyle/>
          <a:p>
            <a:r>
              <a:rPr lang="en-IN" dirty="0" smtClean="0"/>
              <a:t>A few of her stories, originally in Malayalam language, published in ‘Modern Indian Short Stories : An anthology’ (1974). She was </a:t>
            </a:r>
            <a:r>
              <a:rPr lang="en-IN" dirty="0" smtClean="0"/>
              <a:t>given </a:t>
            </a:r>
            <a:r>
              <a:rPr lang="en-IN" dirty="0" smtClean="0"/>
              <a:t>the poetry Award of the Asian PEN </a:t>
            </a:r>
            <a:r>
              <a:rPr lang="en-IN" dirty="0" smtClean="0"/>
              <a:t>Anthology </a:t>
            </a:r>
            <a:r>
              <a:rPr lang="en-IN" dirty="0" smtClean="0"/>
              <a:t>in 1964 and the Kerala </a:t>
            </a:r>
            <a:r>
              <a:rPr lang="en-IN" dirty="0" err="1" smtClean="0"/>
              <a:t>Sahithya</a:t>
            </a:r>
            <a:r>
              <a:rPr lang="en-IN" dirty="0" smtClean="0"/>
              <a:t> </a:t>
            </a:r>
            <a:r>
              <a:rPr lang="en-IN" dirty="0" smtClean="0"/>
              <a:t>Academy </a:t>
            </a:r>
            <a:r>
              <a:rPr lang="en-IN" dirty="0" smtClean="0"/>
              <a:t>Award  in  </a:t>
            </a:r>
            <a:r>
              <a:rPr lang="en-IN" dirty="0" smtClean="0"/>
              <a:t>1969 </a:t>
            </a:r>
            <a:r>
              <a:rPr lang="en-IN" dirty="0" smtClean="0"/>
              <a:t> for </a:t>
            </a:r>
            <a:r>
              <a:rPr lang="en-IN" dirty="0" smtClean="0"/>
              <a:t>‘Cold’, a collection of </a:t>
            </a:r>
            <a:r>
              <a:rPr lang="en-IN" dirty="0" smtClean="0"/>
              <a:t>short  </a:t>
            </a:r>
            <a:r>
              <a:rPr lang="en-IN" dirty="0" smtClean="0"/>
              <a:t>stories in Malayalam. Her poems have </a:t>
            </a:r>
            <a:r>
              <a:rPr lang="en-IN" dirty="0" smtClean="0"/>
              <a:t>appeared  </a:t>
            </a:r>
            <a:r>
              <a:rPr lang="en-IN" dirty="0" smtClean="0"/>
              <a:t>in Opinion, New Writing in India  (Penguin Books, 1974) and Young Commonwealth Poets’ 65.</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Themes </a:t>
            </a:r>
            <a:r>
              <a:rPr lang="en-IN" dirty="0" smtClean="0"/>
              <a:t>in </a:t>
            </a:r>
            <a:r>
              <a:rPr lang="en-IN" i="1" dirty="0" smtClean="0"/>
              <a:t>An Introduction</a:t>
            </a:r>
            <a:r>
              <a:rPr lang="en-IN" dirty="0" smtClean="0"/>
              <a:t/>
            </a:r>
            <a:br>
              <a:rPr lang="en-IN" dirty="0" smtClean="0"/>
            </a:br>
            <a:r>
              <a:rPr lang="en-IN" dirty="0" smtClean="0"/>
              <a:t> </a:t>
            </a:r>
            <a:endParaRPr lang="en-IN" dirty="0"/>
          </a:p>
        </p:txBody>
      </p:sp>
      <p:sp>
        <p:nvSpPr>
          <p:cNvPr id="3" name="Content Placeholder 2"/>
          <p:cNvSpPr>
            <a:spLocks noGrp="1"/>
          </p:cNvSpPr>
          <p:nvPr>
            <p:ph idx="1"/>
          </p:nvPr>
        </p:nvSpPr>
        <p:spPr/>
        <p:txBody>
          <a:bodyPr>
            <a:normAutofit fontScale="92500"/>
          </a:bodyPr>
          <a:lstStyle/>
          <a:p>
            <a:r>
              <a:rPr lang="en-IN" dirty="0" smtClean="0"/>
              <a:t>Das </a:t>
            </a:r>
            <a:r>
              <a:rPr lang="en-IN" dirty="0" smtClean="0"/>
              <a:t>explores powerful themes of feminism/equal rights, freedom, and marriage in </a:t>
            </a:r>
            <a:r>
              <a:rPr lang="en-IN" i="1" dirty="0" smtClean="0"/>
              <a:t>‘An Introduction’. </a:t>
            </a:r>
            <a:r>
              <a:rPr lang="en-IN" dirty="0" smtClean="0"/>
              <a:t>This poem is a very clear feminist </a:t>
            </a:r>
            <a:r>
              <a:rPr lang="en-IN" dirty="0" smtClean="0"/>
              <a:t>statement  </a:t>
            </a:r>
            <a:r>
              <a:rPr lang="en-IN" dirty="0" smtClean="0"/>
              <a:t>that advocates for free choice for all women. This is in regards to every aspect of life, but the poet puts a special emphasis on marriage. She compares and contrasts the roles of men and women in society and explains for the reader how her life, the rules she’s forced to obey, infringe on her </a:t>
            </a:r>
            <a:r>
              <a:rPr lang="en-IN" dirty="0" smtClean="0"/>
              <a:t>freedom.</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85728"/>
            <a:ext cx="7700962" cy="1485904"/>
          </a:xfrm>
        </p:spPr>
        <p:txBody>
          <a:bodyPr/>
          <a:lstStyle/>
          <a:p>
            <a:r>
              <a:rPr lang="en-IN" dirty="0" smtClean="0"/>
              <a:t> Structure </a:t>
            </a:r>
            <a:r>
              <a:rPr lang="en-IN" dirty="0" smtClean="0"/>
              <a:t>and Form of </a:t>
            </a:r>
            <a:r>
              <a:rPr lang="en-IN" i="1" dirty="0" smtClean="0"/>
              <a:t>An </a:t>
            </a:r>
            <a:r>
              <a:rPr lang="en-IN" i="1" dirty="0" smtClean="0"/>
              <a:t>Introduction :</a:t>
            </a:r>
            <a:r>
              <a:rPr lang="en-IN" i="1" dirty="0" smtClean="0"/>
              <a:t> </a:t>
            </a:r>
            <a:r>
              <a:rPr lang="en-IN" dirty="0" smtClean="0"/>
              <a:t/>
            </a:r>
            <a:br>
              <a:rPr lang="en-IN" dirty="0" smtClean="0"/>
            </a:br>
            <a:r>
              <a:rPr lang="en-IN" dirty="0" smtClean="0"/>
              <a:t> </a:t>
            </a:r>
            <a:endParaRPr lang="en-IN" dirty="0"/>
          </a:p>
        </p:txBody>
      </p:sp>
      <p:sp>
        <p:nvSpPr>
          <p:cNvPr id="3" name="Content Placeholder 2"/>
          <p:cNvSpPr>
            <a:spLocks noGrp="1"/>
          </p:cNvSpPr>
          <p:nvPr>
            <p:ph idx="1"/>
          </p:nvPr>
        </p:nvSpPr>
        <p:spPr/>
        <p:txBody>
          <a:bodyPr>
            <a:normAutofit fontScale="92500" lnSpcReduction="20000"/>
          </a:bodyPr>
          <a:lstStyle/>
          <a:p>
            <a:pPr fontAlgn="base"/>
            <a:r>
              <a:rPr lang="en-IN" i="1" dirty="0" smtClean="0"/>
              <a:t>An  </a:t>
            </a:r>
            <a:r>
              <a:rPr lang="en-IN" i="1" dirty="0" err="1" smtClean="0"/>
              <a:t>Inroduction</a:t>
            </a:r>
            <a:r>
              <a:rPr lang="en-IN" i="1" dirty="0" smtClean="0"/>
              <a:t>’</a:t>
            </a:r>
            <a:r>
              <a:rPr lang="en-IN" dirty="0" smtClean="0"/>
              <a:t> is a sixty line poem that is contained within a single stanza. The lines range from three words up to eleven and do not follow a specific metrical pattern. Das also chose not to use a rhyme scheme. The lines also vary greatly in length and syllable number. This means that the poem is written in </a:t>
            </a:r>
            <a:r>
              <a:rPr lang="en-IN" dirty="0" smtClean="0">
                <a:hlinkClick r:id="rId2"/>
              </a:rPr>
              <a:t>free verse</a:t>
            </a:r>
            <a:r>
              <a:rPr lang="en-IN" dirty="0" smtClean="0"/>
              <a:t>. This style of writing allows the poet to explore various structures and make use of more sporadic rhymes. There are several examples of half-rhyme and internal rhyme in </a:t>
            </a:r>
            <a:r>
              <a:rPr lang="en-IN" i="1" dirty="0" smtClean="0"/>
              <a:t>‘An Introduction’. </a:t>
            </a:r>
            <a:endParaRPr lang="en-IN" dirty="0" smtClean="0"/>
          </a:p>
          <a:p>
            <a:pPr fontAlgn="base"/>
            <a:r>
              <a:rPr lang="en-IN" dirty="0" smtClean="0"/>
              <a:t>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42852"/>
            <a:ext cx="7772400" cy="1643050"/>
          </a:xfrm>
        </p:spPr>
        <p:txBody>
          <a:bodyPr/>
          <a:lstStyle/>
          <a:p>
            <a:r>
              <a:rPr lang="en-IN" dirty="0" smtClean="0"/>
              <a:t>Literary Devices in “An Introduction”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Kamala   Das  uses  techniques  such as  </a:t>
            </a:r>
            <a:r>
              <a:rPr lang="en-IN" dirty="0" smtClean="0"/>
              <a:t> </a:t>
            </a:r>
            <a:r>
              <a:rPr lang="en-IN" dirty="0" smtClean="0">
                <a:hlinkClick r:id="rId2"/>
              </a:rPr>
              <a:t>enjambment , </a:t>
            </a:r>
            <a:r>
              <a:rPr lang="en-IN" dirty="0" smtClean="0">
                <a:hlinkClick r:id="rId2"/>
              </a:rPr>
              <a:t>repetition</a:t>
            </a:r>
            <a:r>
              <a:rPr lang="en-IN" dirty="0" smtClean="0">
                <a:hlinkClick r:id="rId2"/>
              </a:rPr>
              <a:t>,  </a:t>
            </a:r>
            <a:r>
              <a:rPr lang="en-IN" dirty="0" smtClean="0">
                <a:hlinkClick r:id="rId2"/>
              </a:rPr>
              <a:t>and anaphora</a:t>
            </a:r>
            <a:r>
              <a:rPr lang="en-IN" dirty="0" smtClean="0"/>
              <a:t>. </a:t>
            </a:r>
            <a:r>
              <a:rPr lang="en-IN" dirty="0" smtClean="0">
                <a:hlinkClick r:id="rId3"/>
              </a:rPr>
              <a:t>Repetition</a:t>
            </a:r>
            <a:r>
              <a:rPr lang="en-IN" dirty="0" smtClean="0"/>
              <a:t> and </a:t>
            </a:r>
            <a:r>
              <a:rPr lang="en-IN" dirty="0" smtClean="0">
                <a:hlinkClick r:id="rId4"/>
              </a:rPr>
              <a:t>anaphora</a:t>
            </a:r>
            <a:r>
              <a:rPr lang="en-IN" dirty="0" smtClean="0"/>
              <a:t> are seen at the beginning of a number of lines, such as four and five. In this instance, the speaker is giving two conviction </a:t>
            </a:r>
            <a:r>
              <a:rPr lang="en-IN" dirty="0" smtClean="0"/>
              <a:t>filled  </a:t>
            </a:r>
            <a:r>
              <a:rPr lang="en-IN" dirty="0" smtClean="0"/>
              <a:t>statements about who she is. </a:t>
            </a:r>
            <a:r>
              <a:rPr lang="en-IN" dirty="0" smtClean="0"/>
              <a:t> This </a:t>
            </a:r>
            <a:r>
              <a:rPr lang="en-IN" dirty="0" smtClean="0"/>
              <a:t>is conveyed through the repetition of the pronoun “I”.  Later on, repetition is used again to define her language as both “English” and “human”. She is a human being, as equal and valuable as any other.</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a:t>
            </a:r>
            <a:endParaRPr lang="en-IN" dirty="0"/>
          </a:p>
        </p:txBody>
      </p:sp>
      <p:sp>
        <p:nvSpPr>
          <p:cNvPr id="3" name="Content Placeholder 2"/>
          <p:cNvSpPr>
            <a:spLocks noGrp="1"/>
          </p:cNvSpPr>
          <p:nvPr>
            <p:ph idx="1"/>
          </p:nvPr>
        </p:nvSpPr>
        <p:spPr>
          <a:xfrm>
            <a:off x="914400" y="2143116"/>
            <a:ext cx="7772400" cy="3929090"/>
          </a:xfrm>
        </p:spPr>
        <p:txBody>
          <a:bodyPr>
            <a:normAutofit/>
          </a:bodyPr>
          <a:lstStyle/>
          <a:p>
            <a:r>
              <a:rPr lang="en-IN" dirty="0" smtClean="0"/>
              <a:t>There are also several examples of </a:t>
            </a:r>
            <a:r>
              <a:rPr lang="en-IN" dirty="0" smtClean="0">
                <a:hlinkClick r:id="rId2"/>
              </a:rPr>
              <a:t>allusion</a:t>
            </a:r>
            <a:r>
              <a:rPr lang="en-IN" dirty="0" smtClean="0"/>
              <a:t>. She references </a:t>
            </a:r>
            <a:r>
              <a:rPr lang="en-IN" dirty="0" smtClean="0"/>
              <a:t> </a:t>
            </a:r>
            <a:r>
              <a:rPr lang="en-IN" dirty="0" smtClean="0"/>
              <a:t>a specific place and the name of a politician that requires some research in order to understand. </a:t>
            </a:r>
            <a:r>
              <a:rPr lang="en-IN" dirty="0" smtClean="0">
                <a:hlinkClick r:id="rId3"/>
              </a:rPr>
              <a:t>Enjambment</a:t>
            </a:r>
            <a:r>
              <a:rPr lang="en-IN" dirty="0" smtClean="0"/>
              <a:t> is another </a:t>
            </a:r>
            <a:r>
              <a:rPr lang="en-IN" dirty="0" smtClean="0"/>
              <a:t>important  </a:t>
            </a:r>
            <a:r>
              <a:rPr lang="en-IN" dirty="0" smtClean="0"/>
              <a:t>technique. </a:t>
            </a:r>
            <a:r>
              <a:rPr lang="en-IN" dirty="0" smtClean="0"/>
              <a:t>It </a:t>
            </a:r>
            <a:r>
              <a:rPr lang="en-IN" dirty="0" smtClean="0"/>
              <a:t>can be seen </a:t>
            </a:r>
            <a:r>
              <a:rPr lang="en-IN" dirty="0" smtClean="0"/>
              <a:t>throughout  </a:t>
            </a:r>
            <a:r>
              <a:rPr lang="en-IN" dirty="0" smtClean="0"/>
              <a:t>this poem, but one good example is the transition </a:t>
            </a:r>
            <a:r>
              <a:rPr lang="en-IN" dirty="0" smtClean="0"/>
              <a:t>between  </a:t>
            </a:r>
            <a:r>
              <a:rPr lang="en-IN" dirty="0" smtClean="0"/>
              <a:t>lines fifty-eight and fifty-nine.</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127</TotalTime>
  <Words>333</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 POETIC DEVICES IN “ AN       INTRODUCTION ” – KAMALA DAS               </vt:lpstr>
      <vt:lpstr>About The Poet :</vt:lpstr>
      <vt:lpstr>CONTINUES....</vt:lpstr>
      <vt:lpstr>  Kamala’s Literary Works :</vt:lpstr>
      <vt:lpstr>  Continues...</vt:lpstr>
      <vt:lpstr> Themes in An Introduction  </vt:lpstr>
      <vt:lpstr> Structure and Form of An Introduction :   </vt:lpstr>
      <vt:lpstr>Literary Devices in “An Introduction”</vt:lpstr>
      <vt:lpstr>   Continues...</vt:lpstr>
      <vt:lpstr> Summary in short..</vt:lpstr>
      <vt:lpstr>  Summary continues..</vt:lpstr>
      <vt:lpstr>  Continues...</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KAMALA DAS</dc:title>
  <dc:creator>Saleema</dc:creator>
  <cp:lastModifiedBy>Saleema</cp:lastModifiedBy>
  <cp:revision>14</cp:revision>
  <dcterms:created xsi:type="dcterms:W3CDTF">2020-10-22T12:32:25Z</dcterms:created>
  <dcterms:modified xsi:type="dcterms:W3CDTF">2020-10-24T11:24:22Z</dcterms:modified>
</cp:coreProperties>
</file>