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sldIdLst>
    <p:sldId id="281" r:id="rId3"/>
    <p:sldId id="257" r:id="rId4"/>
    <p:sldId id="269" r:id="rId5"/>
    <p:sldId id="263" r:id="rId6"/>
    <p:sldId id="261" r:id="rId7"/>
    <p:sldId id="270" r:id="rId8"/>
    <p:sldId id="262" r:id="rId9"/>
    <p:sldId id="271" r:id="rId10"/>
    <p:sldId id="272" r:id="rId11"/>
    <p:sldId id="273" r:id="rId12"/>
    <p:sldId id="274" r:id="rId13"/>
    <p:sldId id="275" r:id="rId14"/>
    <p:sldId id="264" r:id="rId15"/>
    <p:sldId id="265" r:id="rId16"/>
    <p:sldId id="266" r:id="rId17"/>
    <p:sldId id="279" r:id="rId18"/>
    <p:sldId id="280" r:id="rId19"/>
    <p:sldId id="267" r:id="rId2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5290bfd-5d86-4520-a2a7-d063621771bd}">
          <p14:sldIdLst>
            <p14:sldId id="281"/>
            <p14:sldId id="257"/>
            <p14:sldId id="261"/>
            <p14:sldId id="270"/>
            <p14:sldId id="262"/>
            <p14:sldId id="271"/>
            <p14:sldId id="272"/>
            <p14:sldId id="273"/>
            <p14:sldId id="274"/>
            <p14:sldId id="275"/>
            <p14:sldId id="264"/>
            <p14:sldId id="265"/>
            <p14:sldId id="266"/>
            <p14:sldId id="279"/>
            <p14:sldId id="280"/>
            <p14:sldId id="267"/>
            <p14:sldId id="269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E1F9779-5387-4995-B20F-14F8AA04BBD9}" type="datetimeFigureOut">
              <a:rPr lang="ar-EG" smtClean="0"/>
            </a:fld>
            <a:endParaRPr lang="ar-E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ar-EG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7F4A77A-E9BE-4243-976C-6E660AE40A28}" type="slidenum">
              <a:rPr lang="ar-EG" smtClean="0"/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105" y="591820"/>
            <a:ext cx="8229600" cy="582613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anose="02040602050305030304" charset="0"/>
                <a:cs typeface="Book Antiqua" panose="02040602050305030304" charset="0"/>
              </a:rPr>
              <a:t>Comparative Literature </a:t>
            </a:r>
            <a:r>
              <a:rPr lang="en-IN" alt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anose="02040602050305030304" charset="0"/>
                <a:cs typeface="Book Antiqua" panose="02040602050305030304" charset="0"/>
              </a:rPr>
              <a:t>Definition </a:t>
            </a:r>
            <a:br>
              <a:rPr lang="en-IN" alt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anose="02040602050305030304" charset="0"/>
                <a:cs typeface="Book Antiqua" panose="02040602050305030304" charset="0"/>
              </a:rPr>
            </a:br>
            <a:r>
              <a:rPr lang="en-IN" alt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anose="02040602050305030304" charset="0"/>
                <a:cs typeface="Book Antiqua" panose="02040602050305030304" charset="0"/>
              </a:rPr>
              <a:t>and Scope</a:t>
            </a:r>
            <a:endParaRPr lang="en-IN" altLang="en-US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/>
        <p:txBody>
          <a:bodyPr/>
          <a:p>
            <a:pPr marL="0" indent="0" algn="ctr">
              <a:buNone/>
            </a:pPr>
            <a:endParaRPr lang="en-IN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en-IN" altLang="en-US" sz="3600">
                <a:latin typeface="Times New Roman" panose="02020603050405020304" charset="0"/>
                <a:cs typeface="Times New Roman" panose="02020603050405020304" charset="0"/>
              </a:rPr>
              <a:t>By</a:t>
            </a:r>
            <a:endParaRPr lang="en-IN" alt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en-IN" altLang="en-US" sz="3600">
                <a:latin typeface="Times New Roman" panose="02020603050405020304" charset="0"/>
                <a:cs typeface="Times New Roman" panose="02020603050405020304" charset="0"/>
              </a:rPr>
              <a:t>S.Velmurugan</a:t>
            </a:r>
            <a:endParaRPr lang="en-IN" alt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en-IN" altLang="en-US" sz="3600">
                <a:latin typeface="Times New Roman" panose="02020603050405020304" charset="0"/>
                <a:cs typeface="Times New Roman" panose="02020603050405020304" charset="0"/>
              </a:rPr>
              <a:t>Assistant professor of English</a:t>
            </a:r>
            <a:endParaRPr lang="en-IN" alt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en-IN" altLang="en-US" sz="3600">
                <a:latin typeface="Times New Roman" panose="02020603050405020304" charset="0"/>
                <a:cs typeface="Times New Roman" panose="02020603050405020304" charset="0"/>
              </a:rPr>
              <a:t>Hajee Karutha Rowther Howdia College</a:t>
            </a:r>
            <a:endParaRPr lang="en-IN" alt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3" grpId="3" animBg="1"/>
      <p:bldP spid="3" grpId="5" animBg="1"/>
      <p:bldP spid="3" grpId="7" animBg="1"/>
      <p:bldP spid="3" grpId="9" animBg="1"/>
      <p:bldP spid="3" grpId="11" animBg="1"/>
      <p:bldP spid="3" grpId="13" animBg="1"/>
      <p:bldP spid="3" grpId="15" animBg="1"/>
      <p:bldP spid="3" grpId="17" animBg="1"/>
      <p:bldP spid="3" grpId="18" bldLvl="0" animBg="1"/>
      <p:bldP spid="3" grpId="19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sz="29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2900" dirty="0" smtClean="0">
                <a:latin typeface="Times New Roman" panose="02020603050405020304" charset="0"/>
                <a:cs typeface="Times New Roman" panose="02020603050405020304" charset="0"/>
              </a:rPr>
              <a:t>Translate to Arabic (activity) from Stylistics slides</a:t>
            </a:r>
            <a:endParaRPr lang="en-US" sz="29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sz="29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2900" dirty="0" smtClean="0">
                <a:latin typeface="Times New Roman" panose="02020603050405020304" charset="0"/>
                <a:cs typeface="Times New Roman" panose="02020603050405020304" charset="0"/>
              </a:rPr>
              <a:t>Relationship bet CL and translation studies.</a:t>
            </a:r>
            <a:endParaRPr lang="en-US" sz="29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2900" dirty="0" smtClean="0">
                <a:latin typeface="Times New Roman" panose="02020603050405020304" charset="0"/>
                <a:cs typeface="Times New Roman" panose="02020603050405020304" charset="0"/>
              </a:rPr>
              <a:t>Relationship bet linguistics and semiotics</a:t>
            </a:r>
            <a:endParaRPr lang="en-US" sz="29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sz="29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2900" dirty="0" smtClean="0">
                <a:latin typeface="Times New Roman" panose="02020603050405020304" charset="0"/>
                <a:cs typeface="Times New Roman" panose="02020603050405020304" charset="0"/>
              </a:rPr>
              <a:t>Bassnette remarks that KL appears les like a discipline and more like a branch of something else.</a:t>
            </a:r>
            <a:endParaRPr lang="ar-EG" sz="29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3430" y="492125"/>
            <a:ext cx="8229600" cy="58261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Impact of Translation Studies on CL</a:t>
            </a:r>
            <a:endParaRPr lang="en-US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First appearance of the term was in </a:t>
            </a:r>
            <a:endParaRPr 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France  1816</a:t>
            </a:r>
            <a:endParaRPr 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Germany 1854</a:t>
            </a:r>
            <a:endParaRPr 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England 1848 Mathew Arnold</a:t>
            </a:r>
            <a:endParaRPr 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Influence studies (influence and imitation)</a:t>
            </a:r>
            <a:endParaRPr 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How to perceive influence: as borrowing or appropriation or theft. (forgery, plagiarism, attribution)</a:t>
            </a:r>
            <a:endParaRPr 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CL Came into Being</a:t>
            </a:r>
            <a:endParaRPr lang="en-US" b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660" y="1174750"/>
            <a:ext cx="8229600" cy="4953000"/>
          </a:xfrm>
          <a:noFill/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Colonial writers usually underestimate the value of other literatures, Africans, Arabs…etc.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How to classify the works of African writers living in England and writing in English..a vexed question…(Altayab Saleh)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Edward Fitzgerald’s attack on Persian Lit. Racist and absurd one in the eyes of our author.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This reflects the superiority of western culture which is part of the politics of imperialism. </a:t>
            </a:r>
            <a:endParaRPr lang="ar-E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Imperial Perspective</a:t>
            </a:r>
            <a:endParaRPr lang="en-US" b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174750"/>
            <a:ext cx="7238365" cy="476631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109855" indent="0" algn="ctr" rtl="0">
              <a:buNone/>
            </a:pPr>
            <a:r>
              <a:rPr lang="en-US" sz="3600" b="1" dirty="0" smtClean="0">
                <a:latin typeface="Times New Roman" panose="02020603050405020304" charset="0"/>
                <a:cs typeface="Times New Roman" panose="02020603050405020304" charset="0"/>
              </a:rPr>
              <a:t>There has come to be two obviously different 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schools of comparative literature: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109855" indent="0" algn="ctr" rtl="0">
              <a:buNone/>
            </a:pPr>
            <a:endParaRPr lang="en-US" sz="3600" b="1" dirty="0" smtClean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109855" indent="0" algn="l" rtl="0">
              <a:buNone/>
            </a:pPr>
            <a:r>
              <a:rPr lang="en-US" sz="3600" b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6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109855" indent="0" algn="l" rtl="0">
              <a:buNone/>
            </a:pPr>
            <a:r>
              <a:rPr lang="en-US" sz="3600" b="1" dirty="0" smtClean="0"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 French    </a:t>
            </a:r>
            <a:r>
              <a:rPr lang="en-US" sz="3600" b="1" dirty="0" smtClean="0">
                <a:latin typeface="Times New Roman" panose="02020603050405020304" charset="0"/>
                <a:cs typeface="Times New Roman" panose="02020603050405020304" charset="0"/>
              </a:rPr>
              <a:t>and  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 American</a:t>
            </a:r>
            <a:endParaRPr lang="en-US" sz="36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109855" indent="0" algn="l" rtl="0">
              <a:buNone/>
            </a:pP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ar-JO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363470" y="394970"/>
            <a:ext cx="8229600" cy="582613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</a:rPr>
              <a:t>Different Schools</a:t>
            </a:r>
            <a:endParaRPr lang="ar-JO" b="1" u="sn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4312796" y="3038872"/>
            <a:ext cx="172819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2181860" y="2997200"/>
            <a:ext cx="2174240" cy="1266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 French school  </a:t>
            </a: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was too narrow and relied too heavily on factual evidence.</a:t>
            </a: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It argued that Comparative literature ought to involve the study of two elements ( two different languages).</a:t>
            </a: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Therefore, a study involving French and Germany was acceptable, but one including Beowulf and Paradise Lost was not. </a:t>
            </a: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The French CL tended to focus more on the products of the human mind, whereas the German CL were more concerned with the roots or spirit of the nation. </a:t>
            </a:r>
            <a:endParaRPr lang="en-US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rtl="0">
              <a:buNone/>
            </a:pP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  </a:t>
            </a:r>
            <a:endParaRPr lang="ar-JO" sz="24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449705" y="363220"/>
            <a:ext cx="8229600" cy="582613"/>
          </a:xfrm>
        </p:spPr>
        <p:txBody>
          <a:bodyPr/>
          <a:lstStyle/>
          <a:p>
            <a:r>
              <a:rPr lang="en-US" b="1" u="sng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ew World Times Roman" pitchFamily="2" charset="0"/>
              </a:rPr>
              <a:t>Different Schools</a:t>
            </a:r>
            <a:endParaRPr lang="en-US" b="1" u="sng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ew World Times Roman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 rtl="0"/>
            <a:r>
              <a:rPr lang="en-US" sz="28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The American school,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b="1" dirty="0" smtClean="0">
                <a:latin typeface="Times New Roman" panose="02020603050405020304" charset="0"/>
                <a:cs typeface="Times New Roman" panose="02020603050405020304" charset="0"/>
              </a:rPr>
              <a:t>however, was completely different. It was a lot more liberal. Henry </a:t>
            </a:r>
            <a:r>
              <a:rPr lang="en-US" sz="2800" b="1" dirty="0" err="1" smtClean="0">
                <a:latin typeface="Times New Roman" panose="02020603050405020304" charset="0"/>
                <a:cs typeface="Times New Roman" panose="02020603050405020304" charset="0"/>
              </a:rPr>
              <a:t>Remak</a:t>
            </a:r>
            <a:r>
              <a:rPr lang="en-US" sz="2800" b="1" dirty="0" smtClean="0">
                <a:latin typeface="Times New Roman" panose="02020603050405020304" charset="0"/>
                <a:cs typeface="Times New Roman" panose="02020603050405020304" charset="0"/>
              </a:rPr>
              <a:t>. </a:t>
            </a:r>
            <a:endParaRPr lang="en-US" sz="28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2800" b="1" dirty="0" smtClean="0">
                <a:latin typeface="Times New Roman" panose="02020603050405020304" charset="0"/>
                <a:cs typeface="Times New Roman" panose="02020603050405020304" charset="0"/>
              </a:rPr>
              <a:t>According to it, </a:t>
            </a:r>
            <a:r>
              <a:rPr lang="en-US" sz="28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anything could be compared with anything else</a:t>
            </a:r>
            <a:r>
              <a:rPr lang="en-US" sz="2800" b="1" dirty="0" smtClean="0">
                <a:latin typeface="Times New Roman" panose="02020603050405020304" charset="0"/>
                <a:cs typeface="Times New Roman" panose="02020603050405020304" charset="0"/>
              </a:rPr>
              <a:t>, regardless even of whether that was literature or not. Interdisciplinary and universal.</a:t>
            </a:r>
            <a:endParaRPr lang="en-US"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2800" b="1" dirty="0" smtClean="0">
                <a:latin typeface="Times New Roman" panose="02020603050405020304" charset="0"/>
                <a:cs typeface="Times New Roman" panose="02020603050405020304" charset="0"/>
              </a:rPr>
              <a:t>Unlike the French one, the American school will even allow you to compare a poem with a song. </a:t>
            </a:r>
            <a:endParaRPr lang="en-US" sz="28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rtl="0">
              <a:buNone/>
            </a:pPr>
            <a:endParaRPr lang="ar-JO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052955" y="190500"/>
            <a:ext cx="8229600" cy="582613"/>
          </a:xfrm>
        </p:spPr>
        <p:txBody>
          <a:bodyPr/>
          <a:lstStyle/>
          <a:p>
            <a:r>
              <a:rPr lang="en-US" u="sng" dirty="0" smtClean="0"/>
              <a:t>Different Schools</a:t>
            </a:r>
            <a:endParaRPr lang="ar-JO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 algn="l" rtl="0"/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Decline of Greek and Latin languages . Spread of English as the new world of commerce and market place.</a:t>
            </a:r>
            <a:endParaRPr lang="en-US" sz="32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Names of Dept of </a:t>
            </a:r>
            <a:r>
              <a:rPr lang="en-US" sz="3200" b="1" dirty="0" err="1" smtClean="0">
                <a:latin typeface="Times New Roman" panose="02020603050405020304" charset="0"/>
                <a:cs typeface="Times New Roman" panose="02020603050405020304" charset="0"/>
              </a:rPr>
              <a:t>Cl</a:t>
            </a:r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 in the West</a:t>
            </a:r>
            <a:endParaRPr lang="en-US" sz="32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Concept of Placing</a:t>
            </a:r>
            <a:endParaRPr lang="en-US" sz="32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3200" b="1" dirty="0" smtClean="0">
                <a:latin typeface="Times New Roman" panose="02020603050405020304" charset="0"/>
                <a:cs typeface="Times New Roman" panose="02020603050405020304" charset="0"/>
              </a:rPr>
              <a:t>Ibsen and Chekov in London</a:t>
            </a:r>
            <a:endParaRPr lang="en-US" sz="32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ar-E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1820"/>
            <a:ext cx="8229600" cy="582613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The decline of Classical education and the </a:t>
            </a:r>
            <a:r>
              <a:rPr lang="ar-EG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1990   </a:t>
            </a:r>
            <a:r>
              <a:rPr lang="en-US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Rise of English</a:t>
            </a:r>
            <a:endParaRPr lang="en-US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 rtl="0"/>
            <a:endParaRPr 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Language and Culture</a:t>
            </a:r>
            <a:endParaRPr lang="en-US" b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Lit and Culture.</a:t>
            </a:r>
            <a:endParaRPr lang="en-US" b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Edward Saied and his famous book </a:t>
            </a:r>
            <a:r>
              <a:rPr lang="en-US" b="1" i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Culture and Imperialism</a:t>
            </a:r>
            <a:endParaRPr lang="en-US" b="1" i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b="1" i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5765"/>
            <a:ext cx="8229600" cy="582613"/>
          </a:xfrm>
        </p:spPr>
        <p:txBody>
          <a:bodyPr/>
          <a:lstStyle/>
          <a:p>
            <a:r>
              <a:rPr lang="en-US" b="1" u="sng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ew World Times Roman" pitchFamily="2" charset="0"/>
              </a:rPr>
              <a:t>CL and Cultural Studies 1990s</a:t>
            </a:r>
            <a:endParaRPr lang="en-US" b="1" u="sng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ew World Times Roman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109855" indent="0" algn="l" rtl="0">
              <a:lnSpc>
                <a:spcPct val="150000"/>
              </a:lnSpc>
              <a:buNone/>
            </a:pPr>
            <a:r>
              <a:rPr lang="en-US" sz="3200" b="1" dirty="0" smtClean="0">
                <a:latin typeface="New World Times Roman" pitchFamily="2" charset="0"/>
              </a:rPr>
              <a:t>Simply speaking, a comparatist is normally expected to</a:t>
            </a:r>
            <a:endParaRPr lang="en-US" sz="3200" b="1" dirty="0" smtClean="0">
              <a:latin typeface="New World Times Roman" pitchFamily="2" charset="0"/>
            </a:endParaRPr>
          </a:p>
          <a:p>
            <a:pPr marL="624205" indent="-514350" algn="l" rtl="0">
              <a:lnSpc>
                <a:spcPct val="150000"/>
              </a:lnSpc>
              <a:buFont typeface="+mj-lt"/>
              <a:buAutoNum type="alphaUcPeriod"/>
            </a:pPr>
            <a:r>
              <a:rPr lang="en-US" sz="3200" b="1" dirty="0" smtClean="0">
                <a:latin typeface="New World Times Roman" pitchFamily="2" charset="0"/>
              </a:rPr>
              <a:t>read the two texts to be compared.</a:t>
            </a:r>
            <a:endParaRPr lang="en-US" sz="3200" b="1" dirty="0" smtClean="0">
              <a:latin typeface="New World Times Roman" pitchFamily="2" charset="0"/>
            </a:endParaRPr>
          </a:p>
          <a:p>
            <a:pPr marL="624205" indent="-514350" algn="l" rtl="0">
              <a:lnSpc>
                <a:spcPct val="150000"/>
              </a:lnSpc>
              <a:buFont typeface="+mj-lt"/>
              <a:buAutoNum type="alphaUcPeriod"/>
            </a:pPr>
            <a:r>
              <a:rPr lang="en-US" sz="3200" b="1" dirty="0" smtClean="0">
                <a:latin typeface="New World Times Roman" pitchFamily="2" charset="0"/>
              </a:rPr>
              <a:t>highlight the similarities</a:t>
            </a:r>
            <a:endParaRPr lang="en-US" sz="3200" b="1" dirty="0" smtClean="0">
              <a:latin typeface="New World Times Roman" pitchFamily="2" charset="0"/>
            </a:endParaRPr>
          </a:p>
          <a:p>
            <a:pPr marL="624205" indent="-514350" algn="l" rtl="0">
              <a:lnSpc>
                <a:spcPct val="150000"/>
              </a:lnSpc>
              <a:buFont typeface="+mj-lt"/>
              <a:buAutoNum type="alphaUcPeriod"/>
            </a:pPr>
            <a:r>
              <a:rPr lang="en-US" sz="3200" b="1" dirty="0" smtClean="0">
                <a:latin typeface="New World Times Roman" pitchFamily="2" charset="0"/>
              </a:rPr>
              <a:t>find out the differences</a:t>
            </a:r>
            <a:endParaRPr lang="en-US" sz="3200" b="1" dirty="0" smtClean="0">
              <a:latin typeface="New World Times Roman" pitchFamily="2" charset="0"/>
            </a:endParaRPr>
          </a:p>
          <a:p>
            <a:pPr marL="624205" indent="-514350" algn="l" rtl="0">
              <a:lnSpc>
                <a:spcPct val="150000"/>
              </a:lnSpc>
              <a:buFont typeface="+mj-lt"/>
              <a:buAutoNum type="alphaUcPeriod"/>
            </a:pPr>
            <a:r>
              <a:rPr lang="en-US" sz="3200" b="1" dirty="0" smtClean="0">
                <a:latin typeface="New World Times Roman" pitchFamily="2" charset="0"/>
              </a:rPr>
              <a:t>make clear the idea of influence </a:t>
            </a:r>
            <a:endParaRPr lang="en-US" sz="3200" b="1" dirty="0" smtClean="0">
              <a:latin typeface="New World Times Roman" pitchFamily="2" charset="0"/>
            </a:endParaRPr>
          </a:p>
          <a:p>
            <a:pPr algn="l" rtl="0">
              <a:lnSpc>
                <a:spcPct val="150000"/>
              </a:lnSpc>
            </a:pPr>
            <a:endParaRPr lang="ar-JO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ew World Times Roman" pitchFamily="2" charset="0"/>
              </a:rPr>
              <a:t>What is the comparatist’s job?</a:t>
            </a:r>
            <a:endParaRPr lang="en-US" sz="3600" b="1" u="sng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ew World Times Rom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Comparative literature can be simply defined as the study of texts across cultures.</a:t>
            </a:r>
            <a:endParaRPr lang="en-US" sz="28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>
              <a:lnSpc>
                <a:spcPct val="200000"/>
              </a:lnSpc>
            </a:pPr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It’s said to be interdisciplinary.</a:t>
            </a:r>
            <a:endParaRPr lang="en-US" sz="28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>
              <a:lnSpc>
                <a:spcPct val="200000"/>
              </a:lnSpc>
            </a:pPr>
            <a:r>
              <a:rPr lang="en-US" sz="2800" dirty="0" smtClean="0">
                <a:latin typeface="Times New Roman" panose="02020603050405020304" charset="0"/>
                <a:cs typeface="Times New Roman" panose="02020603050405020304" charset="0"/>
              </a:rPr>
              <a:t>It’s concerned with patterns of connection in literatures across both time and space.</a:t>
            </a:r>
            <a:endParaRPr lang="ar-EG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Book Antiqua" panose="02040602050305030304" charset="0"/>
                <a:cs typeface="Book Antiqua" panose="02040602050305030304" charset="0"/>
              </a:rPr>
              <a:t>Definition</a:t>
            </a:r>
            <a:endParaRPr lang="en-US" sz="4000" b="1" u="sng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085" y="1562735"/>
            <a:ext cx="8229600" cy="4953000"/>
          </a:xfrm>
        </p:spPr>
        <p:txBody>
          <a:bodyPr/>
          <a:lstStyle/>
          <a:p>
            <a:pPr algn="l" rtl="0"/>
            <a:endParaRPr lang="en-US" sz="32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3200" dirty="0" smtClean="0">
                <a:latin typeface="Times New Roman" panose="02020603050405020304" charset="0"/>
                <a:cs typeface="Times New Roman" panose="02020603050405020304" charset="0"/>
              </a:rPr>
              <a:t>Tracing, for example, Shakespeare’s source materials through Latin or Spanish ones.</a:t>
            </a:r>
            <a:endParaRPr lang="en-US" sz="32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sz="32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3200" dirty="0" smtClean="0">
                <a:latin typeface="Times New Roman" panose="02020603050405020304" charset="0"/>
                <a:cs typeface="Times New Roman" panose="02020603050405020304" charset="0"/>
              </a:rPr>
              <a:t>Borrowing from other writers</a:t>
            </a:r>
            <a:endParaRPr lang="en-US" sz="32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ar-E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94385"/>
            <a:ext cx="8229600" cy="582613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 Studies</a:t>
            </a:r>
            <a:br>
              <a:rPr lang="en-US" sz="44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sz="4400" b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74750"/>
            <a:ext cx="8057515" cy="4953000"/>
          </a:xfrm>
        </p:spPr>
        <p:txBody>
          <a:bodyPr>
            <a:normAutofit fontScale="95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In 1816, a series of French anthologies entitled </a:t>
            </a:r>
            <a:r>
              <a:rPr lang="en-US" sz="2400" b="1" dirty="0" err="1" smtClean="0">
                <a:latin typeface="Times New Roman" panose="02020603050405020304" charset="0"/>
                <a:cs typeface="Times New Roman" panose="02020603050405020304" charset="0"/>
              </a:rPr>
              <a:t>cours</a:t>
            </a: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sz="2400" b="1" dirty="0" err="1" smtClean="0">
                <a:latin typeface="Times New Roman" panose="02020603050405020304" charset="0"/>
                <a:cs typeface="Times New Roman" panose="02020603050405020304" charset="0"/>
              </a:rPr>
              <a:t>literature</a:t>
            </a: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 dirty="0" err="1" smtClean="0">
                <a:latin typeface="Times New Roman" panose="02020603050405020304" charset="0"/>
                <a:cs typeface="Times New Roman" panose="02020603050405020304" charset="0"/>
              </a:rPr>
              <a:t>comparee</a:t>
            </a:r>
            <a:r>
              <a:rPr lang="en-US" sz="2400" b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used for teaching literature were published.</a:t>
            </a:r>
            <a:endParaRPr lang="en-US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From that time and on, comparative literature carried this name.</a:t>
            </a:r>
            <a:endParaRPr lang="en-US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In 1857, Matthew Arnold mentioned the term in the plural form “ </a:t>
            </a:r>
            <a:r>
              <a:rPr lang="en-IN" altLang="en-US" sz="2400" dirty="0" smtClean="0">
                <a:latin typeface="Times New Roman" panose="02020603050405020304" charset="0"/>
                <a:cs typeface="Times New Roman" panose="02020603050405020304" charset="0"/>
              </a:rPr>
              <a:t>C</a:t>
            </a: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omparative </a:t>
            </a:r>
            <a:r>
              <a:rPr lang="en-IN" altLang="en-US" sz="2400" dirty="0" smtClean="0">
                <a:latin typeface="Times New Roman" panose="02020603050405020304" charset="0"/>
                <a:cs typeface="Times New Roman" panose="02020603050405020304" charset="0"/>
              </a:rPr>
              <a:t>L</a:t>
            </a: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iteratures” in a lecture at Oxford.</a:t>
            </a:r>
            <a:endParaRPr lang="en-US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1854, the term first appeared in Germany when it was mentioned in a book by </a:t>
            </a:r>
            <a:r>
              <a:rPr lang="en-US" sz="2400" dirty="0" err="1" smtClean="0">
                <a:latin typeface="Times New Roman" panose="02020603050405020304" charset="0"/>
                <a:cs typeface="Times New Roman" panose="02020603050405020304" charset="0"/>
              </a:rPr>
              <a:t>Moriz</a:t>
            </a: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dirty="0" err="1" smtClean="0">
                <a:latin typeface="Times New Roman" panose="02020603050405020304" charset="0"/>
                <a:cs typeface="Times New Roman" panose="02020603050405020304" charset="0"/>
              </a:rPr>
              <a:t>Carriere</a:t>
            </a:r>
            <a:r>
              <a:rPr lang="en-US" sz="2400" dirty="0" smtClean="0">
                <a:latin typeface="Times New Roman" panose="02020603050405020304" charset="0"/>
                <a:cs typeface="Times New Roman" panose="02020603050405020304" charset="0"/>
              </a:rPr>
              <a:t>.   </a:t>
            </a:r>
            <a:endParaRPr lang="ar-EG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Appearance of the Term</a:t>
            </a:r>
            <a:endParaRPr lang="ar-EG" sz="3600" u="sng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2865"/>
            <a:ext cx="7483475" cy="5327650"/>
          </a:xfrm>
        </p:spPr>
        <p:txBody>
          <a:bodyPr>
            <a:normAutofit fontScale="82500"/>
          </a:bodyPr>
          <a:lstStyle/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There are some nice definitions of the comparatist: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While art is generally thought of as an instrument of universal harmony, the comparatist is simply the one who is responsible for disseminating that harmony.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comparatively speaking, the comparatist resembles an “international ambassador working on the comparative literatures of united nations.”  </a:t>
            </a:r>
            <a:endParaRPr lang="ar-E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6480" y="276225"/>
            <a:ext cx="8229600" cy="582613"/>
          </a:xfrm>
        </p:spPr>
        <p:txBody>
          <a:bodyPr/>
          <a:lstStyle/>
          <a:p>
            <a:r>
              <a:rPr lang="en-US" sz="4000" b="1" u="sng" dirty="0" smtClean="0">
                <a:solidFill>
                  <a:schemeClr val="tx1"/>
                </a:solidFill>
                <a:latin typeface="New World Times Roman" pitchFamily="2" charset="0"/>
              </a:rPr>
              <a:t>Who is the comparatist?</a:t>
            </a:r>
            <a:endParaRPr lang="en-US" sz="4000" b="1" u="sng" dirty="0" smtClean="0">
              <a:solidFill>
                <a:schemeClr val="tx1"/>
              </a:solidFill>
              <a:latin typeface="New World Times Rom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3200" dirty="0" smtClean="0">
                <a:latin typeface="Times New Roman" panose="02020603050405020304" charset="0"/>
                <a:cs typeface="Times New Roman" panose="02020603050405020304" charset="0"/>
              </a:rPr>
              <a:t>Harry Levin complained that we spend far too much of our energy talking about the theory and not enough in comparing the literature’</a:t>
            </a:r>
            <a:endParaRPr lang="en-US" sz="32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sz="32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sz="3200" dirty="0" smtClean="0">
                <a:latin typeface="Times New Roman" panose="02020603050405020304" charset="0"/>
                <a:cs typeface="Times New Roman" panose="02020603050405020304" charset="0"/>
              </a:rPr>
              <a:t>In the late 1970s new programmes in CL began to emerge in China, Japan and other Asian countries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ar-E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ew World Times Roman" pitchFamily="2" charset="0"/>
              </a:rPr>
              <a:t>Theory or Practice</a:t>
            </a:r>
            <a:endParaRPr lang="en-US" b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ew World Times Rom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charset="0"/>
                <a:cs typeface="Times New Roman" panose="02020603050405020304" charset="0"/>
              </a:rPr>
              <a:t>In India, comparative literature  has been “used to assert the national cultural identity.”</a:t>
            </a:r>
            <a:endParaRPr lang="en-US" sz="26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charset="0"/>
                <a:cs typeface="Times New Roman" panose="02020603050405020304" charset="0"/>
              </a:rPr>
              <a:t>A shift of perspective took place there.</a:t>
            </a:r>
            <a:endParaRPr lang="en-US" sz="26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charset="0"/>
                <a:cs typeface="Times New Roman" panose="02020603050405020304" charset="0"/>
              </a:rPr>
              <a:t>While it used to start with Western literature and then look outwards, nowadays comparative literature especially in India is following a completely opposite method: starting with India’s own literature then looking outwards.     </a:t>
            </a:r>
            <a:endParaRPr lang="en-US" sz="2600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Comparative Literature and Nationalism</a:t>
            </a:r>
            <a:endParaRPr lang="ar-EG" sz="3200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0510" y="617855"/>
            <a:ext cx="8229600" cy="4953000"/>
          </a:xfrm>
        </p:spPr>
        <p:txBody>
          <a:bodyPr/>
          <a:lstStyle/>
          <a:p>
            <a:pPr marL="0" indent="0" algn="l" rtl="0">
              <a:buNone/>
            </a:pP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English Lit is in Crisis.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How should we look at other literatures written in English from all parts of the world (by Africans, or Arabs)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The work of Edward Saied (orientalism) has provided critics with new vision about the Orient and the Other in postcolonial literature.</a:t>
            </a:r>
            <a:endParaRPr lang="ar-E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0235" y="250190"/>
            <a:ext cx="8229600" cy="582613"/>
          </a:xfrm>
        </p:spPr>
        <p:txBody>
          <a:bodyPr/>
          <a:lstStyle/>
          <a:p>
            <a:r>
              <a:rPr 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Terry </a:t>
            </a:r>
            <a:r>
              <a:rPr lang="en-US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Eaglton</a:t>
            </a:r>
            <a:endParaRPr lang="en-US" dirty="0" err="1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660" y="643255"/>
            <a:ext cx="8229600" cy="4953000"/>
          </a:xfrm>
        </p:spPr>
        <p:txBody>
          <a:bodyPr>
            <a:normAutofit fontScale="90000" lnSpcReduction="10000"/>
          </a:bodyPr>
          <a:lstStyle/>
          <a:p>
            <a:pPr algn="l" rtl="0"/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How to view Shakespeare or Milton?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Treat him comparatively by comparing his work with reference to Indian culture and literature.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CL declining in the west but rising in the east (in India, Latin America, Africa…)due to rise of nationalism.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Emergence of PCL in 1990 as another name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l" rtl="0"/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of CL. </a:t>
            </a:r>
            <a:endParaRPr lang="ar-E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4953</Words>
  <Application>WPS Presentation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SimSun</vt:lpstr>
      <vt:lpstr>Wingdings</vt:lpstr>
      <vt:lpstr>Book Antiqua</vt:lpstr>
      <vt:lpstr>New World Times Roman</vt:lpstr>
      <vt:lpstr>Segoe Print</vt:lpstr>
      <vt:lpstr>Microsoft YaHei</vt:lpstr>
      <vt:lpstr>Arial Unicode MS</vt:lpstr>
      <vt:lpstr>Calibri</vt:lpstr>
      <vt:lpstr>Aharoni</vt:lpstr>
      <vt:lpstr>Times New Roman</vt:lpstr>
      <vt:lpstr>Blue Waves</vt:lpstr>
      <vt:lpstr>Comparative Literature Definition  and Scope</vt:lpstr>
      <vt:lpstr>Definition</vt:lpstr>
      <vt:lpstr>Source Studies </vt:lpstr>
      <vt:lpstr>Appearance of the Term</vt:lpstr>
      <vt:lpstr>Who is the comparatist?</vt:lpstr>
      <vt:lpstr>Theory or Practice</vt:lpstr>
      <vt:lpstr>Comparative Literature and Nationalism</vt:lpstr>
      <vt:lpstr>Terry Eaglton</vt:lpstr>
      <vt:lpstr>PowerPoint 演示文稿</vt:lpstr>
      <vt:lpstr>Impact of Translation Studies on CL</vt:lpstr>
      <vt:lpstr>How CL Came into Being</vt:lpstr>
      <vt:lpstr>The Imperial Perspective</vt:lpstr>
      <vt:lpstr>Different Schools</vt:lpstr>
      <vt:lpstr>Different Schools</vt:lpstr>
      <vt:lpstr>Different Schools</vt:lpstr>
      <vt:lpstr>The decline of Classical education and the 1990   Rise of English</vt:lpstr>
      <vt:lpstr>CL and Cultural Studies 1990s</vt:lpstr>
      <vt:lpstr>What is the comparatist’s job?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Literature</dc:title>
  <dc:creator>Magic Tec</dc:creator>
  <cp:lastModifiedBy>Staff</cp:lastModifiedBy>
  <cp:revision>77</cp:revision>
  <dcterms:created xsi:type="dcterms:W3CDTF">2014-10-18T04:10:00Z</dcterms:created>
  <dcterms:modified xsi:type="dcterms:W3CDTF">2020-02-03T09:12:25Z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1033-11.2.0.9144</vt:lpwstr>
  </property>
</Properties>
</file>