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57" r:id="rId3"/>
    <p:sldId id="258" r:id="rId4"/>
    <p:sldId id="259" r:id="rId5"/>
    <p:sldId id="260" r:id="rId6"/>
    <p:sldId id="284" r:id="rId7"/>
    <p:sldId id="266" r:id="rId8"/>
    <p:sldId id="267" r:id="rId9"/>
    <p:sldId id="273" r:id="rId10"/>
    <p:sldId id="275" r:id="rId11"/>
    <p:sldId id="277" r:id="rId12"/>
    <p:sldId id="278" r:id="rId13"/>
    <p:sldId id="279" r:id="rId14"/>
    <p:sldId id="281" r:id="rId15"/>
    <p:sldId id="282" r:id="rId16"/>
    <p:sldId id="285" r:id="rId17"/>
    <p:sldId id="286" r:id="rId18"/>
    <p:sldId id="265" r:id="rId19"/>
    <p:sldId id="264" r:id="rId20"/>
    <p:sldId id="288" r:id="rId21"/>
    <p:sldId id="287" r:id="rId22"/>
    <p:sldId id="289" r:id="rId23"/>
    <p:sldId id="290" r:id="rId24"/>
    <p:sldId id="261" r:id="rId25"/>
    <p:sldId id="262" r:id="rId26"/>
    <p:sldId id="263" r:id="rId27"/>
    <p:sldId id="268" r:id="rId28"/>
    <p:sldId id="269" r:id="rId29"/>
    <p:sldId id="270" r:id="rId30"/>
    <p:sldId id="271" r:id="rId31"/>
    <p:sldId id="272" r:id="rId32"/>
    <p:sldId id="274" r:id="rId33"/>
    <p:sldId id="276" r:id="rId34"/>
    <p:sldId id="280" r:id="rId35"/>
    <p:sldId id="28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571" y="34"/>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FC28E3-4C69-478A-B76F-A5601D4D2D26}" type="datetimeFigureOut">
              <a:rPr lang="en-US" smtClean="0"/>
              <a:t>1/28/2020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5CA90-03F0-46CB-A2B6-E6674864EA78}"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0" kern="1200" dirty="0" smtClean="0">
                <a:solidFill>
                  <a:schemeClr val="tx1"/>
                </a:solidFill>
                <a:latin typeface="+mn-lt"/>
                <a:ea typeface="+mn-ea"/>
                <a:cs typeface="+mn-cs"/>
              </a:rPr>
              <a:t>Nazi</a:t>
            </a:r>
            <a:r>
              <a:rPr lang="en-US" sz="1200" b="0" i="0" kern="1200" dirty="0" smtClean="0">
                <a:solidFill>
                  <a:schemeClr val="tx1"/>
                </a:solidFill>
                <a:latin typeface="+mn-lt"/>
                <a:ea typeface="+mn-ea"/>
                <a:cs typeface="+mn-cs"/>
              </a:rPr>
              <a:t> Germany is the common English name for Germany between 1933 and 1945, when Adolf Hitler and his </a:t>
            </a:r>
            <a:r>
              <a:rPr lang="en-US" sz="1200" b="1" i="0" kern="1200" dirty="0" smtClean="0">
                <a:solidFill>
                  <a:schemeClr val="tx1"/>
                </a:solidFill>
                <a:latin typeface="+mn-lt"/>
                <a:ea typeface="+mn-ea"/>
                <a:cs typeface="+mn-cs"/>
              </a:rPr>
              <a:t>Nazi</a:t>
            </a:r>
            <a:r>
              <a:rPr lang="en-US" sz="1200" b="0" i="0" kern="1200" dirty="0" smtClean="0">
                <a:solidFill>
                  <a:schemeClr val="tx1"/>
                </a:solidFill>
                <a:latin typeface="+mn-lt"/>
                <a:ea typeface="+mn-ea"/>
                <a:cs typeface="+mn-cs"/>
              </a:rPr>
              <a:t> Party (NSDAP) controlled the country through a dictatorship. Under Hitler's rule, Germany was transformed into a totalitarian state that controlled nearly all aspects of life via the </a:t>
            </a:r>
            <a:r>
              <a:rPr lang="en-US" sz="1200" b="0" i="0" kern="1200" dirty="0" err="1" smtClean="0">
                <a:solidFill>
                  <a:schemeClr val="tx1"/>
                </a:solidFill>
                <a:latin typeface="+mn-lt"/>
                <a:ea typeface="+mn-ea"/>
                <a:cs typeface="+mn-cs"/>
              </a:rPr>
              <a:t>Gleichschaltung</a:t>
            </a:r>
            <a:r>
              <a:rPr lang="en-US" sz="1200" b="0" i="0" kern="1200" dirty="0" smtClean="0">
                <a:solidFill>
                  <a:schemeClr val="tx1"/>
                </a:solidFill>
                <a:latin typeface="+mn-lt"/>
                <a:ea typeface="+mn-ea"/>
                <a:cs typeface="+mn-cs"/>
              </a:rPr>
              <a:t> legal process.</a:t>
            </a:r>
            <a:endParaRPr lang="en-US" dirty="0"/>
          </a:p>
        </p:txBody>
      </p:sp>
      <p:sp>
        <p:nvSpPr>
          <p:cNvPr id="4" name="Slide Number Placeholder 3"/>
          <p:cNvSpPr>
            <a:spLocks noGrp="1"/>
          </p:cNvSpPr>
          <p:nvPr>
            <p:ph type="sldNum" sz="quarter" idx="10"/>
          </p:nvPr>
        </p:nvSpPr>
        <p:spPr/>
        <p:txBody>
          <a:bodyPr/>
          <a:lstStyle/>
          <a:p>
            <a:fld id="{7DA5CA90-03F0-46CB-A2B6-E6674864EA78}"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A5CA90-03F0-46CB-A2B6-E6674864EA78}" type="slidenum">
              <a:rPr lang="en-US" smtClean="0"/>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45D544-189D-4464-AFD9-FCF2E54DCC10}" type="datetimeFigureOut">
              <a:rPr lang="en-US" smtClean="0"/>
              <a:t>1/28/2020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41015-8BC2-4E80-BF3A-9822C2C70E3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41015-8BC2-4E80-BF3A-9822C2C70E3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41015-8BC2-4E80-BF3A-9822C2C70E3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41015-8BC2-4E80-BF3A-9822C2C70E32}"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41015-8BC2-4E80-BF3A-9822C2C70E32}"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41015-8BC2-4E80-BF3A-9822C2C70E32}"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B41015-8BC2-4E80-BF3A-9822C2C70E3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B41015-8BC2-4E80-BF3A-9822C2C70E32}"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45D544-189D-4464-AFD9-FCF2E54DCC10}" type="datetimeFigureOut">
              <a:rPr lang="en-US" smtClean="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B41015-8BC2-4E80-BF3A-9822C2C70E3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C745D544-189D-4464-AFD9-FCF2E54DCC10}" type="datetimeFigureOut">
              <a:rPr lang="en-US" smtClean="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41015-8BC2-4E80-BF3A-9822C2C70E3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45D544-189D-4464-AFD9-FCF2E54DCC10}" type="datetimeFigureOut">
              <a:rPr lang="en-US" smtClean="0"/>
              <a:t>1/28/2020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41015-8BC2-4E80-BF3A-9822C2C70E32}"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45D544-189D-4464-AFD9-FCF2E54DCC10}" type="datetimeFigureOut">
              <a:rPr lang="en-US" smtClean="0"/>
              <a:t>1/28/2020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41015-8BC2-4E80-BF3A-9822C2C70E3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ritannica.com/topic/Nazi-Party" TargetMode="External"/><Relationship Id="rId2" Type="http://schemas.openxmlformats.org/officeDocument/2006/relationships/hyperlink" Target="https://www.britannica.com/art/realism-art" TargetMode="External"/><Relationship Id="rId1" Type="http://schemas.openxmlformats.org/officeDocument/2006/relationships/slideLayout" Target="../slideLayouts/slideLayout2.xml"/><Relationship Id="rId4" Type="http://schemas.openxmlformats.org/officeDocument/2006/relationships/hyperlink" Target="https://www.britannica.com/art/degenerate-ar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theartstory.org/artist/marc-franz/"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theartstory.org/artist/marc-fran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theartstory.org/artist/kirchner-ernst-ludwi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erriam-webster.com/dictionary/complacent" TargetMode="External"/><Relationship Id="rId2" Type="http://schemas.openxmlformats.org/officeDocument/2006/relationships/hyperlink" Target="https://www.britannica.com/art/literature" TargetMode="External"/><Relationship Id="rId1" Type="http://schemas.openxmlformats.org/officeDocument/2006/relationships/slideLayout" Target="../slideLayouts/slideLayout2.xml"/><Relationship Id="rId5" Type="http://schemas.openxmlformats.org/officeDocument/2006/relationships/hyperlink" Target="https://www.britannica.com/place/Germany" TargetMode="External"/><Relationship Id="rId4" Type="http://schemas.openxmlformats.org/officeDocument/2006/relationships/hyperlink" Target="https://www.britannica.com/event/World-War-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52400" y="762000"/>
            <a:ext cx="8305800" cy="990601"/>
          </a:xfrm>
        </p:spPr>
        <p:txBody>
          <a:bodyPr>
            <a:normAutofit/>
          </a:bodyPr>
          <a:lstStyle/>
          <a:p>
            <a:r>
              <a:rPr lang="en-US" dirty="0" smtClean="0"/>
              <a:t>EXPRESSIONISM</a:t>
            </a:r>
            <a:endParaRPr lang="en-US" dirty="0"/>
          </a:p>
        </p:txBody>
      </p:sp>
      <p:sp>
        <p:nvSpPr>
          <p:cNvPr id="3" name="Subtitle 2"/>
          <p:cNvSpPr>
            <a:spLocks noGrp="1"/>
          </p:cNvSpPr>
          <p:nvPr>
            <p:ph type="subTitle" idx="1"/>
          </p:nvPr>
        </p:nvSpPr>
        <p:spPr>
          <a:xfrm>
            <a:off x="685800" y="4648200"/>
            <a:ext cx="7772400" cy="1142999"/>
          </a:xfrm>
        </p:spPr>
        <p:txBody>
          <a:bodyPr>
            <a:normAutofit fontScale="62500" lnSpcReduction="20000"/>
          </a:bodyPr>
          <a:lstStyle/>
          <a:p>
            <a:r>
              <a:rPr lang="en-US" dirty="0" smtClean="0"/>
              <a:t>NOUSHAD PM</a:t>
            </a:r>
          </a:p>
          <a:p>
            <a:r>
              <a:rPr lang="en-US" dirty="0" smtClean="0"/>
              <a:t>ASSISTANT PROFESSOR</a:t>
            </a:r>
          </a:p>
          <a:p>
            <a:r>
              <a:rPr lang="en-US" dirty="0" smtClean="0"/>
              <a:t>DEPT OF ENGLISH</a:t>
            </a:r>
          </a:p>
          <a:p>
            <a:r>
              <a:rPr lang="en-US" dirty="0" smtClean="0"/>
              <a:t>HKRH COLLEGE</a:t>
            </a:r>
            <a:endParaRPr lang="en-US" dirty="0"/>
          </a:p>
        </p:txBody>
      </p:sp>
      <p:pic>
        <p:nvPicPr>
          <p:cNvPr id="4" name="Picture 3" descr="download.jpg"/>
          <p:cNvPicPr>
            <a:picLocks noChangeAspect="1"/>
          </p:cNvPicPr>
          <p:nvPr/>
        </p:nvPicPr>
        <p:blipFill>
          <a:blip r:embed="rId2"/>
          <a:stretch>
            <a:fillRect/>
          </a:stretch>
        </p:blipFill>
        <p:spPr>
          <a:xfrm>
            <a:off x="527851" y="1295400"/>
            <a:ext cx="8158949" cy="2971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Expressionists who were radical in their politics also projected Utopian views of a future community in a regenerate world.</a:t>
            </a:r>
            <a:endParaRPr lang="en-US" dirty="0"/>
          </a:p>
        </p:txBody>
      </p:sp>
      <p:sp>
        <p:nvSpPr>
          <p:cNvPr id="3" name="Title 2"/>
          <p:cNvSpPr>
            <a:spLocks noGrp="1"/>
          </p:cNvSpPr>
          <p:nvPr>
            <p:ph type="title"/>
          </p:nvPr>
        </p:nvSpPr>
        <p:spPr/>
        <p:txBody>
          <a:bodyPr/>
          <a:lstStyle/>
          <a:p>
            <a:endParaRPr lang="en-US"/>
          </a:p>
        </p:txBody>
      </p:sp>
      <p:pic>
        <p:nvPicPr>
          <p:cNvPr id="4" name="Picture 3" descr="radical-listening-online.jpg"/>
          <p:cNvPicPr>
            <a:picLocks noChangeAspect="1"/>
          </p:cNvPicPr>
          <p:nvPr/>
        </p:nvPicPr>
        <p:blipFill>
          <a:blip r:embed="rId2" cstate="print"/>
          <a:stretch>
            <a:fillRect/>
          </a:stretch>
        </p:blipFill>
        <p:spPr>
          <a:xfrm>
            <a:off x="990600" y="2819400"/>
            <a:ext cx="4267200" cy="34671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Expressionists  poets including the Germans Gottfried Benn and Georg </a:t>
            </a:r>
            <a:r>
              <a:rPr lang="en-US" dirty="0" err="1" smtClean="0"/>
              <a:t>Trakl,departed</a:t>
            </a:r>
            <a:r>
              <a:rPr lang="en-US" dirty="0" smtClean="0"/>
              <a:t> from standard </a:t>
            </a:r>
            <a:r>
              <a:rPr lang="en-US" dirty="0" err="1" smtClean="0"/>
              <a:t>meter,syntax</a:t>
            </a:r>
            <a:r>
              <a:rPr lang="en-US" dirty="0" smtClean="0"/>
              <a:t>, and poetic structure to organize their works around symbolic images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b50f17b26e01f5ae8044246b2de7560.png"/>
          <p:cNvPicPr>
            <a:picLocks noGrp="1" noChangeAspect="1"/>
          </p:cNvPicPr>
          <p:nvPr>
            <p:ph idx="1"/>
          </p:nvPr>
        </p:nvPicPr>
        <p:blipFill>
          <a:blip r:embed="rId2"/>
          <a:stretch>
            <a:fillRect/>
          </a:stretch>
        </p:blipFill>
        <p:spPr>
          <a:xfrm>
            <a:off x="1000125" y="2686844"/>
            <a:ext cx="7143750" cy="211455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Expressionist writers of prose narratives(most eminently Franz Kafka) abandoned standard modes of characterization and plot for symbolic figures involved in an obsessive world of nightmarish events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Drama was a prominent and widely influential form of expressionist writing and dramatists tended to represent anonymous human types instead of individualized characters. They replaced plot by intense and rapidly oscillating emotional states and fragmented the dialogue into exclamatory and seemingly incoherent sentences or phrases and employed masks and sprawling stage sets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Eugene O’ Neill’s </a:t>
            </a:r>
            <a:r>
              <a:rPr lang="en-US" i="1" dirty="0" smtClean="0"/>
              <a:t>The Emperor Jones(1920) </a:t>
            </a:r>
            <a:r>
              <a:rPr lang="en-US" dirty="0" smtClean="0"/>
              <a:t>projected in a sequence of symbolic episodes, the individual and racial memories of a terrified modern African-American Protagonist</a:t>
            </a:r>
          </a:p>
          <a:p>
            <a:r>
              <a:rPr lang="en-US" dirty="0" smtClean="0"/>
              <a:t>Elmer Rice’s </a:t>
            </a:r>
            <a:r>
              <a:rPr lang="en-US" i="1" dirty="0" smtClean="0"/>
              <a:t>The Adding Machine </a:t>
            </a:r>
            <a:r>
              <a:rPr lang="en-US" dirty="0" smtClean="0"/>
              <a:t>(1923) used nonrealistic means to represent a mechanical, sterile, and frightening world as experienced by Mr. Zero, a tiny and helpless cog in the impersonal system of big business</a:t>
            </a:r>
            <a:endParaRPr lang="en-US" i="1" dirty="0"/>
          </a:p>
        </p:txBody>
      </p:sp>
      <p:sp>
        <p:nvSpPr>
          <p:cNvPr id="3" name="Title 2"/>
          <p:cNvSpPr>
            <a:spLocks noGrp="1"/>
          </p:cNvSpPr>
          <p:nvPr>
            <p:ph type="title"/>
          </p:nvPr>
        </p:nvSpPr>
        <p:spPr/>
        <p:txBody>
          <a:bodyPr/>
          <a:lstStyle/>
          <a:p>
            <a:r>
              <a:rPr lang="en-US" dirty="0" smtClean="0"/>
              <a:t>Major Practitioners and texts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normAutofit fontScale="85000" lnSpcReduction="10000"/>
          </a:bodyPr>
          <a:lstStyle/>
          <a:p>
            <a:r>
              <a:rPr lang="en-US" dirty="0"/>
              <a:t>The decline of Expressionism was hastened by the vagueness of its longing for a better world, by its use of highly poetic language, and in general the intensely personal and inaccessible nature of its mode of presentation. The partial reestablishment of stability in Germany after 1924 and the growth of more overtly political styles of social </a:t>
            </a:r>
            <a:r>
              <a:rPr lang="en-US" u="sng" dirty="0">
                <a:hlinkClick r:id="rId2"/>
              </a:rPr>
              <a:t>realism</a:t>
            </a:r>
            <a:r>
              <a:rPr lang="en-US" dirty="0"/>
              <a:t> hastened the movement’s decline in the late 1920s. Expressionism was definitively killed by the advent of the </a:t>
            </a:r>
            <a:r>
              <a:rPr lang="en-US" u="sng" dirty="0">
                <a:hlinkClick r:id="rId3"/>
              </a:rPr>
              <a:t>Nazis</a:t>
            </a:r>
            <a:r>
              <a:rPr lang="en-US" dirty="0"/>
              <a:t> to power in 1933. They branded the work of almost all Expressionists as </a:t>
            </a:r>
            <a:r>
              <a:rPr lang="en-US" u="sng" dirty="0">
                <a:hlinkClick r:id="rId4"/>
              </a:rPr>
              <a:t>degenerate</a:t>
            </a:r>
            <a:r>
              <a:rPr lang="en-US" dirty="0"/>
              <a:t> and forbade them to exhibit or publish and eventually even to work. Many Expressionists went into exile in the United States and other countries.</a:t>
            </a:r>
            <a:endParaRPr lang="en-IN" dirty="0"/>
          </a:p>
        </p:txBody>
      </p:sp>
      <p:sp>
        <p:nvSpPr>
          <p:cNvPr id="3" name="Title 2"/>
          <p:cNvSpPr>
            <a:spLocks noGrp="1"/>
          </p:cNvSpPr>
          <p:nvPr>
            <p:ph type="title"/>
          </p:nvPr>
        </p:nvSpPr>
        <p:spPr/>
        <p:txBody>
          <a:bodyPr>
            <a:normAutofit fontScale="90000"/>
          </a:bodyPr>
          <a:lstStyle/>
          <a:p>
            <a:r>
              <a:rPr lang="en-IN" dirty="0">
                <a:effectLst/>
              </a:rPr>
              <a:t>Decline Of The Movement</a:t>
            </a:r>
            <a:br>
              <a:rPr lang="en-IN" dirty="0">
                <a:effectLst/>
              </a:rPr>
            </a:br>
            <a:endParaRPr lang="en-IN" dirty="0"/>
          </a:p>
        </p:txBody>
      </p:sp>
    </p:spTree>
    <p:extLst>
      <p:ext uri="{BB962C8B-B14F-4D97-AF65-F5344CB8AC3E}">
        <p14:creationId xmlns:p14="http://schemas.microsoft.com/office/powerpoint/2010/main" val="718714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IN" dirty="0"/>
              <a:t>The Scream (1893)</a:t>
            </a:r>
          </a:p>
          <a:p>
            <a:r>
              <a:rPr lang="en-US" dirty="0"/>
              <a:t> Munch's most famous painting, he depicts the battle between the individual and society. The setting of </a:t>
            </a:r>
            <a:r>
              <a:rPr lang="en-US" i="1" dirty="0"/>
              <a:t>The Scream</a:t>
            </a:r>
            <a:r>
              <a:rPr lang="en-US" dirty="0"/>
              <a:t> was suggested to the artist while walking along a bridge overlooking Oslo; as Munch recalls, "the sky turned as red as blood. I stopped and leaned against the fence...shivering with fear. Then I heard the enormous, infinite scream of nature</a:t>
            </a:r>
            <a:endParaRPr lang="en-IN" dirty="0"/>
          </a:p>
        </p:txBody>
      </p:sp>
      <p:sp>
        <p:nvSpPr>
          <p:cNvPr id="3" name="Title 2"/>
          <p:cNvSpPr>
            <a:spLocks noGrp="1"/>
          </p:cNvSpPr>
          <p:nvPr>
            <p:ph type="title"/>
          </p:nvPr>
        </p:nvSpPr>
        <p:spPr>
          <a:xfrm>
            <a:off x="762000" y="152400"/>
            <a:ext cx="7940040" cy="1328928"/>
          </a:xfrm>
        </p:spPr>
        <p:txBody>
          <a:bodyPr>
            <a:normAutofit fontScale="90000"/>
          </a:bodyPr>
          <a:lstStyle/>
          <a:p>
            <a:r>
              <a:rPr lang="en-US" b="0" cap="all" dirty="0" smtClean="0">
                <a:effectLst/>
              </a:rPr>
              <a:t/>
            </a:r>
            <a:br>
              <a:rPr lang="en-US" b="0" cap="all" dirty="0" smtClean="0">
                <a:effectLst/>
              </a:rPr>
            </a:br>
            <a:r>
              <a:rPr lang="en-US" b="0" cap="all" dirty="0" smtClean="0">
                <a:effectLst/>
              </a:rPr>
              <a:t>ARTWORKS AND ARTISTS OF EXPRESSIONISM</a:t>
            </a:r>
            <a:br>
              <a:rPr lang="en-US" b="0" cap="all" dirty="0" smtClean="0">
                <a:effectLst/>
              </a:rPr>
            </a:br>
            <a:endParaRPr lang="en-IN" dirty="0"/>
          </a:p>
        </p:txBody>
      </p:sp>
    </p:spTree>
    <p:extLst>
      <p:ext uri="{BB962C8B-B14F-4D97-AF65-F5344CB8AC3E}">
        <p14:creationId xmlns:p14="http://schemas.microsoft.com/office/powerpoint/2010/main" val="4121990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1).jpg"/>
          <p:cNvPicPr>
            <a:picLocks noGrp="1" noChangeAspect="1"/>
          </p:cNvPicPr>
          <p:nvPr>
            <p:ph idx="1"/>
          </p:nvPr>
        </p:nvPicPr>
        <p:blipFill>
          <a:blip r:embed="rId2"/>
          <a:stretch>
            <a:fillRect/>
          </a:stretch>
        </p:blipFill>
        <p:spPr>
          <a:xfrm>
            <a:off x="1752600" y="1066800"/>
            <a:ext cx="5943600" cy="5638799"/>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300.jpg"/>
          <p:cNvPicPr>
            <a:picLocks noGrp="1" noChangeAspect="1"/>
          </p:cNvPicPr>
          <p:nvPr>
            <p:ph idx="1"/>
          </p:nvPr>
        </p:nvPicPr>
        <p:blipFill>
          <a:blip r:embed="rId2"/>
          <a:stretch>
            <a:fillRect/>
          </a:stretch>
        </p:blipFill>
        <p:spPr>
          <a:xfrm>
            <a:off x="914400" y="228600"/>
            <a:ext cx="6629400" cy="6629399"/>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Expressionism is a German movement in literature and the other arts that existed around the First World War years and was a </a:t>
            </a:r>
            <a:r>
              <a:rPr lang="en-US" b="1" dirty="0" smtClean="0"/>
              <a:t>revolt</a:t>
            </a:r>
            <a:r>
              <a:rPr lang="en-US" dirty="0" smtClean="0"/>
              <a:t> against the artistic and literary tradition of </a:t>
            </a:r>
            <a:r>
              <a:rPr lang="en-US" b="1" dirty="0" smtClean="0"/>
              <a:t>realism, </a:t>
            </a:r>
            <a:r>
              <a:rPr lang="en-US" dirty="0" smtClean="0"/>
              <a:t>both in subject matter and in style</a:t>
            </a:r>
            <a:endParaRPr lang="en-US" b="1" dirty="0"/>
          </a:p>
        </p:txBody>
      </p:sp>
      <p:sp>
        <p:nvSpPr>
          <p:cNvPr id="2" name="Title 1"/>
          <p:cNvSpPr>
            <a:spLocks noGrp="1"/>
          </p:cNvSpPr>
          <p:nvPr>
            <p:ph type="title"/>
          </p:nvPr>
        </p:nvSpPr>
        <p:spPr/>
        <p:txBody>
          <a:bodyPr/>
          <a:lstStyle/>
          <a:p>
            <a:r>
              <a:rPr lang="en-US" dirty="0" smtClean="0"/>
              <a:t>What??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a:t>Large Blue Horses (1911</a:t>
            </a:r>
            <a:r>
              <a:rPr lang="en-IN" dirty="0" smtClean="0"/>
              <a:t>) by </a:t>
            </a:r>
            <a:r>
              <a:rPr lang="en-IN" dirty="0">
                <a:hlinkClick r:id="rId2"/>
              </a:rPr>
              <a:t>Franz Marc</a:t>
            </a:r>
            <a:endParaRPr lang="en-IN" dirty="0"/>
          </a:p>
          <a:p>
            <a:r>
              <a:rPr lang="en-US" dirty="0"/>
              <a:t>The painter, printmaker, and watercolorist Marc was a key member of Der </a:t>
            </a:r>
            <a:r>
              <a:rPr lang="en-US" dirty="0" err="1"/>
              <a:t>Blaue</a:t>
            </a:r>
            <a:r>
              <a:rPr lang="en-US" dirty="0"/>
              <a:t> Reiter, and is known for his use of animal symbolism. This canvas belonged to a series of works that centered on the theme of horses, which he regarded as emblems of spiritual renewal. The lush colors, fracturing of space, and geometric forms show the influence of Cubism and Robert Delaunay's Orphism</a:t>
            </a:r>
            <a:endParaRPr lang="en-IN" dirty="0"/>
          </a:p>
        </p:txBody>
      </p:sp>
      <p:sp>
        <p:nvSpPr>
          <p:cNvPr id="3" name="Title 2"/>
          <p:cNvSpPr>
            <a:spLocks noGrp="1"/>
          </p:cNvSpPr>
          <p:nvPr>
            <p:ph type="title"/>
          </p:nvPr>
        </p:nvSpPr>
        <p:spPr/>
        <p:txBody>
          <a:bodyPr/>
          <a:lstStyle/>
          <a:p>
            <a:endParaRPr lang="en-IN" dirty="0"/>
          </a:p>
        </p:txBody>
      </p:sp>
    </p:spTree>
    <p:extLst>
      <p:ext uri="{BB962C8B-B14F-4D97-AF65-F5344CB8AC3E}">
        <p14:creationId xmlns:p14="http://schemas.microsoft.com/office/powerpoint/2010/main" val="6702085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smtClean="0"/>
              <a:t/>
            </a:r>
            <a:br>
              <a:rPr lang="en-IN" dirty="0" smtClean="0"/>
            </a:br>
            <a:r>
              <a:rPr lang="en-IN" dirty="0" smtClean="0"/>
              <a:t>Large </a:t>
            </a:r>
            <a:r>
              <a:rPr lang="en-IN" dirty="0"/>
              <a:t>Blue Horses (1911) by </a:t>
            </a:r>
            <a:r>
              <a:rPr lang="en-IN" dirty="0">
                <a:hlinkClick r:id="rId2"/>
              </a:rPr>
              <a:t>Franz Marc</a:t>
            </a:r>
            <a:r>
              <a:rPr lang="en-IN" dirty="0"/>
              <a:t/>
            </a:r>
            <a:br>
              <a:rPr lang="en-IN" dirty="0"/>
            </a:br>
            <a:endParaRPr lang="en-IN" dirty="0"/>
          </a:p>
        </p:txBody>
      </p:sp>
      <p:pic>
        <p:nvPicPr>
          <p:cNvPr id="1026" name="Picture 2" descr="Franz Marc: Large Blue Horses (191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43025" y="1839119"/>
            <a:ext cx="64579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589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IN" dirty="0"/>
              <a:t>Street, Berlin (1913</a:t>
            </a:r>
            <a:r>
              <a:rPr lang="en-IN" dirty="0" smtClean="0"/>
              <a:t>) by </a:t>
            </a:r>
            <a:r>
              <a:rPr lang="en-IN" dirty="0">
                <a:hlinkClick r:id="rId2"/>
              </a:rPr>
              <a:t>Ernst Ludwig Kirchner</a:t>
            </a:r>
            <a:endParaRPr lang="en-IN" dirty="0"/>
          </a:p>
          <a:p>
            <a:r>
              <a:rPr lang="en-US" dirty="0"/>
              <a:t>In </a:t>
            </a:r>
            <a:r>
              <a:rPr lang="en-US" i="1" dirty="0"/>
              <a:t>Street, Berlin</a:t>
            </a:r>
            <a:r>
              <a:rPr lang="en-US" dirty="0"/>
              <a:t>, Kirchner created a stunningly askew rendition of an alienated, urban street procession. Without regard for realistic depiction of form, he bent and contorted his narrow figures like they were blades of grass in a meadow. Another uniquely modern feature of </a:t>
            </a:r>
            <a:r>
              <a:rPr lang="en-US" i="1" dirty="0"/>
              <a:t>Street, Berlin</a:t>
            </a:r>
            <a:r>
              <a:rPr lang="en-US" dirty="0"/>
              <a:t> was Kirchner's choice to position two prostitutes (identifiable by their signature plumed hats) as the painting's (somewhat off-center) focal point.</a:t>
            </a:r>
            <a:endParaRPr lang="en-IN" dirty="0"/>
          </a:p>
        </p:txBody>
      </p:sp>
      <p:sp>
        <p:nvSpPr>
          <p:cNvPr id="3" name="Title 2"/>
          <p:cNvSpPr>
            <a:spLocks noGrp="1"/>
          </p:cNvSpPr>
          <p:nvPr>
            <p:ph type="title"/>
          </p:nvPr>
        </p:nvSpPr>
        <p:spPr>
          <a:xfrm>
            <a:off x="1066800" y="274638"/>
            <a:ext cx="7620000" cy="1143000"/>
          </a:xfrm>
        </p:spPr>
        <p:txBody>
          <a:bodyPr>
            <a:normAutofit fontScale="90000"/>
          </a:bodyPr>
          <a:lstStyle/>
          <a:p>
            <a:r>
              <a:rPr lang="en-IN" dirty="0" smtClean="0"/>
              <a:t/>
            </a:r>
            <a:br>
              <a:rPr lang="en-IN" dirty="0" smtClean="0"/>
            </a:br>
            <a:r>
              <a:rPr lang="en-IN" dirty="0" smtClean="0"/>
              <a:t>Street</a:t>
            </a:r>
            <a:r>
              <a:rPr lang="en-IN" dirty="0"/>
              <a:t>, Berlin (1913) by </a:t>
            </a:r>
            <a:r>
              <a:rPr lang="en-IN" dirty="0">
                <a:hlinkClick r:id="rId2"/>
              </a:rPr>
              <a:t>Ernst Ludwig Kirchner</a:t>
            </a:r>
            <a:r>
              <a:rPr lang="en-IN" dirty="0"/>
              <a:t/>
            </a:r>
            <a:br>
              <a:rPr lang="en-IN" dirty="0"/>
            </a:br>
            <a:endParaRPr lang="en-IN" dirty="0"/>
          </a:p>
        </p:txBody>
      </p:sp>
    </p:spTree>
    <p:extLst>
      <p:ext uri="{BB962C8B-B14F-4D97-AF65-F5344CB8AC3E}">
        <p14:creationId xmlns:p14="http://schemas.microsoft.com/office/powerpoint/2010/main" val="653324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IN" dirty="0"/>
          </a:p>
        </p:txBody>
      </p:sp>
      <p:pic>
        <p:nvPicPr>
          <p:cNvPr id="2050" name="Picture 2" descr="Ernst Ludwig Kirchner: Street, Berlin (19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839118"/>
            <a:ext cx="6781800" cy="4561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12072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in.jpg"/>
          <p:cNvPicPr>
            <a:picLocks noGrp="1" noChangeAspect="1"/>
          </p:cNvPicPr>
          <p:nvPr>
            <p:ph idx="1"/>
          </p:nvPr>
        </p:nvPicPr>
        <p:blipFill>
          <a:blip r:embed="rId2"/>
          <a:stretch>
            <a:fillRect/>
          </a:stretch>
        </p:blipFill>
        <p:spPr>
          <a:xfrm>
            <a:off x="0" y="457200"/>
            <a:ext cx="8915400" cy="61722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20px-Paul_Gauguin_1891.png"/>
          <p:cNvPicPr>
            <a:picLocks noGrp="1" noChangeAspect="1"/>
          </p:cNvPicPr>
          <p:nvPr>
            <p:ph idx="1"/>
          </p:nvPr>
        </p:nvPicPr>
        <p:blipFill>
          <a:blip r:embed="rId2"/>
          <a:stretch>
            <a:fillRect/>
          </a:stretch>
        </p:blipFill>
        <p:spPr>
          <a:xfrm>
            <a:off x="-2133600" y="228600"/>
            <a:ext cx="10972800" cy="66294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edvard-munch-self-portraitjpg.jpg"/>
          <p:cNvPicPr>
            <a:picLocks noGrp="1" noChangeAspect="1"/>
          </p:cNvPicPr>
          <p:nvPr>
            <p:ph idx="1"/>
          </p:nvPr>
        </p:nvPicPr>
        <p:blipFill>
          <a:blip r:embed="rId2"/>
          <a:stretch>
            <a:fillRect/>
          </a:stretch>
        </p:blipFill>
        <p:spPr>
          <a:xfrm>
            <a:off x="-1905000" y="152400"/>
            <a:ext cx="11049000" cy="6705599"/>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2).jpg"/>
          <p:cNvPicPr>
            <a:picLocks noGrp="1" noChangeAspect="1"/>
          </p:cNvPicPr>
          <p:nvPr>
            <p:ph idx="1"/>
          </p:nvPr>
        </p:nvPicPr>
        <p:blipFill>
          <a:blip r:embed="rId2"/>
          <a:stretch>
            <a:fillRect/>
          </a:stretch>
        </p:blipFill>
        <p:spPr>
          <a:xfrm>
            <a:off x="0" y="533400"/>
            <a:ext cx="8305800" cy="65532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3).jpg"/>
          <p:cNvPicPr>
            <a:picLocks noGrp="1" noChangeAspect="1"/>
          </p:cNvPicPr>
          <p:nvPr>
            <p:ph idx="1"/>
          </p:nvPr>
        </p:nvPicPr>
        <p:blipFill>
          <a:blip r:embed="rId2"/>
          <a:stretch>
            <a:fillRect/>
          </a:stretch>
        </p:blipFill>
        <p:spPr>
          <a:xfrm>
            <a:off x="0" y="1295400"/>
            <a:ext cx="8458200" cy="5562600"/>
          </a:xfrm>
        </p:spPr>
      </p:pic>
      <p:sp>
        <p:nvSpPr>
          <p:cNvPr id="3" name="Title 2"/>
          <p:cNvSpPr>
            <a:spLocks noGrp="1"/>
          </p:cNvSpPr>
          <p:nvPr>
            <p:ph type="title"/>
          </p:nvPr>
        </p:nvSpPr>
        <p:spPr>
          <a:xfrm>
            <a:off x="457200" y="274638"/>
            <a:ext cx="8229600" cy="715962"/>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6" name="Content Placeholder 5" descr="images.jpg"/>
          <p:cNvPicPr>
            <a:picLocks noGrp="1" noChangeAspect="1"/>
          </p:cNvPicPr>
          <p:nvPr>
            <p:ph idx="1"/>
          </p:nvPr>
        </p:nvPicPr>
        <p:blipFill>
          <a:blip r:embed="rId2"/>
          <a:stretch>
            <a:fillRect/>
          </a:stretch>
        </p:blipFill>
        <p:spPr>
          <a:xfrm>
            <a:off x="-152400" y="457200"/>
            <a:ext cx="8686800" cy="5867399"/>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was at its height between 1910 and 1925-that is, in the period just before, during, and after world war I and began to flag by 1925 and was finally suppressed in Germany by the Nazis in the early 1930s</a:t>
            </a:r>
            <a:endParaRPr lang="en-US" dirty="0"/>
          </a:p>
        </p:txBody>
      </p:sp>
      <p:sp>
        <p:nvSpPr>
          <p:cNvPr id="3" name="Title 2"/>
          <p:cNvSpPr>
            <a:spLocks noGrp="1"/>
          </p:cNvSpPr>
          <p:nvPr>
            <p:ph type="title"/>
          </p:nvPr>
        </p:nvSpPr>
        <p:spPr/>
        <p:txBody>
          <a:bodyPr/>
          <a:lstStyle/>
          <a:p>
            <a:r>
              <a:rPr lang="en-US" dirty="0" smtClean="0"/>
              <a:t>Historical context???</a:t>
            </a:r>
            <a:endParaRPr lang="en-US" dirty="0"/>
          </a:p>
        </p:txBody>
      </p:sp>
      <p:pic>
        <p:nvPicPr>
          <p:cNvPr id="4" name="Picture 3" descr="p03hdhj4.jpg"/>
          <p:cNvPicPr>
            <a:picLocks noChangeAspect="1"/>
          </p:cNvPicPr>
          <p:nvPr/>
        </p:nvPicPr>
        <p:blipFill>
          <a:blip r:embed="rId3"/>
          <a:stretch>
            <a:fillRect/>
          </a:stretch>
        </p:blipFill>
        <p:spPr>
          <a:xfrm>
            <a:off x="1066800" y="3733800"/>
            <a:ext cx="6934200" cy="31242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4).jpg"/>
          <p:cNvPicPr>
            <a:picLocks noGrp="1" noChangeAspect="1"/>
          </p:cNvPicPr>
          <p:nvPr>
            <p:ph idx="1"/>
          </p:nvPr>
        </p:nvPicPr>
        <p:blipFill>
          <a:blip r:embed="rId2"/>
          <a:stretch>
            <a:fillRect/>
          </a:stretch>
        </p:blipFill>
        <p:spPr>
          <a:xfrm>
            <a:off x="-1828800" y="228600"/>
            <a:ext cx="10972800" cy="6629399"/>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1).jpg"/>
          <p:cNvPicPr>
            <a:picLocks noGrp="1" noChangeAspect="1"/>
          </p:cNvPicPr>
          <p:nvPr>
            <p:ph idx="1"/>
          </p:nvPr>
        </p:nvPicPr>
        <p:blipFill>
          <a:blip r:embed="rId2"/>
          <a:stretch>
            <a:fillRect/>
          </a:stretch>
        </p:blipFill>
        <p:spPr>
          <a:xfrm>
            <a:off x="152400" y="609600"/>
            <a:ext cx="8839200" cy="6248400"/>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0532_SYR-20130410-SYRIA-ALEPPO_1507181400470.jpg"/>
          <p:cNvPicPr>
            <a:picLocks noGrp="1" noChangeAspect="1"/>
          </p:cNvPicPr>
          <p:nvPr>
            <p:ph idx="1"/>
          </p:nvPr>
        </p:nvPicPr>
        <p:blipFill>
          <a:blip r:embed="rId2"/>
          <a:stretch>
            <a:fillRect/>
          </a:stretch>
        </p:blipFill>
        <p:spPr>
          <a:xfrm>
            <a:off x="152400" y="1481138"/>
            <a:ext cx="8442677" cy="5072062"/>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qdefault.jpg"/>
          <p:cNvPicPr>
            <a:picLocks noGrp="1" noChangeAspect="1"/>
          </p:cNvPicPr>
          <p:nvPr>
            <p:ph idx="1"/>
          </p:nvPr>
        </p:nvPicPr>
        <p:blipFill>
          <a:blip r:embed="rId2"/>
          <a:stretch>
            <a:fillRect/>
          </a:stretch>
        </p:blipFill>
        <p:spPr>
          <a:xfrm>
            <a:off x="381000" y="1524000"/>
            <a:ext cx="8229600" cy="5334000"/>
          </a:xfrm>
        </p:spPr>
      </p:pic>
      <p:sp>
        <p:nvSpPr>
          <p:cNvPr id="3" name="Title 2"/>
          <p:cNvSpPr>
            <a:spLocks noGrp="1"/>
          </p:cNvSpPr>
          <p:nvPr>
            <p:ph type="title"/>
          </p:nvPr>
        </p:nvSpPr>
        <p:spPr/>
        <p:txBody>
          <a:bodyPr/>
          <a:lstStyle/>
          <a:p>
            <a:r>
              <a:rPr lang="en-US" dirty="0" smtClean="0"/>
              <a:t>Utopian society</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etamorphosis.jpg"/>
          <p:cNvPicPr>
            <a:picLocks noGrp="1" noChangeAspect="1"/>
          </p:cNvPicPr>
          <p:nvPr>
            <p:ph idx="1"/>
          </p:nvPr>
        </p:nvPicPr>
        <p:blipFill>
          <a:blip r:embed="rId3"/>
          <a:stretch>
            <a:fillRect/>
          </a:stretch>
        </p:blipFill>
        <p:spPr>
          <a:xfrm>
            <a:off x="1066800" y="1481138"/>
            <a:ext cx="6095999" cy="5148262"/>
          </a:xfrm>
        </p:spPr>
      </p:pic>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5).jpg"/>
          <p:cNvPicPr>
            <a:picLocks noGrp="1" noChangeAspect="1"/>
          </p:cNvPicPr>
          <p:nvPr>
            <p:ph idx="1"/>
          </p:nvPr>
        </p:nvPicPr>
        <p:blipFill>
          <a:blip r:embed="rId2"/>
          <a:stretch>
            <a:fillRect/>
          </a:stretch>
        </p:blipFill>
        <p:spPr>
          <a:xfrm>
            <a:off x="304800" y="304800"/>
            <a:ext cx="8382000" cy="6172200"/>
          </a:xfrm>
        </p:spPr>
      </p:pic>
      <p:sp>
        <p:nvSpPr>
          <p:cNvPr id="3" name="Title 2"/>
          <p:cNvSpPr>
            <a:spLocks noGrp="1"/>
          </p:cNvSpPr>
          <p:nvPr>
            <p:ph type="title"/>
          </p:nvPr>
        </p:nvSpPr>
        <p:spPr>
          <a:xfrm flipV="1">
            <a:off x="457200" y="1417638"/>
            <a:ext cx="8229600" cy="258762"/>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has continued to exert influence on English and American, as well as European, art and literature.</a:t>
            </a:r>
          </a:p>
          <a:p>
            <a:r>
              <a:rPr lang="en-US" dirty="0" smtClean="0"/>
              <a:t>The Expressionists were influenced by artists and writers who had in various ways </a:t>
            </a:r>
            <a:r>
              <a:rPr lang="en-US" b="1" dirty="0" smtClean="0"/>
              <a:t>departed </a:t>
            </a:r>
            <a:r>
              <a:rPr lang="en-US" dirty="0" smtClean="0"/>
              <a:t>from realistic depictions of life and the world and incorporated in their art visionary or powerfully </a:t>
            </a:r>
            <a:r>
              <a:rPr lang="en-US" b="1" dirty="0" smtClean="0"/>
              <a:t>emotional states of mind </a:t>
            </a:r>
            <a:r>
              <a:rPr lang="en-US" dirty="0" smtClean="0"/>
              <a:t>that are expressed and transmitted by means of </a:t>
            </a:r>
            <a:r>
              <a:rPr lang="en-US" b="1" dirty="0" smtClean="0"/>
              <a:t>distorted representations </a:t>
            </a:r>
            <a:r>
              <a:rPr lang="en-US" dirty="0" smtClean="0"/>
              <a:t> of the outer world</a:t>
            </a:r>
            <a:endParaRPr lang="en-US" b="1" dirty="0" smtClean="0"/>
          </a:p>
          <a:p>
            <a:endParaRPr lang="en-US" b="1" dirty="0"/>
          </a:p>
        </p:txBody>
      </p:sp>
      <p:sp>
        <p:nvSpPr>
          <p:cNvPr id="3" name="Title 2"/>
          <p:cNvSpPr>
            <a:spLocks noGrp="1"/>
          </p:cNvSpPr>
          <p:nvPr>
            <p:ph type="title"/>
          </p:nvPr>
        </p:nvSpPr>
        <p:spPr/>
        <p:txBody>
          <a:bodyPr/>
          <a:lstStyle/>
          <a:p>
            <a:r>
              <a:rPr lang="en-US" dirty="0" smtClean="0"/>
              <a:t>Continued….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The precursors in painting were Vincent Van Gough, Paul </a:t>
            </a:r>
            <a:r>
              <a:rPr lang="en-US" dirty="0" err="1" smtClean="0"/>
              <a:t>Gaugin</a:t>
            </a:r>
            <a:r>
              <a:rPr lang="en-US" dirty="0" smtClean="0"/>
              <a:t>, and Edward Munch, whose </a:t>
            </a:r>
            <a:r>
              <a:rPr lang="en-US" b="1" i="1" dirty="0" smtClean="0"/>
              <a:t>The Cry (1894)  </a:t>
            </a:r>
            <a:r>
              <a:rPr lang="en-US" dirty="0" smtClean="0"/>
              <a:t>depicting against a bleak and stylized background, a tense figure with a contorted face uttering a scream of pure </a:t>
            </a:r>
            <a:r>
              <a:rPr lang="en-US" dirty="0" err="1" smtClean="0"/>
              <a:t>horror,is</a:t>
            </a:r>
            <a:r>
              <a:rPr lang="en-US" dirty="0" smtClean="0"/>
              <a:t> often taken to epitomize what became the expressionist mode.</a:t>
            </a:r>
            <a:endParaRPr lang="en-US" b="1" i="1"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9525000" cy="5257800"/>
          </a:xfrm>
        </p:spPr>
        <p:txBody>
          <a:bodyPr/>
          <a:lstStyle/>
          <a:p>
            <a:r>
              <a:rPr lang="en-US" dirty="0"/>
              <a:t>Expressionism in </a:t>
            </a:r>
            <a:r>
              <a:rPr lang="en-US" u="sng" dirty="0">
                <a:hlinkClick r:id="rId2"/>
              </a:rPr>
              <a:t>literature</a:t>
            </a:r>
            <a:r>
              <a:rPr lang="en-US" dirty="0"/>
              <a:t> arose as a reaction </a:t>
            </a:r>
            <a:r>
              <a:rPr lang="en-US" dirty="0" smtClean="0"/>
              <a:t>against materialism</a:t>
            </a:r>
            <a:r>
              <a:rPr lang="en-US" dirty="0"/>
              <a:t>, </a:t>
            </a:r>
            <a:r>
              <a:rPr lang="en-US" dirty="0">
                <a:hlinkClick r:id="rId3"/>
              </a:rPr>
              <a:t>complacent</a:t>
            </a:r>
            <a:r>
              <a:rPr lang="en-US" dirty="0"/>
              <a:t> bourgeois prosperity, rapid mechanization and urbanization, and the domination of the family within pre-</a:t>
            </a:r>
            <a:r>
              <a:rPr lang="en-US" u="sng" dirty="0">
                <a:hlinkClick r:id="rId4"/>
              </a:rPr>
              <a:t>World War I</a:t>
            </a:r>
            <a:r>
              <a:rPr lang="en-US" dirty="0"/>
              <a:t> European society. It was the dominant literary movement in </a:t>
            </a:r>
            <a:r>
              <a:rPr lang="en-US" u="sng" dirty="0">
                <a:hlinkClick r:id="rId5"/>
              </a:rPr>
              <a:t>Germany</a:t>
            </a:r>
            <a:r>
              <a:rPr lang="en-US" dirty="0"/>
              <a:t> during and immediately after World War I</a:t>
            </a:r>
            <a:r>
              <a:rPr lang="en-US" dirty="0" smtClean="0"/>
              <a:t>.</a:t>
            </a:r>
          </a:p>
          <a:p>
            <a:endParaRPr lang="en-IN" dirty="0"/>
          </a:p>
        </p:txBody>
      </p:sp>
      <p:sp>
        <p:nvSpPr>
          <p:cNvPr id="3" name="Title 2"/>
          <p:cNvSpPr>
            <a:spLocks noGrp="1"/>
          </p:cNvSpPr>
          <p:nvPr>
            <p:ph type="title"/>
          </p:nvPr>
        </p:nvSpPr>
        <p:spPr/>
        <p:txBody>
          <a:bodyPr>
            <a:normAutofit fontScale="90000"/>
          </a:bodyPr>
          <a:lstStyle/>
          <a:p>
            <a:r>
              <a:rPr lang="en-IN" dirty="0">
                <a:effectLst/>
              </a:rPr>
              <a:t>Expressionism In </a:t>
            </a:r>
            <a:r>
              <a:rPr lang="en-IN" dirty="0">
                <a:effectLst/>
                <a:hlinkClick r:id="rId2"/>
              </a:rPr>
              <a:t>Literature</a:t>
            </a:r>
            <a:r>
              <a:rPr lang="en-IN" dirty="0">
                <a:effectLst/>
              </a:rPr>
              <a:t/>
            </a:r>
            <a:br>
              <a:rPr lang="en-IN" dirty="0">
                <a:effectLst/>
              </a:rPr>
            </a:br>
            <a:endParaRPr lang="en-IN" dirty="0"/>
          </a:p>
        </p:txBody>
      </p:sp>
    </p:spTree>
    <p:extLst>
      <p:ext uri="{BB962C8B-B14F-4D97-AF65-F5344CB8AC3E}">
        <p14:creationId xmlns:p14="http://schemas.microsoft.com/office/powerpoint/2010/main" val="1522373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can also be seen in the poetry of Allen Ginsberg, and other Beat writers and in the prose fiction of Samuel </a:t>
            </a:r>
            <a:r>
              <a:rPr lang="en-US" dirty="0" err="1" smtClean="0"/>
              <a:t>Becket,Thomas</a:t>
            </a:r>
            <a:r>
              <a:rPr lang="en-US" dirty="0" smtClean="0"/>
              <a:t> Pynchon; and in a number of films manifesting the distorted perceptions and fantasies of disturbed characters, by such directors as Ingmar Bergman, Federico Fellini and Michelangelo Antonioni.</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expressionist artists or writer undertakes to express a personal vision-usually a troubled or tensely emotional vision-of human life and human society</a:t>
            </a:r>
          </a:p>
          <a:p>
            <a:r>
              <a:rPr lang="en-US" dirty="0" smtClean="0"/>
              <a:t>This is done by exaggerating and distorting what, according to the norms of artistic realism, are objective features of the world, and by embodying violent extremes of mood and feeling.</a:t>
            </a:r>
            <a:endParaRPr lang="en-US" dirty="0"/>
          </a:p>
        </p:txBody>
      </p:sp>
      <p:sp>
        <p:nvSpPr>
          <p:cNvPr id="3" name="Title 2"/>
          <p:cNvSpPr>
            <a:spLocks noGrp="1"/>
          </p:cNvSpPr>
          <p:nvPr>
            <p:ph type="title"/>
          </p:nvPr>
        </p:nvSpPr>
        <p:spPr/>
        <p:txBody>
          <a:bodyPr/>
          <a:lstStyle/>
          <a:p>
            <a:r>
              <a:rPr lang="en-US" dirty="0" smtClean="0"/>
              <a:t>Features????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is depicted or described represents the experience of an individual standing alone, frightened in an </a:t>
            </a:r>
            <a:r>
              <a:rPr lang="en-US" dirty="0" err="1" smtClean="0"/>
              <a:t>industrial,technological</a:t>
            </a:r>
            <a:r>
              <a:rPr lang="en-US" dirty="0" smtClean="0"/>
              <a:t>, and urban society which is disintegrating into chaos.</a:t>
            </a:r>
            <a:endParaRPr lang="en-US" dirty="0"/>
          </a:p>
        </p:txBody>
      </p:sp>
      <p:sp>
        <p:nvSpPr>
          <p:cNvPr id="3" name="Title 2"/>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178</TotalTime>
  <Words>726</Words>
  <Application>Microsoft Office PowerPoint</Application>
  <PresentationFormat>On-screen Show (4:3)</PresentationFormat>
  <Paragraphs>43</Paragraphs>
  <Slides>35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Lucida Sans Unicode</vt:lpstr>
      <vt:lpstr>Verdana</vt:lpstr>
      <vt:lpstr>Wingdings 2</vt:lpstr>
      <vt:lpstr>Wingdings 3</vt:lpstr>
      <vt:lpstr>Concourse</vt:lpstr>
      <vt:lpstr>EXPRESSIONISM</vt:lpstr>
      <vt:lpstr>What??</vt:lpstr>
      <vt:lpstr>Historical context???</vt:lpstr>
      <vt:lpstr>Continued….</vt:lpstr>
      <vt:lpstr>PowerPoint Presentation</vt:lpstr>
      <vt:lpstr>Expressionism In Literature </vt:lpstr>
      <vt:lpstr>PowerPoint Presentation</vt:lpstr>
      <vt:lpstr>Features????</vt:lpstr>
      <vt:lpstr>PowerPoint Presentation</vt:lpstr>
      <vt:lpstr>PowerPoint Presentation</vt:lpstr>
      <vt:lpstr>PowerPoint Presentation</vt:lpstr>
      <vt:lpstr>PowerPoint Presentation</vt:lpstr>
      <vt:lpstr>PowerPoint Presentation</vt:lpstr>
      <vt:lpstr>PowerPoint Presentation</vt:lpstr>
      <vt:lpstr>Major Practitioners and texts</vt:lpstr>
      <vt:lpstr>Decline Of The Movement </vt:lpstr>
      <vt:lpstr> ARTWORKS AND ARTISTS OF EXPRESSIONISM </vt:lpstr>
      <vt:lpstr>PowerPoint Presentation</vt:lpstr>
      <vt:lpstr>PowerPoint Presentation</vt:lpstr>
      <vt:lpstr>PowerPoint Presentation</vt:lpstr>
      <vt:lpstr> Large Blue Horses (1911) by Franz Marc </vt:lpstr>
      <vt:lpstr> Street, Berlin (1913) by Ernst Ludwig Kirchner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Utopian society</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EXPRESSIONISM</dc:title>
  <dc:creator>Raja</dc:creator>
  <cp:lastModifiedBy>Staff</cp:lastModifiedBy>
  <cp:revision>24</cp:revision>
  <dcterms:created xsi:type="dcterms:W3CDTF">2019-01-09T13:52:54Z</dcterms:created>
  <dcterms:modified xsi:type="dcterms:W3CDTF">2020-01-28T05:31:56Z</dcterms:modified>
</cp:coreProperties>
</file>