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4" r:id="rId2"/>
    <p:sldId id="257" r:id="rId3"/>
    <p:sldId id="258" r:id="rId4"/>
    <p:sldId id="259" r:id="rId5"/>
    <p:sldId id="260" r:id="rId6"/>
    <p:sldId id="261" r:id="rId7"/>
    <p:sldId id="262" r:id="rId8"/>
    <p:sldId id="263" r:id="rId9"/>
    <p:sldId id="265" r:id="rId10"/>
    <p:sldId id="266" r:id="rId11"/>
    <p:sldId id="267" r:id="rId12"/>
    <p:sldId id="273" r:id="rId13"/>
    <p:sldId id="269" r:id="rId14"/>
    <p:sldId id="270" r:id="rId15"/>
    <p:sldId id="271"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30"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406DC-E21E-474C-9B1D-B3044759A45D}" type="datetimeFigureOut">
              <a:rPr lang="en-US" smtClean="0"/>
              <a:pPr/>
              <a:t>10/20/2020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A7EE32-BF60-4ACF-A5F8-EEDD577890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A7EE32-BF60-4ACF-A5F8-EEDD5778905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833A7FC-2C94-487A-A97E-82ECEACA000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33A7FC-2C94-487A-A97E-82ECEACA000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33A7FC-2C94-487A-A97E-82ECEACA000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B4B7EB-4493-4E7E-BF09-6660EFE941C3}"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FB4B7EB-4493-4E7E-BF09-6660EFE941C3}" type="datetimeFigureOut">
              <a:rPr lang="en-US" smtClean="0"/>
              <a:pPr/>
              <a:t>10/20/2020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833A7FC-2C94-487A-A97E-82ECEACA0005}" type="slidenum">
              <a:rPr lang="en-US" smtClean="0"/>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FB4B7EB-4493-4E7E-BF09-6660EFE941C3}" type="datetimeFigureOut">
              <a:rPr lang="en-US" smtClean="0"/>
              <a:pPr/>
              <a:t>10/20/2020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833A7FC-2C94-487A-A97E-82ECEACA000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topic/Sanskrit-language" TargetMode="External"/><Relationship Id="rId3" Type="http://schemas.openxmlformats.org/officeDocument/2006/relationships/hyperlink" Target="https://www.britannica.com/place/Kolkata" TargetMode="External"/><Relationship Id="rId7" Type="http://schemas.openxmlformats.org/officeDocument/2006/relationships/hyperlink" Target="https://www.britannica.com/art/Bengali-literatu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merriam-webster.com/dictionary/colloquial" TargetMode="External"/><Relationship Id="rId11" Type="http://schemas.openxmlformats.org/officeDocument/2006/relationships/hyperlink" Target="https://www.britannica.com/topic/Winners-of-the-Nobel-Prize-for-Literature-1856938" TargetMode="External"/><Relationship Id="rId5" Type="http://schemas.openxmlformats.org/officeDocument/2006/relationships/hyperlink" Target="https://www.britannica.com/art/song" TargetMode="External"/><Relationship Id="rId10" Type="http://schemas.openxmlformats.org/officeDocument/2006/relationships/hyperlink" Target="https://www.britannica.com/place/India" TargetMode="External"/><Relationship Id="rId4" Type="http://schemas.openxmlformats.org/officeDocument/2006/relationships/hyperlink" Target="https://www.merriam-webster.com/dictionary/August" TargetMode="External"/><Relationship Id="rId9" Type="http://schemas.openxmlformats.org/officeDocument/2006/relationships/hyperlink" Target="https://www.merriam-webster.com/dictionary/cultur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art/poetry" TargetMode="External"/><Relationship Id="rId2" Type="http://schemas.openxmlformats.org/officeDocument/2006/relationships/hyperlink" Target="https://www.britannica.com/biography/Debendranath-Tagore" TargetMode="External"/><Relationship Id="rId1" Type="http://schemas.openxmlformats.org/officeDocument/2006/relationships/slideLayout" Target="../slideLayouts/slideLayout2.xml"/><Relationship Id="rId5" Type="http://schemas.openxmlformats.org/officeDocument/2006/relationships/hyperlink" Target="https://www.britannica.com/topic/Bengali-language" TargetMode="External"/><Relationship Id="rId4" Type="http://schemas.openxmlformats.org/officeDocument/2006/relationships/hyperlink" Target="https://www.britannica.com/topic/Manas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ritannica.com/place/Ganges-River" TargetMode="External"/><Relationship Id="rId2" Type="http://schemas.openxmlformats.org/officeDocument/2006/relationships/hyperlink" Target="https://www.britannica.com/place/Padma-Riv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biography/William-Butler-Yeats" TargetMode="External"/><Relationship Id="rId2" Type="http://schemas.openxmlformats.org/officeDocument/2006/relationships/hyperlink" Target="https://www.britannica.com/topic/Gitanjali" TargetMode="External"/><Relationship Id="rId1" Type="http://schemas.openxmlformats.org/officeDocument/2006/relationships/slideLayout" Target="../slideLayouts/slideLayout2.xml"/><Relationship Id="rId6" Type="http://schemas.openxmlformats.org/officeDocument/2006/relationships/hyperlink" Target="https://www.britannica.com/event/Jallianwala-Bagh-Massacre" TargetMode="External"/><Relationship Id="rId5" Type="http://schemas.openxmlformats.org/officeDocument/2006/relationships/hyperlink" Target="https://www.merriam-webster.com/dictionary/repudiated" TargetMode="External"/><Relationship Id="rId4" Type="http://schemas.openxmlformats.org/officeDocument/2006/relationships/hyperlink" Target="https://www.britannica.com/biography/Andre-Gid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merriam-webster.com/dictionary/eloquent" TargetMode="External"/><Relationship Id="rId2" Type="http://schemas.openxmlformats.org/officeDocument/2006/relationships/hyperlink" Target="https://www.britannica.com/place/Europ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IN" sz="4000" dirty="0" smtClean="0">
                <a:latin typeface="Times New Roman" pitchFamily="18" charset="0"/>
                <a:cs typeface="Times New Roman" pitchFamily="18" charset="0"/>
              </a:rPr>
              <a:t>              </a:t>
            </a:r>
            <a:r>
              <a:rPr lang="en-IN" sz="4000" dirty="0" err="1" smtClean="0">
                <a:latin typeface="Times New Roman" pitchFamily="18" charset="0"/>
                <a:cs typeface="Times New Roman" pitchFamily="18" charset="0"/>
              </a:rPr>
              <a:t>A.Sumaya</a:t>
            </a:r>
            <a:r>
              <a:rPr lang="en-IN" sz="4000" dirty="0" smtClean="0">
                <a:latin typeface="Times New Roman" pitchFamily="18" charset="0"/>
                <a:cs typeface="Times New Roman" pitchFamily="18" charset="0"/>
              </a:rPr>
              <a:t> </a:t>
            </a:r>
            <a:r>
              <a:rPr lang="en-IN" sz="4000" dirty="0" err="1" smtClean="0">
                <a:latin typeface="Times New Roman" pitchFamily="18" charset="0"/>
                <a:cs typeface="Times New Roman" pitchFamily="18" charset="0"/>
              </a:rPr>
              <a:t>Banu</a:t>
            </a:r>
            <a:endParaRPr lang="en-IN" sz="4000" dirty="0" smtClean="0">
              <a:latin typeface="Times New Roman" pitchFamily="18" charset="0"/>
              <a:cs typeface="Times New Roman" pitchFamily="18" charset="0"/>
            </a:endParaRPr>
          </a:p>
          <a:p>
            <a:pPr>
              <a:buNone/>
            </a:pPr>
            <a:r>
              <a:rPr lang="en-IN" sz="4000" dirty="0" smtClean="0">
                <a:latin typeface="Times New Roman" pitchFamily="18" charset="0"/>
                <a:cs typeface="Times New Roman" pitchFamily="18" charset="0"/>
              </a:rPr>
              <a:t>    Assistant Professor of English</a:t>
            </a:r>
          </a:p>
          <a:p>
            <a:pPr>
              <a:buNone/>
            </a:pPr>
            <a:r>
              <a:rPr lang="en-IN" sz="4000" dirty="0" smtClean="0">
                <a:latin typeface="Times New Roman" pitchFamily="18" charset="0"/>
                <a:cs typeface="Times New Roman" pitchFamily="18" charset="0"/>
              </a:rPr>
              <a:t>             H.K.R.H College</a:t>
            </a:r>
          </a:p>
          <a:p>
            <a:pPr>
              <a:buNone/>
            </a:pPr>
            <a:r>
              <a:rPr lang="en-IN" sz="4000" dirty="0" smtClean="0">
                <a:latin typeface="Times New Roman" pitchFamily="18" charset="0"/>
                <a:cs typeface="Times New Roman" pitchFamily="18" charset="0"/>
              </a:rPr>
              <a:t>       Indian Writing in English</a:t>
            </a:r>
          </a:p>
          <a:p>
            <a:pPr>
              <a:buNone/>
            </a:pPr>
            <a:r>
              <a:rPr lang="en-IN" sz="4000" dirty="0" smtClean="0">
                <a:latin typeface="Times New Roman" pitchFamily="18" charset="0"/>
                <a:cs typeface="Times New Roman" pitchFamily="18" charset="0"/>
              </a:rPr>
              <a:t>    </a:t>
            </a:r>
            <a:r>
              <a:rPr lang="en-IN" sz="4000" dirty="0" err="1" smtClean="0">
                <a:latin typeface="Times New Roman" pitchFamily="18" charset="0"/>
                <a:cs typeface="Times New Roman" pitchFamily="18" charset="0"/>
              </a:rPr>
              <a:t>Rabindranath</a:t>
            </a:r>
            <a:r>
              <a:rPr lang="en-IN" sz="4000" dirty="0" smtClean="0">
                <a:latin typeface="Times New Roman" pitchFamily="18" charset="0"/>
                <a:cs typeface="Times New Roman" pitchFamily="18" charset="0"/>
              </a:rPr>
              <a:t> Tagore - </a:t>
            </a:r>
            <a:r>
              <a:rPr lang="en-IN" sz="4000" dirty="0" err="1" smtClean="0">
                <a:latin typeface="Times New Roman" pitchFamily="18" charset="0"/>
                <a:cs typeface="Times New Roman" pitchFamily="18" charset="0"/>
              </a:rPr>
              <a:t>Gitanjali</a:t>
            </a:r>
            <a:endParaRPr lang="en-US" sz="4000" dirty="0">
              <a:latin typeface="Times New Roman" pitchFamily="18" charset="0"/>
              <a:cs typeface="Times New Roman" pitchFamily="18"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400" dirty="0" smtClean="0">
                <a:solidFill>
                  <a:srgbClr val="FF0000"/>
                </a:solidFill>
                <a:latin typeface="Times New Roman" pitchFamily="18" charset="0"/>
                <a:cs typeface="Times New Roman" pitchFamily="18" charset="0"/>
              </a:rPr>
              <a:t>You fill me till I am born a new</a:t>
            </a:r>
          </a:p>
          <a:p>
            <a:pPr>
              <a:buNone/>
            </a:pPr>
            <a:r>
              <a:rPr lang="en-US" sz="4400" dirty="0" smtClean="0">
                <a:solidFill>
                  <a:srgbClr val="FF0000"/>
                </a:solidFill>
                <a:latin typeface="Times New Roman" pitchFamily="18" charset="0"/>
                <a:cs typeface="Times New Roman" pitchFamily="18" charset="0"/>
              </a:rPr>
              <a:t>Taking the little flute that I am,</a:t>
            </a:r>
          </a:p>
          <a:p>
            <a:pPr>
              <a:buNone/>
            </a:pPr>
            <a:r>
              <a:rPr lang="en-US" sz="4400" dirty="0" smtClean="0">
                <a:solidFill>
                  <a:srgbClr val="FF0000"/>
                </a:solidFill>
                <a:latin typeface="Times New Roman" pitchFamily="18" charset="0"/>
                <a:cs typeface="Times New Roman" pitchFamily="18" charset="0"/>
              </a:rPr>
              <a:t>You cross hills and river banks,</a:t>
            </a:r>
          </a:p>
          <a:p>
            <a:pPr>
              <a:buNone/>
            </a:pPr>
            <a:r>
              <a:rPr lang="en-US" sz="4400" dirty="0" smtClean="0">
                <a:solidFill>
                  <a:srgbClr val="FF0000"/>
                </a:solidFill>
                <a:latin typeface="Times New Roman" pitchFamily="18" charset="0"/>
                <a:cs typeface="Times New Roman" pitchFamily="18" charset="0"/>
              </a:rPr>
              <a:t>Evoking endless tunes from me!</a:t>
            </a:r>
          </a:p>
          <a:p>
            <a:pPr>
              <a:buNone/>
            </a:pPr>
            <a:r>
              <a:rPr lang="en-US" sz="4400" dirty="0" smtClean="0">
                <a:solidFill>
                  <a:srgbClr val="FF0000"/>
                </a:solidFill>
                <a:latin typeface="Times New Roman" pitchFamily="18" charset="0"/>
                <a:cs typeface="Times New Roman" pitchFamily="18" charset="0"/>
              </a:rPr>
              <a:t>Who could I tell all this to?</a:t>
            </a:r>
            <a:endParaRPr lang="en-US" sz="4400" dirty="0">
              <a:solidFill>
                <a:srgbClr val="FF0000"/>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a:p>
        </p:txBody>
      </p:sp>
    </p:spTree>
  </p:cSld>
  <p:clrMapOvr>
    <a:masterClrMapping/>
  </p:clrMapOvr>
  <p:transition spd="med">
    <p:whee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solidFill>
                  <a:srgbClr val="FF0000"/>
                </a:solidFill>
                <a:latin typeface="Times New Roman" pitchFamily="18" charset="0"/>
                <a:cs typeface="Times New Roman" pitchFamily="18" charset="0"/>
              </a:rPr>
              <a:t>In your everlasting caress</a:t>
            </a:r>
          </a:p>
          <a:p>
            <a:pPr>
              <a:buNone/>
            </a:pPr>
            <a:r>
              <a:rPr lang="en-US" sz="4800" dirty="0" smtClean="0">
                <a:solidFill>
                  <a:srgbClr val="FF0000"/>
                </a:solidFill>
                <a:latin typeface="Times New Roman" pitchFamily="18" charset="0"/>
                <a:cs typeface="Times New Roman" pitchFamily="18" charset="0"/>
              </a:rPr>
              <a:t>My heart loses sight of limits</a:t>
            </a:r>
          </a:p>
          <a:p>
            <a:pPr>
              <a:buNone/>
            </a:pPr>
            <a:r>
              <a:rPr lang="en-US" sz="4800" dirty="0" smtClean="0">
                <a:solidFill>
                  <a:srgbClr val="FF0000"/>
                </a:solidFill>
                <a:latin typeface="Times New Roman" pitchFamily="18" charset="0"/>
                <a:cs typeface="Times New Roman" pitchFamily="18" charset="0"/>
              </a:rPr>
              <a:t>And in immense bursts of joy</a:t>
            </a:r>
          </a:p>
          <a:p>
            <a:pPr>
              <a:buNone/>
            </a:pPr>
            <a:r>
              <a:rPr lang="en-US" sz="4800" dirty="0" smtClean="0">
                <a:solidFill>
                  <a:srgbClr val="FF0000"/>
                </a:solidFill>
                <a:latin typeface="Times New Roman" pitchFamily="18" charset="0"/>
                <a:cs typeface="Times New Roman" pitchFamily="18" charset="0"/>
              </a:rPr>
              <a:t>Song lyrics rise in me.</a:t>
            </a:r>
            <a:endParaRPr lang="en-US" sz="48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800" dirty="0" smtClean="0">
                <a:solidFill>
                  <a:srgbClr val="FF0000"/>
                </a:solidFill>
                <a:latin typeface="Times New Roman" pitchFamily="18" charset="0"/>
                <a:cs typeface="Times New Roman" pitchFamily="18" charset="0"/>
              </a:rPr>
              <a:t>You give me what I can take</a:t>
            </a:r>
          </a:p>
          <a:p>
            <a:pPr>
              <a:buNone/>
            </a:pPr>
            <a:r>
              <a:rPr lang="en-US" sz="4800" dirty="0" smtClean="0">
                <a:solidFill>
                  <a:srgbClr val="FF0000"/>
                </a:solidFill>
                <a:latin typeface="Times New Roman" pitchFamily="18" charset="0"/>
                <a:cs typeface="Times New Roman" pitchFamily="18" charset="0"/>
              </a:rPr>
              <a:t>With my hands,night and day,</a:t>
            </a:r>
          </a:p>
          <a:p>
            <a:pPr>
              <a:buNone/>
            </a:pPr>
            <a:r>
              <a:rPr lang="en-US" sz="4800" dirty="0" smtClean="0">
                <a:solidFill>
                  <a:srgbClr val="FF0000"/>
                </a:solidFill>
                <a:latin typeface="Times New Roman" pitchFamily="18" charset="0"/>
                <a:cs typeface="Times New Roman" pitchFamily="18" charset="0"/>
              </a:rPr>
              <a:t>Years pass but there is no end</a:t>
            </a:r>
          </a:p>
          <a:p>
            <a:pPr>
              <a:buNone/>
            </a:pPr>
            <a:r>
              <a:rPr lang="en-US" sz="4800" dirty="0" smtClean="0">
                <a:solidFill>
                  <a:srgbClr val="FF0000"/>
                </a:solidFill>
                <a:latin typeface="Times New Roman" pitchFamily="18" charset="0"/>
                <a:cs typeface="Times New Roman" pitchFamily="18" charset="0"/>
              </a:rPr>
              <a:t>To what I receive from you!</a:t>
            </a:r>
            <a:endParaRPr lang="en-US" sz="48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cSld>
  <p:clrMapOvr>
    <a:masterClrMapping/>
  </p:clrMapOvr>
  <p:transition spd="med">
    <p:wheel spokes="2"/>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29600" cy="1142999"/>
          </a:xfrm>
        </p:spPr>
        <p:txBody>
          <a:bodyPr/>
          <a:lstStyle/>
          <a:p>
            <a:pPr algn="l"/>
            <a:r>
              <a:rPr lang="en-US" dirty="0" smtClean="0">
                <a:latin typeface="Times New Roman" pitchFamily="18" charset="0"/>
                <a:cs typeface="Times New Roman" pitchFamily="18" charset="0"/>
              </a:rPr>
              <a:t>                  </a:t>
            </a:r>
            <a:r>
              <a:rPr lang="en-US" dirty="0" smtClean="0">
                <a:solidFill>
                  <a:srgbClr val="00B0F0"/>
                </a:solidFill>
                <a:latin typeface="Times New Roman" pitchFamily="18" charset="0"/>
                <a:cs typeface="Times New Roman" pitchFamily="18" charset="0"/>
              </a:rPr>
              <a:t>GITANJALI-II</a:t>
            </a:r>
            <a:endParaRPr lang="en-US" dirty="0">
              <a:solidFill>
                <a:srgbClr val="00B0F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 y="1981200"/>
            <a:ext cx="8915400" cy="4876800"/>
          </a:xfrm>
        </p:spPr>
        <p:txBody>
          <a:bodyPr>
            <a:normAutofit/>
          </a:bodyPr>
          <a:lstStyle/>
          <a:p>
            <a:pPr algn="l"/>
            <a:r>
              <a:rPr lang="en-US" sz="3600" dirty="0" smtClean="0">
                <a:latin typeface="Times New Roman" pitchFamily="18" charset="0"/>
                <a:cs typeface="Times New Roman" pitchFamily="18" charset="0"/>
              </a:rPr>
              <a:t>    When you ask me to sing</a:t>
            </a:r>
          </a:p>
          <a:p>
            <a:pPr algn="l"/>
            <a:r>
              <a:rPr lang="en-US" sz="3600" dirty="0" smtClean="0">
                <a:latin typeface="Times New Roman" pitchFamily="18" charset="0"/>
                <a:cs typeface="Times New Roman" pitchFamily="18" charset="0"/>
              </a:rPr>
              <a:t>    My heart swells with pride</a:t>
            </a:r>
          </a:p>
          <a:p>
            <a:pPr algn="l"/>
            <a:r>
              <a:rPr lang="en-US" sz="3600" dirty="0" smtClean="0">
                <a:latin typeface="Times New Roman" pitchFamily="18" charset="0"/>
                <a:cs typeface="Times New Roman" pitchFamily="18" charset="0"/>
              </a:rPr>
              <a:t>    As I look intently at you</a:t>
            </a:r>
          </a:p>
          <a:p>
            <a:pPr algn="l"/>
            <a:r>
              <a:rPr lang="en-US" sz="3600" dirty="0" smtClean="0">
                <a:latin typeface="Times New Roman" pitchFamily="18" charset="0"/>
                <a:cs typeface="Times New Roman" pitchFamily="18" charset="0"/>
              </a:rPr>
              <a:t>    My eyes moisten with tears</a:t>
            </a:r>
          </a:p>
          <a:p>
            <a:pPr algn="l"/>
            <a:r>
              <a:rPr lang="en-US" sz="3600" dirty="0" smtClean="0">
                <a:latin typeface="Times New Roman" pitchFamily="18" charset="0"/>
                <a:cs typeface="Times New Roman" pitchFamily="18" charset="0"/>
              </a:rPr>
              <a:t>    All that is hard and bitter in me</a:t>
            </a:r>
          </a:p>
          <a:p>
            <a:pPr algn="l"/>
            <a:r>
              <a:rPr lang="en-US" sz="3600" dirty="0" smtClean="0">
                <a:latin typeface="Times New Roman" pitchFamily="18" charset="0"/>
                <a:cs typeface="Times New Roman" pitchFamily="18" charset="0"/>
              </a:rPr>
              <a:t>    Melts into heavenly music</a:t>
            </a:r>
          </a:p>
          <a:p>
            <a:pPr algn="l"/>
            <a:r>
              <a:rPr lang="en-US" sz="3600" dirty="0" smtClean="0">
                <a:latin typeface="Times New Roman" pitchFamily="18" charset="0"/>
                <a:cs typeface="Times New Roman" pitchFamily="18" charset="0"/>
              </a:rPr>
              <a:t>    All my prayers and thoughts</a:t>
            </a:r>
          </a:p>
          <a:p>
            <a:pPr algn="l"/>
            <a:r>
              <a:rPr lang="en-US" sz="3600" dirty="0" smtClean="0">
                <a:latin typeface="Times New Roman" pitchFamily="18" charset="0"/>
                <a:cs typeface="Times New Roman" pitchFamily="18" charset="0"/>
              </a:rPr>
              <a:t>    Take wings like merry birds</a:t>
            </a:r>
          </a:p>
          <a:p>
            <a:pPr algn="l"/>
            <a:endParaRPr lang="en-US" sz="3600" dirty="0" smtClean="0">
              <a:latin typeface="Times New Roman" pitchFamily="18" charset="0"/>
              <a:cs typeface="Times New Roman" pitchFamily="18" charset="0"/>
            </a:endParaRPr>
          </a:p>
          <a:p>
            <a:pPr algn="l"/>
            <a:endParaRPr lang="en-US" sz="3600" dirty="0">
              <a:latin typeface="Times New Roman" pitchFamily="18" charset="0"/>
              <a:cs typeface="Times New Roman" pitchFamily="18" charset="0"/>
            </a:endParaRPr>
          </a:p>
        </p:txBody>
      </p:sp>
    </p:spTree>
  </p:cSld>
  <p:clrMapOvr>
    <a:masterClrMapping/>
  </p:clrMapOvr>
  <p:transition spd="med">
    <p:strips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800917"/>
          </a:xfrm>
        </p:spPr>
        <p:txBody>
          <a:bodyPr>
            <a:normAutofit/>
          </a:bodyPr>
          <a:lstStyle/>
          <a:p>
            <a:pPr>
              <a:buNone/>
            </a:pPr>
            <a:r>
              <a:rPr lang="en-US" sz="3200" dirty="0" smtClean="0">
                <a:latin typeface="Times New Roman" pitchFamily="18" charset="0"/>
                <a:cs typeface="Times New Roman" pitchFamily="18" charset="0"/>
              </a:rPr>
              <a:t>You are content with my songs</a:t>
            </a:r>
          </a:p>
          <a:p>
            <a:pPr>
              <a:buNone/>
            </a:pPr>
            <a:r>
              <a:rPr lang="en-US" sz="3200" dirty="0" smtClean="0">
                <a:latin typeface="Times New Roman" pitchFamily="18" charset="0"/>
                <a:cs typeface="Times New Roman" pitchFamily="18" charset="0"/>
              </a:rPr>
              <a:t>I know they please you</a:t>
            </a:r>
          </a:p>
          <a:p>
            <a:pPr>
              <a:buNone/>
            </a:pPr>
            <a:r>
              <a:rPr lang="en-US" sz="3200" dirty="0" smtClean="0">
                <a:latin typeface="Times New Roman" pitchFamily="18" charset="0"/>
                <a:cs typeface="Times New Roman" pitchFamily="18" charset="0"/>
              </a:rPr>
              <a:t>They admit me to your company</a:t>
            </a:r>
          </a:p>
          <a:p>
            <a:pPr>
              <a:buNone/>
            </a:pPr>
            <a:r>
              <a:rPr lang="en-US" sz="3200" dirty="0" smtClean="0">
                <a:latin typeface="Times New Roman" pitchFamily="18" charset="0"/>
                <a:cs typeface="Times New Roman" pitchFamily="18" charset="0"/>
              </a:rPr>
              <a:t>The One I can’t reach through thought</a:t>
            </a:r>
          </a:p>
          <a:p>
            <a:pPr>
              <a:buNone/>
            </a:pPr>
            <a:r>
              <a:rPr lang="en-US" sz="3200" dirty="0" smtClean="0">
                <a:latin typeface="Times New Roman" pitchFamily="18" charset="0"/>
                <a:cs typeface="Times New Roman" pitchFamily="18" charset="0"/>
              </a:rPr>
              <a:t>Accepts me through my songs!</a:t>
            </a:r>
          </a:p>
          <a:p>
            <a:pPr>
              <a:buNone/>
            </a:pPr>
            <a:r>
              <a:rPr lang="en-US" sz="3200" dirty="0" smtClean="0">
                <a:latin typeface="Times New Roman" pitchFamily="18" charset="0"/>
                <a:cs typeface="Times New Roman" pitchFamily="18" charset="0"/>
              </a:rPr>
              <a:t>My songs make me forget myself</a:t>
            </a:r>
          </a:p>
          <a:p>
            <a:pPr>
              <a:buNone/>
            </a:pPr>
            <a:r>
              <a:rPr lang="en-US" sz="3200" dirty="0" smtClean="0">
                <a:latin typeface="Times New Roman" pitchFamily="18" charset="0"/>
                <a:cs typeface="Times New Roman" pitchFamily="18" charset="0"/>
              </a:rPr>
              <a:t>And let me call my Lord my friend.</a:t>
            </a:r>
          </a:p>
        </p:txBody>
      </p:sp>
    </p:spTree>
  </p:cSld>
  <p:clrMapOvr>
    <a:masterClrMapping/>
  </p:clrMapOvr>
  <p:transition spd="med">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      </a:t>
            </a:r>
            <a:r>
              <a:rPr lang="en-US" b="1" dirty="0" smtClean="0">
                <a:solidFill>
                  <a:srgbClr val="FFFF00"/>
                </a:solidFill>
              </a:rPr>
              <a:t>GITANJALI-III</a:t>
            </a:r>
            <a:endParaRPr lang="en-US" b="1" dirty="0">
              <a:solidFill>
                <a:srgbClr val="FFFF00"/>
              </a:solidFill>
            </a:endParaRPr>
          </a:p>
        </p:txBody>
      </p:sp>
      <p:sp>
        <p:nvSpPr>
          <p:cNvPr id="3" name="Content Placeholder 2"/>
          <p:cNvSpPr>
            <a:spLocks noGrp="1"/>
          </p:cNvSpPr>
          <p:nvPr>
            <p:ph idx="1"/>
          </p:nvPr>
        </p:nvSpPr>
        <p:spPr/>
        <p:txBody>
          <a:bodyPr>
            <a:normAutofit/>
          </a:bodyPr>
          <a:lstStyle/>
          <a:p>
            <a:pPr>
              <a:buNone/>
            </a:pPr>
            <a:r>
              <a:rPr lang="en-US" sz="3200" dirty="0" smtClean="0">
                <a:latin typeface="Times New Roman" pitchFamily="18" charset="0"/>
                <a:cs typeface="Times New Roman" pitchFamily="18" charset="0"/>
              </a:rPr>
              <a:t>O wise one,how do you sing so well?</a:t>
            </a:r>
          </a:p>
          <a:p>
            <a:pPr>
              <a:buNone/>
            </a:pPr>
            <a:r>
              <a:rPr lang="en-US" sz="3200" dirty="0" smtClean="0">
                <a:latin typeface="Times New Roman" pitchFamily="18" charset="0"/>
                <a:cs typeface="Times New Roman" pitchFamily="18" charset="0"/>
              </a:rPr>
              <a:t>I listen in amazement,completely enthralled!</a:t>
            </a:r>
          </a:p>
          <a:p>
            <a:pPr>
              <a:buNone/>
            </a:pPr>
            <a:r>
              <a:rPr lang="en-US" sz="3200" dirty="0" smtClean="0">
                <a:latin typeface="Times New Roman" pitchFamily="18" charset="0"/>
                <a:cs typeface="Times New Roman" pitchFamily="18" charset="0"/>
              </a:rPr>
              <a:t>Your melodies light up the world</a:t>
            </a:r>
          </a:p>
          <a:p>
            <a:pPr>
              <a:buNone/>
            </a:pPr>
            <a:r>
              <a:rPr lang="en-US" sz="3200" dirty="0" smtClean="0">
                <a:latin typeface="Times New Roman" pitchFamily="18" charset="0"/>
                <a:cs typeface="Times New Roman" pitchFamily="18" charset="0"/>
              </a:rPr>
              <a:t>And waft across heavens,</a:t>
            </a:r>
          </a:p>
          <a:p>
            <a:pPr>
              <a:buNone/>
            </a:pPr>
            <a:r>
              <a:rPr lang="en-US" sz="3200" dirty="0" smtClean="0">
                <a:latin typeface="Times New Roman" pitchFamily="18" charset="0"/>
                <a:cs typeface="Times New Roman" pitchFamily="18" charset="0"/>
              </a:rPr>
              <a:t>Melting stones, driving everything in the way,</a:t>
            </a:r>
          </a:p>
          <a:p>
            <a:pPr>
              <a:buNone/>
            </a:pPr>
            <a:r>
              <a:rPr lang="en-US" sz="3200" dirty="0" smtClean="0">
                <a:latin typeface="Times New Roman" pitchFamily="18" charset="0"/>
                <a:cs typeface="Times New Roman" pitchFamily="18" charset="0"/>
              </a:rPr>
              <a:t>Carrying along with them heavenly music.</a:t>
            </a:r>
          </a:p>
          <a:p>
            <a:pPr>
              <a:buNone/>
            </a:pP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200" dirty="0" smtClean="0">
                <a:latin typeface="Times New Roman" pitchFamily="18" charset="0"/>
                <a:cs typeface="Times New Roman" pitchFamily="18" charset="0"/>
              </a:rPr>
              <a:t>Through the tunes keep eluding my voice</a:t>
            </a:r>
          </a:p>
          <a:p>
            <a:pPr>
              <a:buNone/>
            </a:pPr>
            <a:r>
              <a:rPr lang="en-US" sz="3200" dirty="0" smtClean="0">
                <a:latin typeface="Times New Roman" pitchFamily="18" charset="0"/>
                <a:cs typeface="Times New Roman" pitchFamily="18" charset="0"/>
              </a:rPr>
              <a:t>I feel like singing in that superb vein</a:t>
            </a:r>
          </a:p>
          <a:p>
            <a:pPr>
              <a:buNone/>
            </a:pPr>
            <a:r>
              <a:rPr lang="en-US" sz="3200" dirty="0" smtClean="0">
                <a:latin typeface="Times New Roman" pitchFamily="18" charset="0"/>
                <a:cs typeface="Times New Roman" pitchFamily="18" charset="0"/>
              </a:rPr>
              <a:t>What I would like to say get stuck And my soul cries out, defeated!</a:t>
            </a:r>
          </a:p>
          <a:p>
            <a:pPr>
              <a:buNone/>
            </a:pPr>
            <a:r>
              <a:rPr lang="en-US" sz="3200" dirty="0" smtClean="0">
                <a:latin typeface="Times New Roman" pitchFamily="18" charset="0"/>
                <a:cs typeface="Times New Roman" pitchFamily="18" charset="0"/>
              </a:rPr>
              <a:t>What trap have you ensared me into?</a:t>
            </a:r>
          </a:p>
          <a:p>
            <a:pPr>
              <a:buNone/>
            </a:pPr>
            <a:r>
              <a:rPr lang="en-US" sz="3200" dirty="0" smtClean="0">
                <a:latin typeface="Times New Roman" pitchFamily="18" charset="0"/>
                <a:cs typeface="Times New Roman" pitchFamily="18" charset="0"/>
              </a:rPr>
              <a:t>Your music has me fully in its thrall!</a:t>
            </a:r>
          </a:p>
          <a:p>
            <a:pPr>
              <a:buNone/>
            </a:pPr>
            <a:endParaRPr lang="en-US" sz="3200" dirty="0">
              <a:latin typeface="Times New Roman" pitchFamily="18" charset="0"/>
              <a:cs typeface="Times New Roman" pitchFamily="18" charset="0"/>
            </a:endParaRPr>
          </a:p>
        </p:txBody>
      </p:sp>
    </p:spTree>
  </p:cSld>
  <p:clrMapOvr>
    <a:masterClrMapping/>
  </p:clrMapOvr>
  <p:transition spd="med">
    <p:strips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IN" sz="4800" dirty="0" smtClean="0">
              <a:latin typeface="Times New Roman" pitchFamily="18" charset="0"/>
              <a:cs typeface="Times New Roman" pitchFamily="18" charset="0"/>
            </a:endParaRPr>
          </a:p>
          <a:p>
            <a:pPr>
              <a:buNone/>
            </a:pPr>
            <a:r>
              <a:rPr lang="en-IN" sz="4800" dirty="0" smtClean="0">
                <a:latin typeface="Times New Roman" pitchFamily="18" charset="0"/>
                <a:cs typeface="Times New Roman" pitchFamily="18" charset="0"/>
              </a:rPr>
              <a:t> </a:t>
            </a:r>
            <a:r>
              <a:rPr lang="en-IN" sz="4800" dirty="0" smtClean="0">
                <a:latin typeface="Times New Roman" pitchFamily="18" charset="0"/>
                <a:cs typeface="Times New Roman" pitchFamily="18" charset="0"/>
              </a:rPr>
              <a:t>            THANK YOU</a:t>
            </a:r>
            <a:endParaRPr lang="en-US" sz="4800" dirty="0">
              <a:latin typeface="Times New Roman" pitchFamily="18" charset="0"/>
              <a:cs typeface="Times New Roman" pitchFamily="18" charset="0"/>
            </a:endParaRPr>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85000" lnSpcReduction="20000"/>
          </a:bodyPr>
          <a:lstStyle/>
          <a:p>
            <a:endParaRPr lang="en-US" b="1" dirty="0" smtClean="0">
              <a:latin typeface="Times New Roman" pitchFamily="18" charset="0"/>
              <a:cs typeface="Times New Roman" pitchFamily="18" charset="0"/>
            </a:endParaRPr>
          </a:p>
          <a:p>
            <a:r>
              <a:rPr lang="en-IN" sz="4600" b="1" dirty="0" smtClean="0"/>
              <a:t>           AUTHOR’S INTRODUCTION</a:t>
            </a:r>
            <a:endParaRPr lang="en-US" sz="4600" b="1" dirty="0" smtClean="0"/>
          </a:p>
          <a:p>
            <a:endParaRPr lang="en-US" b="1" dirty="0" smtClean="0"/>
          </a:p>
          <a:p>
            <a:endParaRPr lang="en-US" b="1" dirty="0" smtClean="0"/>
          </a:p>
          <a:p>
            <a:r>
              <a:rPr lang="en-US" b="1" dirty="0" err="1" smtClean="0">
                <a:latin typeface="Times New Roman" pitchFamily="18" charset="0"/>
                <a:cs typeface="Times New Roman" pitchFamily="18" charset="0"/>
              </a:rPr>
              <a:t>Rabindranath</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Tagore</a:t>
            </a:r>
            <a:r>
              <a:rPr lang="en-US" dirty="0">
                <a:latin typeface="Times New Roman" pitchFamily="18" charset="0"/>
                <a:cs typeface="Times New Roman" pitchFamily="18" charset="0"/>
              </a:rPr>
              <a:t>, Bengali </a:t>
            </a:r>
            <a:r>
              <a:rPr lang="en-US" b="1" dirty="0">
                <a:latin typeface="Times New Roman" pitchFamily="18" charset="0"/>
                <a:cs typeface="Times New Roman" pitchFamily="18" charset="0"/>
              </a:rPr>
              <a:t>Rabīndranāth Ṭhākur</a:t>
            </a:r>
            <a:r>
              <a:rPr lang="en-US" dirty="0">
                <a:latin typeface="Times New Roman" pitchFamily="18" charset="0"/>
                <a:cs typeface="Times New Roman" pitchFamily="18" charset="0"/>
              </a:rPr>
              <a:t>, (born May 7, 1861, </a:t>
            </a:r>
            <a:r>
              <a:rPr lang="en-US" dirty="0">
                <a:latin typeface="Times New Roman" pitchFamily="18" charset="0"/>
                <a:cs typeface="Times New Roman" pitchFamily="18" charset="0"/>
                <a:hlinkClick r:id="rId3"/>
              </a:rPr>
              <a:t>Calcutta</a:t>
            </a:r>
            <a:r>
              <a:rPr lang="en-US" dirty="0">
                <a:latin typeface="Times New Roman" pitchFamily="18" charset="0"/>
                <a:cs typeface="Times New Roman" pitchFamily="18" charset="0"/>
              </a:rPr>
              <a:t> [now Kolkata], India—died </a:t>
            </a:r>
            <a:r>
              <a:rPr lang="en-US" dirty="0">
                <a:latin typeface="Times New Roman" pitchFamily="18" charset="0"/>
                <a:cs typeface="Times New Roman" pitchFamily="18" charset="0"/>
                <a:hlinkClick r:id="rId4"/>
              </a:rPr>
              <a:t>August</a:t>
            </a:r>
            <a:r>
              <a:rPr lang="en-US" dirty="0">
                <a:latin typeface="Times New Roman" pitchFamily="18" charset="0"/>
                <a:cs typeface="Times New Roman" pitchFamily="18" charset="0"/>
              </a:rPr>
              <a:t> 7, 1941, Calcutta), Bengali poet, short-story writer, </a:t>
            </a:r>
            <a:r>
              <a:rPr lang="en-US" dirty="0">
                <a:latin typeface="Times New Roman" pitchFamily="18" charset="0"/>
                <a:cs typeface="Times New Roman" pitchFamily="18" charset="0"/>
                <a:hlinkClick r:id="rId5"/>
              </a:rPr>
              <a:t>song</a:t>
            </a:r>
            <a:r>
              <a:rPr lang="en-US" dirty="0">
                <a:latin typeface="Times New Roman" pitchFamily="18" charset="0"/>
                <a:cs typeface="Times New Roman" pitchFamily="18" charset="0"/>
              </a:rPr>
              <a:t> composer, playwright, essayist, and painter who introduced new prose and verse forms and the use of </a:t>
            </a:r>
            <a:r>
              <a:rPr lang="en-US" dirty="0">
                <a:latin typeface="Times New Roman" pitchFamily="18" charset="0"/>
                <a:cs typeface="Times New Roman" pitchFamily="18" charset="0"/>
                <a:hlinkClick r:id="rId6"/>
              </a:rPr>
              <a:t>colloquial</a:t>
            </a:r>
            <a:r>
              <a:rPr lang="en-US" dirty="0">
                <a:latin typeface="Times New Roman" pitchFamily="18" charset="0"/>
                <a:cs typeface="Times New Roman" pitchFamily="18" charset="0"/>
              </a:rPr>
              <a:t> language into </a:t>
            </a:r>
            <a:r>
              <a:rPr lang="en-US" dirty="0">
                <a:latin typeface="Times New Roman" pitchFamily="18" charset="0"/>
                <a:cs typeface="Times New Roman" pitchFamily="18" charset="0"/>
                <a:hlinkClick r:id="rId7"/>
              </a:rPr>
              <a:t>Bengali literature</a:t>
            </a:r>
            <a:r>
              <a:rPr lang="en-US" dirty="0">
                <a:latin typeface="Times New Roman" pitchFamily="18" charset="0"/>
                <a:cs typeface="Times New Roman" pitchFamily="18" charset="0"/>
              </a:rPr>
              <a:t>, thereby freeing it from traditional models based on classical </a:t>
            </a:r>
            <a:r>
              <a:rPr lang="en-US" dirty="0">
                <a:latin typeface="Times New Roman" pitchFamily="18" charset="0"/>
                <a:cs typeface="Times New Roman" pitchFamily="18" charset="0"/>
                <a:hlinkClick r:id="rId8"/>
              </a:rPr>
              <a:t>Sanskrit</a:t>
            </a:r>
            <a:r>
              <a:rPr lang="en-US" dirty="0">
                <a:latin typeface="Times New Roman" pitchFamily="18" charset="0"/>
                <a:cs typeface="Times New Roman" pitchFamily="18" charset="0"/>
              </a:rPr>
              <a:t>. He was highly influential in introducing Indian </a:t>
            </a:r>
            <a:r>
              <a:rPr lang="en-US" dirty="0">
                <a:latin typeface="Times New Roman" pitchFamily="18" charset="0"/>
                <a:cs typeface="Times New Roman" pitchFamily="18" charset="0"/>
                <a:hlinkClick r:id="rId9"/>
              </a:rPr>
              <a:t>culture</a:t>
            </a:r>
            <a:r>
              <a:rPr lang="en-US" dirty="0">
                <a:latin typeface="Times New Roman" pitchFamily="18" charset="0"/>
                <a:cs typeface="Times New Roman" pitchFamily="18" charset="0"/>
              </a:rPr>
              <a:t> to the West and vice versa, and he is generally regarded as the outstanding creative artist of early 20th-century </a:t>
            </a:r>
            <a:r>
              <a:rPr lang="en-US" dirty="0">
                <a:latin typeface="Times New Roman" pitchFamily="18" charset="0"/>
                <a:cs typeface="Times New Roman" pitchFamily="18" charset="0"/>
                <a:hlinkClick r:id="rId10"/>
              </a:rPr>
              <a:t>India</a:t>
            </a:r>
            <a:r>
              <a:rPr lang="en-US" dirty="0">
                <a:latin typeface="Times New Roman" pitchFamily="18" charset="0"/>
                <a:cs typeface="Times New Roman" pitchFamily="18" charset="0"/>
              </a:rPr>
              <a:t>. In 1913 he became the first non-European to receive the </a:t>
            </a:r>
            <a:r>
              <a:rPr lang="en-US" dirty="0">
                <a:latin typeface="Times New Roman" pitchFamily="18" charset="0"/>
                <a:cs typeface="Times New Roman" pitchFamily="18" charset="0"/>
                <a:hlinkClick r:id="rId11"/>
              </a:rPr>
              <a:t>Nobel Prize for Literature</a:t>
            </a:r>
            <a:r>
              <a:rPr lang="en-US" dirty="0"/>
              <a:t>.</a:t>
            </a:r>
          </a:p>
        </p:txBody>
      </p:sp>
    </p:spTree>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457200"/>
            <a:ext cx="7772400" cy="5898360"/>
          </a:xfrm>
        </p:spPr>
        <p:txBody>
          <a:bodyPr>
            <a:noAutofit/>
          </a:bodyPr>
          <a:lstStyle/>
          <a:p>
            <a:pPr algn="just"/>
            <a:r>
              <a:rPr lang="en-US" sz="3200" dirty="0" smtClean="0">
                <a:latin typeface="Times New Roman" pitchFamily="18" charset="0"/>
                <a:cs typeface="Times New Roman" pitchFamily="18" charset="0"/>
              </a:rPr>
              <a:t>The son of the religious reformer </a:t>
            </a:r>
            <a:r>
              <a:rPr lang="en-US" sz="3200" dirty="0" smtClean="0">
                <a:latin typeface="Times New Roman" pitchFamily="18" charset="0"/>
                <a:cs typeface="Times New Roman" pitchFamily="18" charset="0"/>
                <a:hlinkClick r:id="rId2"/>
              </a:rPr>
              <a:t>Debendranath Tagore</a:t>
            </a:r>
            <a:r>
              <a:rPr lang="en-US" sz="3200" dirty="0" smtClean="0">
                <a:latin typeface="Times New Roman" pitchFamily="18" charset="0"/>
                <a:cs typeface="Times New Roman" pitchFamily="18" charset="0"/>
              </a:rPr>
              <a:t>, he early began to write verses, and, after incomplete studies in England in the late 1870s, he returned to India. There he published several books of </a:t>
            </a:r>
            <a:r>
              <a:rPr lang="en-US" sz="3200" dirty="0" smtClean="0">
                <a:latin typeface="Times New Roman" pitchFamily="18" charset="0"/>
                <a:cs typeface="Times New Roman" pitchFamily="18" charset="0"/>
                <a:hlinkClick r:id="rId3"/>
              </a:rPr>
              <a:t>poetry</a:t>
            </a:r>
            <a:r>
              <a:rPr lang="en-US" sz="3200" dirty="0" smtClean="0">
                <a:latin typeface="Times New Roman" pitchFamily="18" charset="0"/>
                <a:cs typeface="Times New Roman" pitchFamily="18" charset="0"/>
              </a:rPr>
              <a:t> in the 1880s and completed </a:t>
            </a:r>
            <a:r>
              <a:rPr lang="en-US" sz="3200" i="1" dirty="0" smtClean="0">
                <a:latin typeface="Times New Roman" pitchFamily="18" charset="0"/>
                <a:cs typeface="Times New Roman" pitchFamily="18" charset="0"/>
                <a:hlinkClick r:id="rId4"/>
              </a:rPr>
              <a:t>Manasi</a:t>
            </a:r>
            <a:r>
              <a:rPr lang="en-US" sz="3200" dirty="0" smtClean="0">
                <a:latin typeface="Times New Roman" pitchFamily="18" charset="0"/>
                <a:cs typeface="Times New Roman" pitchFamily="18" charset="0"/>
              </a:rPr>
              <a:t> (1890), a collection that marks the maturing of his genius. It contains some of his best-known poems, including many in verse forms new to </a:t>
            </a:r>
            <a:r>
              <a:rPr lang="en-US" sz="3200" dirty="0" smtClean="0">
                <a:latin typeface="Times New Roman" pitchFamily="18" charset="0"/>
                <a:cs typeface="Times New Roman" pitchFamily="18" charset="0"/>
                <a:hlinkClick r:id="rId5"/>
              </a:rPr>
              <a:t>Bengali</a:t>
            </a:r>
            <a:r>
              <a:rPr lang="en-US" sz="3200" dirty="0" smtClean="0">
                <a:latin typeface="Times New Roman" pitchFamily="18" charset="0"/>
                <a:cs typeface="Times New Roman" pitchFamily="18" charset="0"/>
              </a:rPr>
              <a:t>, as well as some social and political satire that was critical of his fellow Bengalis.</a:t>
            </a:r>
            <a:endParaRPr lang="en-US" sz="3200" dirty="0">
              <a:latin typeface="Times New Roman" pitchFamily="18" charset="0"/>
              <a:cs typeface="Times New Roman" pitchFamily="18" charset="0"/>
            </a:endParaRPr>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5822160"/>
          </a:xfrm>
        </p:spPr>
        <p:txBody>
          <a:bodyPr>
            <a:normAutofit/>
          </a:bodyPr>
          <a:lstStyle/>
          <a:p>
            <a:r>
              <a:rPr lang="en-US" sz="3200" dirty="0" smtClean="0">
                <a:latin typeface="Times New Roman" pitchFamily="18" charset="0"/>
                <a:cs typeface="Times New Roman" pitchFamily="18" charset="0"/>
              </a:rPr>
              <a:t>In 1891 Tagore went to East Bengal (now in Bangladesh) to manage his family’s estates at Shilaidah and Shazadpur for 10 years. There he often stayed in a houseboat on the </a:t>
            </a:r>
            <a:r>
              <a:rPr lang="en-US" sz="3200" dirty="0" smtClean="0">
                <a:latin typeface="Times New Roman" pitchFamily="18" charset="0"/>
                <a:cs typeface="Times New Roman" pitchFamily="18" charset="0"/>
                <a:hlinkClick r:id="rId2"/>
              </a:rPr>
              <a:t>Padma River</a:t>
            </a:r>
            <a:r>
              <a:rPr lang="en-US" sz="3200" dirty="0" smtClean="0">
                <a:latin typeface="Times New Roman" pitchFamily="18" charset="0"/>
                <a:cs typeface="Times New Roman" pitchFamily="18" charset="0"/>
              </a:rPr>
              <a:t> (the main channel of the </a:t>
            </a:r>
            <a:r>
              <a:rPr lang="en-US" sz="3200" dirty="0" smtClean="0">
                <a:latin typeface="Times New Roman" pitchFamily="18" charset="0"/>
                <a:cs typeface="Times New Roman" pitchFamily="18" charset="0"/>
                <a:hlinkClick r:id="rId3"/>
              </a:rPr>
              <a:t>Ganges River</a:t>
            </a:r>
            <a:r>
              <a:rPr lang="en-US" sz="3200" dirty="0" smtClean="0">
                <a:latin typeface="Times New Roman" pitchFamily="18" charset="0"/>
                <a:cs typeface="Times New Roman" pitchFamily="18" charset="0"/>
              </a:rPr>
              <a:t>), in close contact with village folk, and his sympathy for them became the keynote of much of his later writing. Most of his finest short stories, which examine “humble lives and their small miseries,” </a:t>
            </a:r>
            <a:endParaRPr lang="en-US" sz="3200" dirty="0">
              <a:latin typeface="Times New Roman" pitchFamily="18" charset="0"/>
              <a:cs typeface="Times New Roman" pitchFamily="18" charset="0"/>
            </a:endParaRP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5822160"/>
          </a:xfrm>
        </p:spPr>
        <p:txBody>
          <a:bodyPr/>
          <a:lstStyle/>
          <a:p>
            <a:r>
              <a:rPr lang="en-US" dirty="0" smtClean="0">
                <a:latin typeface="Times New Roman" pitchFamily="18" charset="0"/>
                <a:cs typeface="Times New Roman" pitchFamily="18" charset="0"/>
              </a:rPr>
              <a:t>Tagore came to love the Bengali countryside, most of all the Padma River, an often-repeated image in his verse. During these years he published several poetry collections, notably </a:t>
            </a:r>
            <a:r>
              <a:rPr lang="en-US" i="1" dirty="0" smtClean="0">
                <a:latin typeface="Times New Roman" pitchFamily="18" charset="0"/>
                <a:cs typeface="Times New Roman" pitchFamily="18" charset="0"/>
              </a:rPr>
              <a:t>Sonar Tari</a:t>
            </a:r>
            <a:r>
              <a:rPr lang="en-US" dirty="0" smtClean="0">
                <a:latin typeface="Times New Roman" pitchFamily="18" charset="0"/>
                <a:cs typeface="Times New Roman" pitchFamily="18" charset="0"/>
              </a:rPr>
              <a:t> (1894; </a:t>
            </a:r>
            <a:r>
              <a:rPr lang="en-US" i="1" dirty="0" smtClean="0">
                <a:latin typeface="Times New Roman" pitchFamily="18" charset="0"/>
                <a:cs typeface="Times New Roman" pitchFamily="18" charset="0"/>
              </a:rPr>
              <a:t>The Golden Boat</a:t>
            </a:r>
            <a:r>
              <a:rPr lang="en-US" dirty="0" smtClean="0">
                <a:latin typeface="Times New Roman" pitchFamily="18" charset="0"/>
                <a:cs typeface="Times New Roman" pitchFamily="18" charset="0"/>
              </a:rPr>
              <a:t>), and plays, notably </a:t>
            </a:r>
            <a:r>
              <a:rPr lang="en-US" i="1" dirty="0" smtClean="0">
                <a:latin typeface="Times New Roman" pitchFamily="18" charset="0"/>
                <a:cs typeface="Times New Roman" pitchFamily="18" charset="0"/>
              </a:rPr>
              <a:t>Chitrangada</a:t>
            </a:r>
            <a:r>
              <a:rPr lang="en-US" dirty="0" smtClean="0">
                <a:latin typeface="Times New Roman" pitchFamily="18" charset="0"/>
                <a:cs typeface="Times New Roman" pitchFamily="18" charset="0"/>
              </a:rPr>
              <a:t> (1892; </a:t>
            </a:r>
            <a:r>
              <a:rPr lang="en-US" i="1" dirty="0" smtClean="0">
                <a:latin typeface="Times New Roman" pitchFamily="18" charset="0"/>
                <a:cs typeface="Times New Roman" pitchFamily="18" charset="0"/>
              </a:rPr>
              <a:t>Chitra</a:t>
            </a:r>
            <a:r>
              <a:rPr lang="en-US" dirty="0" smtClean="0">
                <a:latin typeface="Times New Roman" pitchFamily="18" charset="0"/>
                <a:cs typeface="Times New Roman" pitchFamily="18" charset="0"/>
              </a:rPr>
              <a:t>). Tagore’s poems are virtually untranslatable, as are his more than 2,000 songs, which achieved considerable popularity among all classes of Bengali society.</a:t>
            </a:r>
            <a:endParaRPr lang="en-US" dirty="0">
              <a:latin typeface="Times New Roman" pitchFamily="18" charset="0"/>
              <a:cs typeface="Times New Roman" pitchFamily="18" charset="0"/>
            </a:endParaRPr>
          </a:p>
        </p:txBody>
      </p:sp>
    </p:spTree>
  </p:cSld>
  <p:clrMapOvr>
    <a:masterClrMapping/>
  </p:clrMapOvr>
  <p:transition spd="med">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5822160"/>
          </a:xfrm>
        </p:spPr>
        <p:txBody>
          <a:bodyPr/>
          <a:lstStyle/>
          <a:p>
            <a:r>
              <a:rPr lang="en-US" dirty="0" smtClean="0">
                <a:latin typeface="Times New Roman" pitchFamily="18" charset="0"/>
                <a:cs typeface="Times New Roman" pitchFamily="18" charset="0"/>
              </a:rPr>
              <a:t>This book, containing Tagore’s English prose translations of religious poems from several of his Bengali verse collections, including </a:t>
            </a:r>
            <a:r>
              <a:rPr lang="en-US" i="1" dirty="0" smtClean="0">
                <a:latin typeface="Times New Roman" pitchFamily="18" charset="0"/>
                <a:cs typeface="Times New Roman" pitchFamily="18" charset="0"/>
                <a:hlinkClick r:id="rId2"/>
              </a:rPr>
              <a:t>Gitanjali</a:t>
            </a:r>
            <a:r>
              <a:rPr lang="en-US" dirty="0" smtClean="0">
                <a:latin typeface="Times New Roman" pitchFamily="18" charset="0"/>
                <a:cs typeface="Times New Roman" pitchFamily="18" charset="0"/>
              </a:rPr>
              <a:t> (1910), was hailed by </a:t>
            </a:r>
            <a:r>
              <a:rPr lang="en-US" dirty="0" smtClean="0">
                <a:latin typeface="Times New Roman" pitchFamily="18" charset="0"/>
                <a:cs typeface="Times New Roman" pitchFamily="18" charset="0"/>
                <a:hlinkClick r:id="rId3"/>
              </a:rPr>
              <a:t>W.B. Yeats</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4"/>
              </a:rPr>
              <a:t>André Gide</a:t>
            </a:r>
            <a:r>
              <a:rPr lang="en-US" dirty="0" smtClean="0">
                <a:latin typeface="Times New Roman" pitchFamily="18" charset="0"/>
                <a:cs typeface="Times New Roman" pitchFamily="18" charset="0"/>
              </a:rPr>
              <a:t> and won him the Nobel Prize in 1913. Tagore was awarded a knighthood in 1915, but he </a:t>
            </a:r>
            <a:r>
              <a:rPr lang="en-US" dirty="0" smtClean="0">
                <a:latin typeface="Times New Roman" pitchFamily="18" charset="0"/>
                <a:cs typeface="Times New Roman" pitchFamily="18" charset="0"/>
                <a:hlinkClick r:id="rId5"/>
              </a:rPr>
              <a:t>repudiated</a:t>
            </a:r>
            <a:r>
              <a:rPr lang="en-US" dirty="0" smtClean="0">
                <a:latin typeface="Times New Roman" pitchFamily="18" charset="0"/>
                <a:cs typeface="Times New Roman" pitchFamily="18" charset="0"/>
              </a:rPr>
              <a:t> it in 1919 as a protest against the </a:t>
            </a:r>
            <a:r>
              <a:rPr lang="en-US" dirty="0" smtClean="0">
                <a:latin typeface="Times New Roman" pitchFamily="18" charset="0"/>
                <a:cs typeface="Times New Roman" pitchFamily="18" charset="0"/>
                <a:hlinkClick r:id="rId6"/>
              </a:rPr>
              <a:t>Amritsar (Jallianwalla Bagh) Massacre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5822160"/>
          </a:xfrm>
        </p:spPr>
        <p:txBody>
          <a:bodyPr>
            <a:normAutofit lnSpcReduction="10000"/>
          </a:bodyPr>
          <a:lstStyle/>
          <a:p>
            <a:r>
              <a:rPr lang="en-US" dirty="0" smtClean="0">
                <a:latin typeface="Times New Roman" pitchFamily="18" charset="0"/>
                <a:cs typeface="Times New Roman" pitchFamily="18" charset="0"/>
              </a:rPr>
              <a:t>From 1912 Tagore spent long periods out of India, lecturing and reading from his work in </a:t>
            </a:r>
            <a:r>
              <a:rPr lang="en-US" dirty="0" smtClean="0">
                <a:latin typeface="Times New Roman" pitchFamily="18" charset="0"/>
                <a:cs typeface="Times New Roman" pitchFamily="18" charset="0"/>
                <a:hlinkClick r:id="rId2"/>
              </a:rPr>
              <a:t>Europe</a:t>
            </a:r>
            <a:r>
              <a:rPr lang="en-US" dirty="0" smtClean="0">
                <a:latin typeface="Times New Roman" pitchFamily="18" charset="0"/>
                <a:cs typeface="Times New Roman" pitchFamily="18" charset="0"/>
              </a:rPr>
              <a:t>, the Americas, and East Asia and becoming an </a:t>
            </a:r>
            <a:r>
              <a:rPr lang="en-US" dirty="0" smtClean="0">
                <a:latin typeface="Times New Roman" pitchFamily="18" charset="0"/>
                <a:cs typeface="Times New Roman" pitchFamily="18" charset="0"/>
                <a:hlinkClick r:id="rId3"/>
              </a:rPr>
              <a:t>eloquent</a:t>
            </a:r>
            <a:r>
              <a:rPr lang="en-US" dirty="0" smtClean="0">
                <a:latin typeface="Times New Roman" pitchFamily="18" charset="0"/>
                <a:cs typeface="Times New Roman" pitchFamily="18" charset="0"/>
              </a:rPr>
              <a:t> spokesperson for the cause of Indian independence. Tagore’s novels in Bengali are less well known than his poems and short stories; they include </a:t>
            </a:r>
            <a:r>
              <a:rPr lang="en-US" i="1" dirty="0" smtClean="0">
                <a:latin typeface="Times New Roman" pitchFamily="18" charset="0"/>
                <a:cs typeface="Times New Roman" pitchFamily="18" charset="0"/>
              </a:rPr>
              <a:t>Gora</a:t>
            </a:r>
            <a:r>
              <a:rPr lang="en-US" dirty="0" smtClean="0">
                <a:latin typeface="Times New Roman" pitchFamily="18" charset="0"/>
                <a:cs typeface="Times New Roman" pitchFamily="18" charset="0"/>
              </a:rPr>
              <a:t> (1910) and </a:t>
            </a:r>
            <a:r>
              <a:rPr lang="en-US" i="1" dirty="0" smtClean="0">
                <a:latin typeface="Times New Roman" pitchFamily="18" charset="0"/>
                <a:cs typeface="Times New Roman" pitchFamily="18" charset="0"/>
              </a:rPr>
              <a:t>Ghare-Baire</a:t>
            </a:r>
            <a:r>
              <a:rPr lang="en-US" dirty="0" smtClean="0">
                <a:latin typeface="Times New Roman" pitchFamily="18" charset="0"/>
                <a:cs typeface="Times New Roman" pitchFamily="18" charset="0"/>
              </a:rPr>
              <a:t> (1916), translated into English as </a:t>
            </a:r>
            <a:r>
              <a:rPr lang="en-US" i="1" dirty="0" smtClean="0">
                <a:latin typeface="Times New Roman" pitchFamily="18" charset="0"/>
                <a:cs typeface="Times New Roman" pitchFamily="18" charset="0"/>
              </a:rPr>
              <a:t>Gora</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The Home and the World</a:t>
            </a:r>
            <a:r>
              <a:rPr lang="en-US" dirty="0" smtClean="0">
                <a:latin typeface="Times New Roman" pitchFamily="18" charset="0"/>
                <a:cs typeface="Times New Roman" pitchFamily="18" charset="0"/>
              </a:rPr>
              <a:t>, respectively. In the late 1920s, when he was in his 60s, Tagore took up painting and produced works that won him a place among India’s foremost contemporary artists.</a:t>
            </a:r>
            <a:endParaRPr lang="en-US" dirty="0">
              <a:latin typeface="Times New Roman" pitchFamily="18" charset="0"/>
              <a:cs typeface="Times New Roman" pitchFamily="18" charset="0"/>
            </a:endParaRPr>
          </a:p>
        </p:txBody>
      </p:sp>
    </p:spTree>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 of Poem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Originally written in Bengali language.</a:t>
            </a:r>
          </a:p>
          <a:p>
            <a:r>
              <a:rPr lang="en-US" dirty="0" smtClean="0">
                <a:latin typeface="Times New Roman" pitchFamily="18" charset="0"/>
                <a:cs typeface="Times New Roman" pitchFamily="18" charset="0"/>
              </a:rPr>
              <a:t>English Gitanjali or Song Offering is a collection of 103 English poems of Tagore’s own English translations.</a:t>
            </a:r>
          </a:p>
          <a:p>
            <a:r>
              <a:rPr lang="en-US" dirty="0" smtClean="0">
                <a:latin typeface="Times New Roman" pitchFamily="18" charset="0"/>
                <a:cs typeface="Times New Roman" pitchFamily="18" charset="0"/>
              </a:rPr>
              <a:t>git+anjali, Git means song, and anjali means offering.its mean “Song offerings”. </a:t>
            </a:r>
          </a:p>
          <a:p>
            <a:r>
              <a:rPr lang="en-US" dirty="0" smtClean="0">
                <a:latin typeface="Times New Roman" pitchFamily="18" charset="0"/>
                <a:cs typeface="Times New Roman" pitchFamily="18" charset="0"/>
              </a:rPr>
              <a:t>The publication of the English version of Gitanjali paved Tagore a way to the world of English lit.</a:t>
            </a:r>
          </a:p>
          <a:p>
            <a:r>
              <a:rPr lang="en-US" dirty="0" smtClean="0">
                <a:latin typeface="Times New Roman" pitchFamily="18" charset="0"/>
                <a:cs typeface="Times New Roman" pitchFamily="18" charset="0"/>
              </a:rPr>
              <a:t>Published in 1912</a:t>
            </a:r>
          </a:p>
          <a:p>
            <a:r>
              <a:rPr lang="en-US" dirty="0" smtClean="0">
                <a:latin typeface="Times New Roman" pitchFamily="18" charset="0"/>
                <a:cs typeface="Times New Roman" pitchFamily="18" charset="0"/>
              </a:rPr>
              <a:t>Nobel prize in 1913 – Swedish academy</a:t>
            </a:r>
          </a:p>
          <a:p>
            <a:endParaRPr lang="en-US" dirty="0">
              <a:latin typeface="Times New Roman" pitchFamily="18" charset="0"/>
              <a:cs typeface="Times New Roman" pitchFamily="18" charset="0"/>
            </a:endParaRPr>
          </a:p>
        </p:txBody>
      </p:sp>
    </p:spTree>
  </p:cSld>
  <p:clrMapOvr>
    <a:masterClrMapping/>
  </p:clrMapOvr>
  <p:transition spd="med">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362200"/>
            <a:ext cx="7854696" cy="3276600"/>
          </a:xfrm>
        </p:spPr>
        <p:txBody>
          <a:bodyPr>
            <a:normAutofit/>
          </a:bodyPr>
          <a:lstStyle/>
          <a:p>
            <a:pPr algn="l"/>
            <a:r>
              <a:rPr lang="en-US" sz="4800" dirty="0" smtClean="0">
                <a:solidFill>
                  <a:srgbClr val="FF0000"/>
                </a:solidFill>
                <a:latin typeface="Times New Roman" pitchFamily="18" charset="0"/>
                <a:cs typeface="Times New Roman" pitchFamily="18" charset="0"/>
              </a:rPr>
              <a:t>Making me inexhaustible</a:t>
            </a:r>
          </a:p>
          <a:p>
            <a:pPr algn="l"/>
            <a:r>
              <a:rPr lang="en-US" sz="4800" dirty="0" smtClean="0">
                <a:solidFill>
                  <a:srgbClr val="FF0000"/>
                </a:solidFill>
                <a:latin typeface="Times New Roman" pitchFamily="18" charset="0"/>
                <a:cs typeface="Times New Roman" pitchFamily="18" charset="0"/>
              </a:rPr>
              <a:t>Gives you pleasure;</a:t>
            </a:r>
          </a:p>
          <a:p>
            <a:pPr algn="l"/>
            <a:r>
              <a:rPr lang="en-US" sz="4800" dirty="0" smtClean="0">
                <a:solidFill>
                  <a:srgbClr val="FF0000"/>
                </a:solidFill>
                <a:latin typeface="Times New Roman" pitchFamily="18" charset="0"/>
                <a:cs typeface="Times New Roman" pitchFamily="18" charset="0"/>
              </a:rPr>
              <a:t>Exhausting me fully,</a:t>
            </a:r>
            <a:endParaRPr lang="en-US" sz="4800" dirty="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a:xfrm>
            <a:off x="0" y="533400"/>
            <a:ext cx="9144000" cy="1219200"/>
          </a:xfrm>
        </p:spPr>
        <p:txBody>
          <a:bodyPr>
            <a:normAutofit/>
          </a:bodyPr>
          <a:lstStyle/>
          <a:p>
            <a:pPr algn="l"/>
            <a:r>
              <a:rPr lang="en-US" dirty="0" smtClean="0">
                <a:solidFill>
                  <a:srgbClr val="FF0000"/>
                </a:solidFill>
                <a:latin typeface="Times New Roman" pitchFamily="18" charset="0"/>
                <a:cs typeface="Times New Roman" pitchFamily="18" charset="0"/>
              </a:rPr>
              <a:t>              GITANJALI - I</a:t>
            </a:r>
            <a:endParaRPr lang="en-US" dirty="0">
              <a:solidFill>
                <a:srgbClr val="FF0000"/>
              </a:solidFill>
              <a:latin typeface="Times New Roman" pitchFamily="18" charset="0"/>
              <a:cs typeface="Times New Roman" pitchFamily="18" charset="0"/>
            </a:endParaRPr>
          </a:p>
        </p:txBody>
      </p:sp>
    </p:spTree>
  </p:cSld>
  <p:clrMapOvr>
    <a:masterClrMapping/>
  </p:clrMapOvr>
  <p:transition spd="med">
    <p:wheel spokes="3"/>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106</TotalTime>
  <Words>506</Words>
  <Application>Microsoft Office PowerPoint</Application>
  <PresentationFormat>On-screen Show (4:3)</PresentationFormat>
  <Paragraphs>70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Slide 1</vt:lpstr>
      <vt:lpstr>Slide 2</vt:lpstr>
      <vt:lpstr>Slide 3</vt:lpstr>
      <vt:lpstr>Slide 4</vt:lpstr>
      <vt:lpstr>Slide 5</vt:lpstr>
      <vt:lpstr>Slide 6</vt:lpstr>
      <vt:lpstr>Slide 7</vt:lpstr>
      <vt:lpstr>   Introduction of Poem</vt:lpstr>
      <vt:lpstr>              GITANJALI - I</vt:lpstr>
      <vt:lpstr>Slide 10</vt:lpstr>
      <vt:lpstr>Slide 11</vt:lpstr>
      <vt:lpstr>Slide 12</vt:lpstr>
      <vt:lpstr>                  GITANJALI-II</vt:lpstr>
      <vt:lpstr>Slide 14</vt:lpstr>
      <vt:lpstr>      GITANJALI-III</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NISHA</dc:creator>
  <cp:lastModifiedBy>Windows User</cp:lastModifiedBy>
  <cp:revision>16</cp:revision>
  <dcterms:created xsi:type="dcterms:W3CDTF">2020-08-17T15:18:25Z</dcterms:created>
  <dcterms:modified xsi:type="dcterms:W3CDTF">2020-10-20T12:04:08Z</dcterms:modified>
</cp:coreProperties>
</file>