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" name="camera.wav"/>
          </p:stSnd>
        </p:sndAc>
      </p:transition>
    </mc:Choice>
    <mc:Fallback xmlns="">
      <p:transition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14:window dir="vert"/>
        <p:sndAc>
          <p:stSnd>
            <p:snd r:embed="rId13" name="camera.wav"/>
          </p:stSnd>
        </p:sndAc>
      </p:transition>
    </mc:Choice>
    <mc:Fallback xmlns="">
      <p:transition>
        <p:fade/>
        <p:sndAc>
          <p:stSnd>
            <p:snd r:embed="rId1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981200" y="1143000"/>
            <a:ext cx="7162800" cy="411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Ms.M.Rizvana M.A.,B.Ed., M.Phil.,</a:t>
            </a:r>
            <a:br>
              <a:rPr lang="en-US" dirty="0" smtClean="0"/>
            </a:br>
            <a:r>
              <a:rPr lang="en-US" dirty="0" smtClean="0"/>
              <a:t>Assistant Professor Of English</a:t>
            </a:r>
            <a:br>
              <a:rPr lang="en-US" dirty="0" smtClean="0"/>
            </a:br>
            <a:r>
              <a:rPr lang="en-US" dirty="0" smtClean="0"/>
              <a:t>Hajee Karutha Rowther Howdia College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66122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</a:t>
            </a:r>
            <a:r>
              <a:rPr lang="en-US" dirty="0"/>
              <a:t>A</a:t>
            </a:r>
            <a:r>
              <a:rPr lang="en-US" dirty="0" smtClean="0"/>
              <a:t>nd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Tradional</a:t>
            </a:r>
            <a:r>
              <a:rPr lang="en-US" dirty="0" smtClean="0"/>
              <a:t> grammars are based on the written language.</a:t>
            </a:r>
          </a:p>
          <a:p>
            <a:r>
              <a:rPr lang="en-US" dirty="0" smtClean="0"/>
              <a:t>They even imply that the written language is the real language and the spoken language is a ‘corrupt’ form of the language </a:t>
            </a:r>
            <a:r>
              <a:rPr lang="en-US" dirty="0" err="1" smtClean="0"/>
              <a:t>soemtimes</a:t>
            </a:r>
            <a:r>
              <a:rPr lang="en-US" dirty="0" smtClean="0"/>
              <a:t> they condemn it as ‘dialect’.</a:t>
            </a:r>
          </a:p>
          <a:p>
            <a:r>
              <a:rPr lang="en-US" dirty="0" smtClean="0"/>
              <a:t>But today there are some linguists who have taken exactly the opposite view and regard only speech as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Sentence, Clause And Phrase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traditional grammars </a:t>
            </a:r>
            <a:r>
              <a:rPr lang="en-US" dirty="0" err="1" smtClean="0"/>
              <a:t>sentemce</a:t>
            </a:r>
            <a:r>
              <a:rPr lang="en-US" dirty="0" smtClean="0"/>
              <a:t> is a basic term.</a:t>
            </a:r>
          </a:p>
          <a:p>
            <a:r>
              <a:rPr lang="en-US" dirty="0" smtClean="0"/>
              <a:t>But like the ‘word’ it has also been left undefined.</a:t>
            </a:r>
          </a:p>
          <a:p>
            <a:r>
              <a:rPr lang="en-US" dirty="0" smtClean="0"/>
              <a:t>All the Auxiliary verbs act as pro-verbs; they alone can stand for the whole of the verbal element: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5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r>
              <a:rPr lang="en-US" dirty="0" smtClean="0"/>
              <a:t>Rama is going 				Is he?</a:t>
            </a:r>
          </a:p>
          <a:p>
            <a:r>
              <a:rPr lang="en-US" dirty="0" smtClean="0"/>
              <a:t>I haven’t see him			But I have.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verb do is the </a:t>
            </a:r>
            <a:r>
              <a:rPr lang="en-US" dirty="0" err="1" smtClean="0"/>
              <a:t>proform</a:t>
            </a:r>
            <a:r>
              <a:rPr lang="en-US" dirty="0" smtClean="0"/>
              <a:t> where there is no auxiliary verb as 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played Yesterday. Did he?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64008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Grammatical Categories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traditional grammars the categories of number, gender and tense are defined in ‘notional’ terms; plural is defined as more than one; gender is identified with sex and tense with time.</a:t>
            </a:r>
          </a:p>
          <a:p>
            <a:r>
              <a:rPr lang="en-US" dirty="0" smtClean="0"/>
              <a:t>They also take over the categories of Latin and impose them upon English.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4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traditional categories are:</a:t>
            </a:r>
          </a:p>
          <a:p>
            <a:r>
              <a:rPr lang="en-US" dirty="0" smtClean="0"/>
              <a:t>Gender:	masculine, feminine ( and commonly neuter – a feature of nouns, associated with male, female and for neuter), sexless creatures).</a:t>
            </a:r>
          </a:p>
          <a:p>
            <a:r>
              <a:rPr lang="en-US" dirty="0" smtClean="0"/>
              <a:t>Number	:singular and plural (and sometime dual) a feature of nouns and verbs, associated with ‘one’ and more than ‘one’ (dual with two)</a:t>
            </a:r>
          </a:p>
        </p:txBody>
      </p:sp>
    </p:spTree>
    <p:extLst>
      <p:ext uri="{BB962C8B-B14F-4D97-AF65-F5344CB8AC3E}">
        <p14:creationId xmlns:p14="http://schemas.microsoft.com/office/powerpoint/2010/main" val="155657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Grammar is seen as a set of perspective rules, that tell us how we ought to speak  and write.</a:t>
            </a:r>
          </a:p>
          <a:p>
            <a:r>
              <a:rPr lang="en-US" dirty="0" smtClean="0"/>
              <a:t>These rules teach us to say ‘ It’s I’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2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	: first person, second person, third person – a classification of the pronouns and a feature of verbs, - I, me, you; he she it, they.</a:t>
            </a:r>
          </a:p>
          <a:p>
            <a:r>
              <a:rPr lang="en-US" dirty="0" smtClean="0"/>
              <a:t>Tense	: Present, Past, Future – a feature of verbs associated with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1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Mood	: indicative, </a:t>
            </a:r>
            <a:r>
              <a:rPr lang="en-US" dirty="0" err="1" smtClean="0"/>
              <a:t>imperative,subjunctive</a:t>
            </a:r>
            <a:r>
              <a:rPr lang="en-US" dirty="0" smtClean="0"/>
              <a:t>, and in classical Greek, operative – a feature </a:t>
            </a:r>
            <a:r>
              <a:rPr lang="en-US" dirty="0" err="1" smtClean="0"/>
              <a:t>pof</a:t>
            </a:r>
            <a:r>
              <a:rPr lang="en-US" dirty="0" smtClean="0"/>
              <a:t> the verb, associated with statement of fact versus possibility, supposition etc.</a:t>
            </a:r>
          </a:p>
          <a:p>
            <a:r>
              <a:rPr lang="en-US" dirty="0" smtClean="0"/>
              <a:t>Voice	: active and passive – again a feature of verb largely associated with whether the subject was the ‘actor’ (the one who performed the action) or the ‘goal’ (the one at the receiving end).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9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	: nominative, vocative, accusative, genitive, dative and ablative a feature of the nouns, </a:t>
            </a:r>
            <a:r>
              <a:rPr lang="en-US" dirty="0" err="1" smtClean="0"/>
              <a:t>associtated</a:t>
            </a:r>
            <a:r>
              <a:rPr lang="en-US" dirty="0" smtClean="0"/>
              <a:t> with a variety of largely unrelated semantic and grammatical features – boy, O! boy, boy’s (of a boy), to or for a boy, from or by </a:t>
            </a:r>
            <a:r>
              <a:rPr lang="en-US" smtClean="0"/>
              <a:t>a boy.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amera.wav"/>
          </p:stSnd>
        </p:sndAc>
      </p:transition>
    </mc:Choice>
    <mc:Fallback xmlns="">
      <p:transition spd="slow">
        <p:checker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English, GENDER  is associated with biological division of male and female but in many languages gender is a grammatical category and only indecently does it correspond with the natural division of male and female.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0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amera.wav"/>
          </p:stSnd>
        </p:sndAc>
      </p:transition>
    </mc:Choice>
    <mc:Fallback xmlns="">
      <p:transition spd="slow">
        <p:dissolv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4478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cap="all" spc="300" dirty="0">
                <a:solidFill>
                  <a:prstClr val="black"/>
                </a:solidFill>
                <a:ea typeface="+mj-ea"/>
                <a:cs typeface="+mj-cs"/>
              </a:rPr>
              <a:t>ENGLISH LANGUAGE TEACHING AND PHONETICS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236" y="2897909"/>
            <a:ext cx="3389312" cy="2664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97909"/>
            <a:ext cx="3124199" cy="22043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560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inflected and agglutinative languages there are different forms of the same word (take, takes, etc…..), The choice of a form depends upon several factors. </a:t>
            </a:r>
          </a:p>
          <a:p>
            <a:r>
              <a:rPr lang="en-US" dirty="0"/>
              <a:t> </a:t>
            </a:r>
            <a:r>
              <a:rPr lang="en-US" dirty="0" smtClean="0"/>
              <a:t>  To begin with, the choice is free in some cases. Consider </a:t>
            </a:r>
          </a:p>
          <a:p>
            <a:r>
              <a:rPr lang="en-US" dirty="0"/>
              <a:t> </a:t>
            </a:r>
            <a:r>
              <a:rPr lang="en-US" dirty="0" smtClean="0"/>
              <a:t>          The girl likes chocolates</a:t>
            </a:r>
          </a:p>
          <a:p>
            <a:r>
              <a:rPr lang="en-US" dirty="0"/>
              <a:t> </a:t>
            </a:r>
            <a:r>
              <a:rPr lang="en-US" dirty="0" smtClean="0"/>
              <a:t>          The girl liked chocolates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Latin prepositions and verbs said to govern nouns in a certain case – ‘a’ (from) governs nouns in the ablative case while ‘ad’ (to) governs nouns in the accusative.</a:t>
            </a:r>
          </a:p>
          <a:p>
            <a:r>
              <a:rPr lang="en-US" dirty="0"/>
              <a:t> </a:t>
            </a:r>
            <a:r>
              <a:rPr lang="en-US" dirty="0" smtClean="0"/>
              <a:t>     a </a:t>
            </a:r>
            <a:r>
              <a:rPr lang="en-US" dirty="0" err="1" smtClean="0"/>
              <a:t>monte</a:t>
            </a:r>
            <a:r>
              <a:rPr lang="en-US" dirty="0" smtClean="0"/>
              <a:t> (from the mountain)</a:t>
            </a:r>
          </a:p>
          <a:p>
            <a:r>
              <a:rPr lang="en-US" dirty="0"/>
              <a:t> </a:t>
            </a:r>
            <a:r>
              <a:rPr lang="en-US" dirty="0" smtClean="0"/>
              <a:t>     ad monetm ( to the mountain)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6858000" cy="35814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sz="6000" b="1" dirty="0" smtClean="0"/>
              <a:t>        …THANK YOU…</a:t>
            </a:r>
            <a:endParaRPr lang="en-US" sz="6000" b="1" dirty="0"/>
          </a:p>
          <a:p>
            <a:pPr indent="0">
              <a:buNone/>
            </a:pPr>
            <a:r>
              <a:rPr lang="en-US" sz="6000" b="1" dirty="0" smtClean="0"/>
              <a:t>            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2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9" y="1115704"/>
            <a:ext cx="3556001" cy="2133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9" y="1145275"/>
            <a:ext cx="2438399" cy="3886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352800"/>
            <a:ext cx="41148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8741511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Grammar And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term grammar has been used in several ways and it means many different things to different people . </a:t>
            </a:r>
          </a:p>
          <a:p>
            <a:r>
              <a:rPr lang="en-US" dirty="0" smtClean="0"/>
              <a:t>Only written languages have grammar. </a:t>
            </a:r>
            <a:endParaRPr lang="en-US" dirty="0"/>
          </a:p>
          <a:p>
            <a:r>
              <a:rPr lang="en-US" dirty="0" smtClean="0"/>
              <a:t>This view suggests that spoken languages have no grammar probably the etymology of the word ‘Grammar’ from the Greek word meaning to write lends support to this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9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Grammar is seen as a set of prescriptive rules, that tell us how we ought to speak and write.</a:t>
            </a:r>
          </a:p>
          <a:p>
            <a:r>
              <a:rPr lang="en-US" dirty="0" smtClean="0"/>
              <a:t>These rules teach us to say ‘It’s I’, instead of ‘It’s me’, to avoid ending sentences with prepositions, know the difference between ‘owing to’ and ‘due to’ and so on.</a:t>
            </a:r>
          </a:p>
          <a:p>
            <a:r>
              <a:rPr lang="en-US" dirty="0" smtClean="0"/>
              <a:t>The basis of considering these as </a:t>
            </a:r>
            <a:r>
              <a:rPr lang="en-US" dirty="0" smtClean="0"/>
              <a:t>the </a:t>
            </a:r>
            <a:r>
              <a:rPr lang="en-US" dirty="0" smtClean="0"/>
              <a:t>correct forms is the grammar book.</a:t>
            </a:r>
          </a:p>
          <a:p>
            <a:r>
              <a:rPr lang="en-US" dirty="0" smtClean="0"/>
              <a:t>At 1</a:t>
            </a:r>
            <a:r>
              <a:rPr lang="en-US" baseline="30000" dirty="0" smtClean="0"/>
              <a:t>st</a:t>
            </a:r>
            <a:r>
              <a:rPr lang="en-US" dirty="0" smtClean="0"/>
              <a:t> rules of English grammar followed the pattern of Latin Grammar.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Traditional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Grammar is the way a language organized to convey meaning.</a:t>
            </a:r>
          </a:p>
          <a:p>
            <a:r>
              <a:rPr lang="en-US" dirty="0" smtClean="0"/>
              <a:t>Any description of these features will have to use a set of criteria to classify words and later to specify the relationships between classes of words when they combine to make meaningful and acceptable units.</a:t>
            </a:r>
          </a:p>
          <a:p>
            <a:r>
              <a:rPr lang="en-US" dirty="0" smtClean="0"/>
              <a:t>Some of these traditional concepts and find out how these are inadequate in the light of recent linguistic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word is taken as the basic unit of language.</a:t>
            </a:r>
          </a:p>
          <a:p>
            <a:r>
              <a:rPr lang="en-US" dirty="0" smtClean="0"/>
              <a:t>The sentence is defines as ‘the combination of words’.</a:t>
            </a:r>
          </a:p>
          <a:p>
            <a:r>
              <a:rPr lang="en-US" dirty="0" smtClean="0"/>
              <a:t>But the word itself is not defined.</a:t>
            </a:r>
          </a:p>
          <a:p>
            <a:r>
              <a:rPr lang="en-US" dirty="0" smtClean="0"/>
              <a:t>This is because of the influence of the writing system.</a:t>
            </a:r>
          </a:p>
          <a:p>
            <a:r>
              <a:rPr lang="en-US" dirty="0" smtClean="0"/>
              <a:t>There are Three main approaches to the definition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Approach ( the word as unit of meaning)</a:t>
            </a:r>
          </a:p>
          <a:p>
            <a:r>
              <a:rPr lang="en-US" dirty="0" smtClean="0"/>
              <a:t>Phonetic or Phonological Approach (which considers the words as marked by some features of the sounds of the language).</a:t>
            </a:r>
          </a:p>
          <a:p>
            <a:r>
              <a:rPr lang="en-US" dirty="0" smtClean="0"/>
              <a:t>Linguistic Procedures (the word is said to be a linguistic unit).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And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Wilkins says that ‘the linguistic study of language makes a clear distinction between the use to which we put language (its meaning) and the actual shape </a:t>
            </a:r>
          </a:p>
          <a:p>
            <a:r>
              <a:rPr lang="en-US" dirty="0" smtClean="0"/>
              <a:t>Which units of language have and the relationship which </a:t>
            </a:r>
            <a:r>
              <a:rPr lang="en-US" dirty="0"/>
              <a:t>e</a:t>
            </a:r>
            <a:r>
              <a:rPr lang="en-US" dirty="0" smtClean="0"/>
              <a:t>xists between them.</a:t>
            </a:r>
          </a:p>
          <a:p>
            <a:r>
              <a:rPr lang="en-US" dirty="0" smtClean="0"/>
              <a:t>It is the </a:t>
            </a:r>
            <a:r>
              <a:rPr lang="en-US" smtClean="0"/>
              <a:t>function of </a:t>
            </a:r>
            <a:r>
              <a:rPr lang="en-US" dirty="0" smtClean="0"/>
              <a:t>linguistic forms to convey meaning.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4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169</TotalTime>
  <Words>747</Words>
  <Application>Microsoft Office PowerPoint</Application>
  <PresentationFormat>On-screen Show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Ms.M.Rizvana M.A.,B.Ed., M.Phil., Assistant Professor Of English Hajee Karutha Rowther Howdia College                                                                                                      </vt:lpstr>
      <vt:lpstr>PowerPoint Presentation</vt:lpstr>
      <vt:lpstr>PowerPoint Presentation</vt:lpstr>
      <vt:lpstr>Grammar And Grammars</vt:lpstr>
      <vt:lpstr>Correctness</vt:lpstr>
      <vt:lpstr>Some Traditional Concepts</vt:lpstr>
      <vt:lpstr>Word</vt:lpstr>
      <vt:lpstr>PowerPoint Presentation</vt:lpstr>
      <vt:lpstr>Form And Meaning</vt:lpstr>
      <vt:lpstr>Speech And Writing</vt:lpstr>
      <vt:lpstr>Sentence, Clause And Phrase </vt:lpstr>
      <vt:lpstr>PowerPoint Presentation</vt:lpstr>
      <vt:lpstr>Grammatical Categories  </vt:lpstr>
      <vt:lpstr>PowerPoint Presentation</vt:lpstr>
      <vt:lpstr>correctness</vt:lpstr>
      <vt:lpstr>PowerPoint Presentation</vt:lpstr>
      <vt:lpstr>PowerPoint Presentation</vt:lpstr>
      <vt:lpstr>PowerPoint Presentation</vt:lpstr>
      <vt:lpstr>PowerPoint Presentation</vt:lpstr>
      <vt:lpstr>concord</vt:lpstr>
      <vt:lpstr>government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K.RAJAPANDIYAN</dc:creator>
  <cp:lastModifiedBy>K.RAJAPANDIYAN</cp:lastModifiedBy>
  <cp:revision>21</cp:revision>
  <dcterms:created xsi:type="dcterms:W3CDTF">2006-08-16T00:00:00Z</dcterms:created>
  <dcterms:modified xsi:type="dcterms:W3CDTF">2020-02-21T05:33:59Z</dcterms:modified>
</cp:coreProperties>
</file>