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8E3E-E6D0-4547-BD8A-00A980D91591}" type="slidenum">
              <a:rPr lang="en-US" smtClean="0"/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BB60359A-788A-4E29-B141-3D89D08A643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F4FC8E3E-E6D0-4547-BD8A-00A980D9159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 panose="05020102010507070707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 panose="05020102010507070707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INDIAN SCHOOL OF COMPARATIVE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</a:t>
            </a:r>
            <a:endParaRPr lang="en-US" dirty="0" smtClean="0"/>
          </a:p>
          <a:p>
            <a:r>
              <a:rPr lang="en-IN" altLang="en-US" dirty="0" err="1" smtClean="0"/>
              <a:t>S.Velmurugan</a:t>
            </a:r>
            <a:r>
              <a:rPr lang="en-US" dirty="0" err="1" smtClean="0"/>
              <a:t>,M.A.,M.Phil.,</a:t>
            </a:r>
            <a:r>
              <a:rPr lang="en-IN" altLang="en-US" dirty="0" err="1" smtClean="0"/>
              <a:t>B.Ed.,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 Dr. V.S.P. </a:t>
            </a:r>
            <a:r>
              <a:rPr lang="en-US" dirty="0" err="1" smtClean="0"/>
              <a:t>Manickam</a:t>
            </a:r>
            <a:r>
              <a:rPr lang="en-US" dirty="0" smtClean="0"/>
              <a:t> compared the concept of love in </a:t>
            </a:r>
            <a:r>
              <a:rPr lang="en-US" dirty="0" err="1" smtClean="0"/>
              <a:t>Sangam</a:t>
            </a:r>
            <a:r>
              <a:rPr lang="en-US" dirty="0" smtClean="0"/>
              <a:t> poetry with the heroic love celebrated in Greek poetry</a:t>
            </a:r>
            <a:endParaRPr lang="en-US" dirty="0" smtClean="0"/>
          </a:p>
          <a:p>
            <a:r>
              <a:rPr lang="en-US" dirty="0" smtClean="0"/>
              <a:t>One of the Venerated Tamil scholars, </a:t>
            </a:r>
            <a:r>
              <a:rPr lang="en-US" dirty="0" err="1" smtClean="0"/>
              <a:t>Vaiyapuri</a:t>
            </a:r>
            <a:r>
              <a:rPr lang="en-US" dirty="0" smtClean="0"/>
              <a:t> </a:t>
            </a:r>
            <a:r>
              <a:rPr lang="en-US" dirty="0" err="1" smtClean="0"/>
              <a:t>Pillai</a:t>
            </a:r>
            <a:r>
              <a:rPr lang="en-US" dirty="0" smtClean="0"/>
              <a:t> also find an awareness and the importance of this study through his works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Madurai </a:t>
            </a:r>
            <a:r>
              <a:rPr lang="en-US" b="1" dirty="0" err="1" smtClean="0"/>
              <a:t>Kamaraj</a:t>
            </a:r>
            <a:r>
              <a:rPr lang="en-US" b="1" dirty="0" smtClean="0"/>
              <a:t> </a:t>
            </a:r>
            <a:r>
              <a:rPr lang="en-US" b="1" dirty="0" smtClean="0"/>
              <a:t>University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This University has done yeoman service to the cause of this literature</a:t>
            </a:r>
            <a:endParaRPr lang="en-US" dirty="0" smtClean="0"/>
          </a:p>
          <a:p>
            <a:r>
              <a:rPr lang="en-US" dirty="0" smtClean="0"/>
              <a:t>It is the first University in the whole of South India to open the separate department in this field</a:t>
            </a:r>
            <a:endParaRPr lang="en-US" dirty="0" smtClean="0"/>
          </a:p>
          <a:p>
            <a:r>
              <a:rPr lang="en-US" dirty="0" smtClean="0"/>
              <a:t>Dr. T.P. </a:t>
            </a:r>
            <a:r>
              <a:rPr lang="en-US" dirty="0" err="1" smtClean="0"/>
              <a:t>Meenakshisundaram’s</a:t>
            </a:r>
            <a:r>
              <a:rPr lang="en-US" dirty="0" smtClean="0"/>
              <a:t> lectures delivered at the Third World Tamil Conference and Tamil Cultures in 1970 and it paved the </a:t>
            </a:r>
            <a:r>
              <a:rPr lang="en-US" dirty="0" smtClean="0"/>
              <a:t>way </a:t>
            </a:r>
            <a:r>
              <a:rPr lang="en-US" dirty="0" smtClean="0"/>
              <a:t>for the establishment  of this Literature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Sachithanandan</a:t>
            </a:r>
            <a:r>
              <a:rPr lang="en-US" dirty="0" smtClean="0"/>
              <a:t> also submitted a paper “The Impact of western Thought on </a:t>
            </a:r>
            <a:r>
              <a:rPr lang="en-US" dirty="0" err="1" smtClean="0"/>
              <a:t>Bharathi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He made a detailed study between Whitman and </a:t>
            </a:r>
            <a:r>
              <a:rPr lang="en-US" dirty="0" err="1" smtClean="0"/>
              <a:t>Bharathi</a:t>
            </a:r>
            <a:endParaRPr lang="en-US" dirty="0" smtClean="0"/>
          </a:p>
          <a:p>
            <a:r>
              <a:rPr lang="en-US" dirty="0" smtClean="0"/>
              <a:t>He has published a full-length study of Comparative Literature in Tamil</a:t>
            </a:r>
            <a:endParaRPr lang="en-US" dirty="0" smtClean="0"/>
          </a:p>
          <a:p>
            <a:r>
              <a:rPr lang="en-US" dirty="0" smtClean="0"/>
              <a:t>Various Scholars are doing their best to promote this literature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Principles:</a:t>
            </a:r>
            <a:endParaRPr lang="en-US" dirty="0" smtClean="0"/>
          </a:p>
          <a:p>
            <a:r>
              <a:rPr lang="en-US" dirty="0" smtClean="0"/>
              <a:t>The Indian school is like the American School of Comparative Literature</a:t>
            </a:r>
            <a:endParaRPr lang="en-US" dirty="0" smtClean="0"/>
          </a:p>
          <a:p>
            <a:r>
              <a:rPr lang="en-US" dirty="0" smtClean="0"/>
              <a:t>The scholars here take up comparison between one literature to another as well as the comparison between literature and other arts </a:t>
            </a:r>
            <a:endParaRPr lang="en-US" dirty="0" smtClean="0"/>
          </a:p>
          <a:p>
            <a:r>
              <a:rPr lang="en-US" dirty="0" smtClean="0"/>
              <a:t>India offers ample scope for comparative study with her rich traditions of arts and cultures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Conclusion:</a:t>
            </a:r>
            <a:endParaRPr lang="en-US" b="1" dirty="0" smtClean="0"/>
          </a:p>
          <a:p>
            <a:r>
              <a:rPr lang="en-US" dirty="0" smtClean="0"/>
              <a:t>Indian </a:t>
            </a:r>
            <a:r>
              <a:rPr lang="en-US" dirty="0" err="1" smtClean="0"/>
              <a:t>c</a:t>
            </a:r>
            <a:r>
              <a:rPr lang="en-US" dirty="0" err="1" smtClean="0"/>
              <a:t>omparatists</a:t>
            </a:r>
            <a:r>
              <a:rPr lang="en-US" dirty="0" smtClean="0"/>
              <a:t> </a:t>
            </a:r>
            <a:r>
              <a:rPr lang="en-US" dirty="0" smtClean="0"/>
              <a:t>try to unite Indian cultures by comparing and translating literatures</a:t>
            </a:r>
            <a:endParaRPr lang="en-US" dirty="0" smtClean="0"/>
          </a:p>
          <a:p>
            <a:r>
              <a:rPr lang="en-US" dirty="0" smtClean="0"/>
              <a:t>They help in the understanding of cultures</a:t>
            </a:r>
            <a:endParaRPr lang="en-US" dirty="0" smtClean="0"/>
          </a:p>
          <a:p>
            <a:r>
              <a:rPr lang="en-US" dirty="0" smtClean="0"/>
              <a:t>Indians take pride in their literatures</a:t>
            </a:r>
            <a:endParaRPr lang="en-US" dirty="0" smtClean="0"/>
          </a:p>
          <a:p>
            <a:r>
              <a:rPr lang="en-US" dirty="0" smtClean="0"/>
              <a:t>Proper comparative studies will bring out the qualities of each literature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is a country where many languages are being spoken and good creative literatures are produced.</a:t>
            </a:r>
            <a:endParaRPr lang="en-US" dirty="0" smtClean="0"/>
          </a:p>
          <a:p>
            <a:r>
              <a:rPr lang="en-US" dirty="0" smtClean="0"/>
              <a:t>India needs the study of comparative literature more than any other country in this world.</a:t>
            </a:r>
            <a:endParaRPr lang="en-US" dirty="0" smtClean="0"/>
          </a:p>
          <a:p>
            <a:r>
              <a:rPr lang="en-US" dirty="0" smtClean="0"/>
              <a:t>After introduced in </a:t>
            </a:r>
            <a:r>
              <a:rPr lang="en-US" dirty="0" err="1" smtClean="0"/>
              <a:t>Jadavpur</a:t>
            </a:r>
            <a:r>
              <a:rPr lang="en-US" dirty="0" smtClean="0"/>
              <a:t> University, it is emerging as a strong force in India.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to the French, American and </a:t>
            </a:r>
            <a:r>
              <a:rPr lang="en-US" dirty="0"/>
              <a:t>R</a:t>
            </a:r>
            <a:r>
              <a:rPr lang="en-US" dirty="0" smtClean="0"/>
              <a:t>ussian schools of comparative literature, Indian </a:t>
            </a:r>
            <a:r>
              <a:rPr lang="en-US" dirty="0" err="1" smtClean="0"/>
              <a:t>comparatists</a:t>
            </a:r>
            <a:r>
              <a:rPr lang="en-US" dirty="0" smtClean="0"/>
              <a:t> are becoming very popular.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Beginnings </a:t>
            </a:r>
            <a:endParaRPr lang="en-US" b="1" dirty="0" smtClean="0"/>
          </a:p>
          <a:p>
            <a:r>
              <a:rPr lang="en-US" dirty="0" smtClean="0"/>
              <a:t>It was established in </a:t>
            </a:r>
            <a:r>
              <a:rPr lang="en-US" dirty="0" smtClean="0"/>
              <a:t>1956at </a:t>
            </a:r>
            <a:r>
              <a:rPr lang="en-US" dirty="0" err="1" smtClean="0"/>
              <a:t>Jadavpur</a:t>
            </a:r>
            <a:r>
              <a:rPr lang="en-US" dirty="0" smtClean="0"/>
              <a:t> University  by Dr. </a:t>
            </a:r>
            <a:r>
              <a:rPr lang="en-US" dirty="0" err="1" smtClean="0"/>
              <a:t>Buddhadeva</a:t>
            </a:r>
            <a:r>
              <a:rPr lang="en-US" dirty="0" smtClean="0"/>
              <a:t> Bose, a popular Bengali poet, novelist and critic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He established the separate department in the same university after great opposition and protest.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edited a reputed journal called The </a:t>
            </a:r>
            <a:r>
              <a:rPr lang="en-US" dirty="0" err="1" smtClean="0"/>
              <a:t>Jadavpur</a:t>
            </a:r>
            <a:r>
              <a:rPr lang="en-US" dirty="0" smtClean="0"/>
              <a:t> Journal of Comparative Literature which carries rare articles.</a:t>
            </a:r>
            <a:endParaRPr lang="en-US" dirty="0" smtClean="0"/>
          </a:p>
          <a:p>
            <a:r>
              <a:rPr lang="en-US" dirty="0" smtClean="0"/>
              <a:t>He was called the father of Comparative literature in India.</a:t>
            </a:r>
            <a:endParaRPr lang="en-US" dirty="0" smtClean="0"/>
          </a:p>
          <a:p>
            <a:r>
              <a:rPr lang="en-US" dirty="0" smtClean="0"/>
              <a:t>The Department of Comparative Literature Studied the influence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 French symbolist poetry on Bengali poetry.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was extended to some areas and writers.</a:t>
            </a:r>
            <a:endParaRPr lang="en-US" dirty="0" smtClean="0"/>
          </a:p>
          <a:p>
            <a:r>
              <a:rPr lang="en-US" dirty="0" smtClean="0"/>
              <a:t>Elaborate researches have been made on Bengali and Tamil Literatures.</a:t>
            </a:r>
            <a:endParaRPr lang="en-US" dirty="0" smtClean="0"/>
          </a:p>
          <a:p>
            <a:r>
              <a:rPr lang="en-US" dirty="0" smtClean="0"/>
              <a:t>It spread to some North Indian and South- Indian Universities.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US" dirty="0" smtClean="0"/>
              <a:t>Many Universities have introduced a paper at UG and PG levels.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A few Universities like MKU in the South have constituted a separate department. 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Delhi University has made special provisions on the same in major Indian languages.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Dr. Das Gupta has taken initiatives in this field.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Taking technical help from experts in this field, the Central University at Hyderabad has started teaching in this literature.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Moreover, the researches have been encouraged and undertaken  in many Indian Universities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Dravidian School:</a:t>
            </a:r>
            <a:endParaRPr lang="en-US" b="1" dirty="0" smtClean="0"/>
          </a:p>
          <a:p>
            <a:r>
              <a:rPr lang="en-US" dirty="0" smtClean="0"/>
              <a:t>It consists of scholars in </a:t>
            </a:r>
            <a:r>
              <a:rPr lang="en-US" dirty="0" err="1" smtClean="0"/>
              <a:t>Tamilnadu</a:t>
            </a:r>
            <a:r>
              <a:rPr lang="en-US" dirty="0" smtClean="0"/>
              <a:t> and </a:t>
            </a:r>
            <a:r>
              <a:rPr lang="en-US" dirty="0" err="1" smtClean="0"/>
              <a:t>Srilanka</a:t>
            </a:r>
            <a:endParaRPr lang="en-US" dirty="0" smtClean="0"/>
          </a:p>
          <a:p>
            <a:r>
              <a:rPr lang="en-US" dirty="0" err="1" smtClean="0"/>
              <a:t>V.V.S.Iyer</a:t>
            </a:r>
            <a:r>
              <a:rPr lang="en-US" dirty="0" smtClean="0"/>
              <a:t> and </a:t>
            </a:r>
            <a:r>
              <a:rPr lang="en-US" dirty="0" err="1" smtClean="0"/>
              <a:t>Dr.Kailasapathy</a:t>
            </a:r>
            <a:r>
              <a:rPr lang="en-US" dirty="0" smtClean="0"/>
              <a:t> are considered to be pioneers in this field of study in south</a:t>
            </a:r>
            <a:endParaRPr lang="en-US" dirty="0" smtClean="0"/>
          </a:p>
          <a:p>
            <a:r>
              <a:rPr lang="en-US" dirty="0" err="1" smtClean="0"/>
              <a:t>V.V.S.Iyer</a:t>
            </a:r>
            <a:r>
              <a:rPr lang="en-US" dirty="0" smtClean="0"/>
              <a:t> made an in-depth study of the Ramayana by </a:t>
            </a:r>
            <a:r>
              <a:rPr lang="en-US" dirty="0" err="1" smtClean="0"/>
              <a:t>Kambar</a:t>
            </a:r>
            <a:endParaRPr lang="en-US" dirty="0" smtClean="0"/>
          </a:p>
          <a:p>
            <a:r>
              <a:rPr lang="en-US" dirty="0" smtClean="0"/>
              <a:t>Being an expert in other languages, he compares </a:t>
            </a:r>
            <a:r>
              <a:rPr lang="en-US" dirty="0" err="1" smtClean="0"/>
              <a:t>Kambar</a:t>
            </a:r>
            <a:r>
              <a:rPr lang="en-US" dirty="0" smtClean="0"/>
              <a:t> with the greatest epic poets in this world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first step in this field</a:t>
            </a:r>
            <a:endParaRPr lang="en-US" dirty="0" smtClean="0"/>
          </a:p>
          <a:p>
            <a:r>
              <a:rPr lang="en-US" dirty="0" err="1" smtClean="0"/>
              <a:t>Dr.Kailasapathy</a:t>
            </a:r>
            <a:r>
              <a:rPr lang="en-US" dirty="0" smtClean="0"/>
              <a:t> of Jaffna University in </a:t>
            </a:r>
            <a:r>
              <a:rPr lang="en-US" dirty="0" err="1" smtClean="0"/>
              <a:t>Srilanka</a:t>
            </a:r>
            <a:r>
              <a:rPr lang="en-US" dirty="0" smtClean="0"/>
              <a:t> made a systematic study in this field</a:t>
            </a:r>
            <a:endParaRPr lang="en-US" dirty="0" smtClean="0"/>
          </a:p>
          <a:p>
            <a:r>
              <a:rPr lang="en-US" dirty="0" smtClean="0"/>
              <a:t>He compared the </a:t>
            </a:r>
            <a:r>
              <a:rPr lang="en-US" i="1" dirty="0" err="1" smtClean="0"/>
              <a:t>sangam</a:t>
            </a:r>
            <a:r>
              <a:rPr lang="en-US" i="1" dirty="0" smtClean="0"/>
              <a:t> poetry </a:t>
            </a:r>
            <a:r>
              <a:rPr lang="en-US" dirty="0" smtClean="0"/>
              <a:t>with the </a:t>
            </a:r>
            <a:r>
              <a:rPr lang="en-US" i="1" dirty="0" smtClean="0"/>
              <a:t>heroic poetry</a:t>
            </a:r>
            <a:r>
              <a:rPr lang="en-US" dirty="0" smtClean="0"/>
              <a:t> of the western literature</a:t>
            </a:r>
            <a:endParaRPr lang="en-US" dirty="0" smtClean="0"/>
          </a:p>
          <a:p>
            <a:r>
              <a:rPr lang="en-US" dirty="0" smtClean="0"/>
              <a:t>His Tamil Heroic Poetry Published in 1966 is the second step</a:t>
            </a:r>
            <a:endParaRPr lang="en-US" dirty="0" smtClean="0"/>
          </a:p>
          <a:p>
            <a:r>
              <a:rPr lang="en-US" dirty="0" smtClean="0"/>
              <a:t>He also coined the term “</a:t>
            </a:r>
            <a:r>
              <a:rPr lang="en-US" i="1" dirty="0" err="1" smtClean="0"/>
              <a:t>Oppiyal</a:t>
            </a:r>
            <a:r>
              <a:rPr lang="en-US" i="1" dirty="0" smtClean="0"/>
              <a:t> </a:t>
            </a:r>
            <a:r>
              <a:rPr lang="en-US" i="1" dirty="0" err="1" smtClean="0"/>
              <a:t>Illakiyam</a:t>
            </a:r>
            <a:r>
              <a:rPr lang="en-US" i="1" dirty="0" smtClean="0"/>
              <a:t>” in Tamil 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book he deals with the general principles of Comparative </a:t>
            </a:r>
            <a:r>
              <a:rPr lang="en-US" dirty="0" err="1" smtClean="0"/>
              <a:t>Literture</a:t>
            </a:r>
            <a:endParaRPr lang="en-US" dirty="0" smtClean="0"/>
          </a:p>
          <a:p>
            <a:r>
              <a:rPr lang="en-US" dirty="0" smtClean="0"/>
              <a:t>Some of his writings show his Marxist leanings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notable contributions include </a:t>
            </a:r>
            <a:r>
              <a:rPr lang="en-US" dirty="0" err="1" smtClean="0"/>
              <a:t>Thaninayaka</a:t>
            </a:r>
            <a:r>
              <a:rPr lang="en-US" dirty="0" smtClean="0"/>
              <a:t> </a:t>
            </a:r>
            <a:r>
              <a:rPr lang="en-US" dirty="0" err="1" smtClean="0"/>
              <a:t>Adigal’s</a:t>
            </a:r>
            <a:r>
              <a:rPr lang="en-US" dirty="0" smtClean="0"/>
              <a:t> beautiful comparisons between the </a:t>
            </a:r>
            <a:r>
              <a:rPr lang="en-US" dirty="0" err="1" smtClean="0"/>
              <a:t>Sangam</a:t>
            </a:r>
            <a:r>
              <a:rPr lang="en-US" dirty="0" smtClean="0"/>
              <a:t> poetry and </a:t>
            </a:r>
            <a:r>
              <a:rPr lang="en-US" dirty="0" err="1" smtClean="0"/>
              <a:t>Tirukural</a:t>
            </a:r>
            <a:r>
              <a:rPr lang="en-US" dirty="0" smtClean="0"/>
              <a:t> with the Greek and Latin Literature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4067</Words>
  <Application>WPS Presentation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Wingdings 2</vt:lpstr>
      <vt:lpstr>Wingdings</vt:lpstr>
      <vt:lpstr>Trebuchet MS</vt:lpstr>
      <vt:lpstr>Microsoft YaHei</vt:lpstr>
      <vt:lpstr>Arial Unicode MS</vt:lpstr>
      <vt:lpstr>Calibri</vt:lpstr>
      <vt:lpstr>Opulent</vt:lpstr>
      <vt:lpstr>INDIAN SCHOOL OF COMPARATIVE LITERATURE</vt:lpstr>
      <vt:lpstr>INTRODUCTION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SCHOOL OF COMPARATIVE LITERATURE</dc:title>
  <dc:creator>Raja</dc:creator>
  <cp:lastModifiedBy>Staff</cp:lastModifiedBy>
  <cp:revision>32</cp:revision>
  <dcterms:created xsi:type="dcterms:W3CDTF">2019-01-27T11:58:00Z</dcterms:created>
  <dcterms:modified xsi:type="dcterms:W3CDTF">2020-01-31T08:46:25Z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