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61" r:id="rId3"/>
    <p:sldId id="258" r:id="rId4"/>
    <p:sldId id="259" r:id="rId5"/>
    <p:sldId id="260"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98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12E7CD0-C28E-44F2-B976-77DB0EF537AD}" type="datetimeFigureOut">
              <a:rPr lang="en-US" smtClean="0"/>
              <a:pPr/>
              <a:t>13/8/2020</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CE32A02-04CC-4261-B802-0309B8067F81}"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2E7CD0-C28E-44F2-B976-77DB0EF537AD}" type="datetimeFigureOut">
              <a:rPr lang="en-US" smtClean="0"/>
              <a:pPr/>
              <a:t>13/8/2020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E32A02-04CC-4261-B802-0309B8067F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2E7CD0-C28E-44F2-B976-77DB0EF537AD}" type="datetimeFigureOut">
              <a:rPr lang="en-US" smtClean="0"/>
              <a:pPr/>
              <a:t>13/8/2020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E32A02-04CC-4261-B802-0309B8067F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12E7CD0-C28E-44F2-B976-77DB0EF537AD}" type="datetimeFigureOut">
              <a:rPr lang="en-US" smtClean="0"/>
              <a:pPr/>
              <a:t>13/8/2020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CE32A02-04CC-4261-B802-0309B8067F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E12E7CD0-C28E-44F2-B976-77DB0EF537AD}" type="datetimeFigureOut">
              <a:rPr lang="en-US" smtClean="0"/>
              <a:pPr/>
              <a:t>13/8/2020</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CE32A02-04CC-4261-B802-0309B8067F81}"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12E7CD0-C28E-44F2-B976-77DB0EF537AD}" type="datetimeFigureOut">
              <a:rPr lang="en-US" smtClean="0"/>
              <a:pPr/>
              <a:t>13/8/2020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CE32A02-04CC-4261-B802-0309B8067F81}"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12E7CD0-C28E-44F2-B976-77DB0EF537AD}" type="datetimeFigureOut">
              <a:rPr lang="en-US" smtClean="0"/>
              <a:pPr/>
              <a:t>13/8/2020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CE32A02-04CC-4261-B802-0309B8067F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12E7CD0-C28E-44F2-B976-77DB0EF537AD}" type="datetimeFigureOut">
              <a:rPr lang="en-US" smtClean="0"/>
              <a:pPr/>
              <a:t>13/8/2020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CE32A02-04CC-4261-B802-0309B8067F81}"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12E7CD0-C28E-44F2-B976-77DB0EF537AD}" type="datetimeFigureOut">
              <a:rPr lang="en-US" smtClean="0"/>
              <a:pPr/>
              <a:t>13/8/2020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CE32A02-04CC-4261-B802-0309B8067F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E12E7CD0-C28E-44F2-B976-77DB0EF537AD}" type="datetimeFigureOut">
              <a:rPr lang="en-US" smtClean="0"/>
              <a:pPr/>
              <a:t>13/8/2020</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CE32A02-04CC-4261-B802-0309B8067F81}"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E12E7CD0-C28E-44F2-B976-77DB0EF537AD}" type="datetimeFigureOut">
              <a:rPr lang="en-US" smtClean="0"/>
              <a:pPr/>
              <a:t>13/8/2020</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CE32A02-04CC-4261-B802-0309B8067F81}"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12E7CD0-C28E-44F2-B976-77DB0EF537AD}" type="datetimeFigureOut">
              <a:rPr lang="en-US" smtClean="0"/>
              <a:pPr/>
              <a:t>13/8/2020</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CE32A02-04CC-4261-B802-0309B8067F81}"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991600" cy="2079625"/>
          </a:xfrm>
        </p:spPr>
        <p:txBody>
          <a:bodyPr>
            <a:normAutofit fontScale="90000"/>
          </a:bodyPr>
          <a:lstStyle/>
          <a:p>
            <a:pPr algn="ctr"/>
            <a:r>
              <a:rPr lang="en-US" b="1" dirty="0" smtClean="0">
                <a:latin typeface="Arial Black" pitchFamily="34" charset="0"/>
              </a:rPr>
              <a:t/>
            </a:r>
            <a:br>
              <a:rPr lang="en-US" b="1" dirty="0" smtClean="0">
                <a:latin typeface="Arial Black" pitchFamily="34" charset="0"/>
              </a:rPr>
            </a:br>
            <a:r>
              <a:rPr lang="en-US" b="1" dirty="0" smtClean="0">
                <a:latin typeface="Arial Black" pitchFamily="34" charset="0"/>
              </a:rPr>
              <a:t/>
            </a:r>
            <a:br>
              <a:rPr lang="en-US" b="1" dirty="0" smtClean="0">
                <a:latin typeface="Arial Black" pitchFamily="34" charset="0"/>
              </a:rPr>
            </a:br>
            <a:r>
              <a:rPr lang="en-US" b="1" dirty="0" smtClean="0">
                <a:latin typeface="Arial Black" pitchFamily="34" charset="0"/>
              </a:rPr>
              <a:t/>
            </a:r>
            <a:br>
              <a:rPr lang="en-US" b="1" dirty="0" smtClean="0">
                <a:latin typeface="Arial Black" pitchFamily="34" charset="0"/>
              </a:rPr>
            </a:br>
            <a:r>
              <a:rPr lang="en-US" sz="3300" b="1" dirty="0" smtClean="0">
                <a:solidFill>
                  <a:srgbClr val="92D050"/>
                </a:solidFill>
              </a:rPr>
              <a:t/>
            </a:r>
            <a:br>
              <a:rPr lang="en-US" sz="3300" b="1" dirty="0" smtClean="0">
                <a:solidFill>
                  <a:srgbClr val="92D050"/>
                </a:solidFill>
              </a:rPr>
            </a:br>
            <a:r>
              <a:rPr lang="en-US" sz="3300" dirty="0" smtClean="0">
                <a:solidFill>
                  <a:schemeClr val="accent5">
                    <a:lumMod val="60000"/>
                    <a:lumOff val="40000"/>
                  </a:schemeClr>
                </a:solidFill>
              </a:rPr>
              <a:t>JOURNALISM </a:t>
            </a:r>
            <a:r>
              <a:rPr lang="en-US" sz="3300" dirty="0" smtClean="0">
                <a:solidFill>
                  <a:schemeClr val="accent5">
                    <a:lumMod val="60000"/>
                    <a:lumOff val="40000"/>
                  </a:schemeClr>
                </a:solidFill>
              </a:rPr>
              <a:t>AND MASS COMMUNICATION</a:t>
            </a:r>
            <a:br>
              <a:rPr lang="en-US" sz="3300" dirty="0" smtClean="0">
                <a:solidFill>
                  <a:schemeClr val="accent5">
                    <a:lumMod val="60000"/>
                    <a:lumOff val="40000"/>
                  </a:schemeClr>
                </a:solidFill>
              </a:rPr>
            </a:br>
            <a:r>
              <a:rPr lang="en-US" sz="3300" dirty="0" smtClean="0">
                <a:solidFill>
                  <a:schemeClr val="accent5">
                    <a:lumMod val="60000"/>
                    <a:lumOff val="40000"/>
                  </a:schemeClr>
                </a:solidFill>
              </a:rPr>
              <a:t>UNIT – III</a:t>
            </a:r>
            <a:r>
              <a:rPr lang="en-US" sz="3300" dirty="0" smtClean="0">
                <a:solidFill>
                  <a:schemeClr val="accent5">
                    <a:lumMod val="60000"/>
                    <a:lumOff val="40000"/>
                  </a:schemeClr>
                </a:solidFill>
                <a:latin typeface="Arial Black" pitchFamily="34" charset="0"/>
              </a:rPr>
              <a:t>- </a:t>
            </a:r>
            <a:r>
              <a:rPr lang="en-US" sz="3300" dirty="0" smtClean="0">
                <a:solidFill>
                  <a:schemeClr val="accent5">
                    <a:lumMod val="60000"/>
                    <a:lumOff val="40000"/>
                  </a:schemeClr>
                </a:solidFill>
              </a:rPr>
              <a:t>NEWS AND WORTHINESS</a:t>
            </a:r>
            <a:endParaRPr lang="en-US" sz="3300" dirty="0">
              <a:solidFill>
                <a:schemeClr val="accent5">
                  <a:lumMod val="60000"/>
                  <a:lumOff val="40000"/>
                </a:schemeClr>
              </a:solidFill>
            </a:endParaRPr>
          </a:p>
        </p:txBody>
      </p:sp>
      <p:sp>
        <p:nvSpPr>
          <p:cNvPr id="3" name="Subtitle 2"/>
          <p:cNvSpPr>
            <a:spLocks noGrp="1"/>
          </p:cNvSpPr>
          <p:nvPr>
            <p:ph type="subTitle" idx="1"/>
          </p:nvPr>
        </p:nvSpPr>
        <p:spPr>
          <a:xfrm>
            <a:off x="0" y="3048000"/>
            <a:ext cx="9144000" cy="1752600"/>
          </a:xfrm>
        </p:spPr>
        <p:txBody>
          <a:bodyPr>
            <a:normAutofit fontScale="85000" lnSpcReduction="20000"/>
          </a:bodyPr>
          <a:lstStyle/>
          <a:p>
            <a:pPr algn="ctr"/>
            <a:r>
              <a:rPr lang="en-US" sz="3300" dirty="0" smtClean="0">
                <a:ln w="18415" cmpd="sng">
                  <a:noFill/>
                  <a:prstDash val="solid"/>
                </a:ln>
                <a:solidFill>
                  <a:schemeClr val="accent6">
                    <a:lumMod val="90000"/>
                  </a:schemeClr>
                </a:solidFill>
                <a:effectLst>
                  <a:outerShdw blurRad="63500" dir="3600000" algn="tl" rotWithShape="0">
                    <a:srgbClr val="000000">
                      <a:alpha val="70000"/>
                    </a:srgbClr>
                  </a:outerShdw>
                </a:effectLst>
              </a:rPr>
              <a:t>Mr. M. MATHAN</a:t>
            </a:r>
          </a:p>
          <a:p>
            <a:pPr algn="ctr"/>
            <a:r>
              <a:rPr lang="en-US" dirty="0" smtClean="0">
                <a:ln w="18415" cmpd="sng">
                  <a:noFill/>
                  <a:prstDash val="solid"/>
                </a:ln>
                <a:solidFill>
                  <a:schemeClr val="accent6">
                    <a:lumMod val="90000"/>
                  </a:schemeClr>
                </a:solidFill>
                <a:effectLst>
                  <a:outerShdw blurRad="63500" dir="3600000" algn="tl" rotWithShape="0">
                    <a:srgbClr val="000000">
                      <a:alpha val="70000"/>
                    </a:srgbClr>
                  </a:outerShdw>
                </a:effectLst>
              </a:rPr>
              <a:t>ASSISTANT PROFESSOR OF ENGLISH</a:t>
            </a:r>
          </a:p>
          <a:p>
            <a:pPr algn="ctr"/>
            <a:r>
              <a:rPr lang="en-US" dirty="0" smtClean="0">
                <a:ln w="18415" cmpd="sng">
                  <a:noFill/>
                  <a:prstDash val="solid"/>
                </a:ln>
                <a:solidFill>
                  <a:schemeClr val="accent6">
                    <a:lumMod val="90000"/>
                  </a:schemeClr>
                </a:solidFill>
                <a:effectLst>
                  <a:outerShdw blurRad="63500" dir="3600000" algn="tl" rotWithShape="0">
                    <a:srgbClr val="000000">
                      <a:alpha val="70000"/>
                    </a:srgbClr>
                  </a:outerShdw>
                </a:effectLst>
              </a:rPr>
              <a:t>HAJEE KARUTHA ROWTHER HOWDIA COLLEGE (AUTONOMOUS)</a:t>
            </a:r>
          </a:p>
          <a:p>
            <a:pPr algn="ctr"/>
            <a:r>
              <a:rPr lang="en-US" dirty="0" smtClean="0">
                <a:ln w="18415" cmpd="sng">
                  <a:noFill/>
                  <a:prstDash val="solid"/>
                </a:ln>
                <a:solidFill>
                  <a:schemeClr val="accent6">
                    <a:lumMod val="90000"/>
                  </a:schemeClr>
                </a:solidFill>
                <a:effectLst>
                  <a:outerShdw blurRad="63500" dir="3600000" algn="tl" rotWithShape="0">
                    <a:srgbClr val="000000">
                      <a:alpha val="70000"/>
                    </a:srgbClr>
                  </a:outerShdw>
                </a:effectLst>
              </a:rPr>
              <a:t>UTHAMAPALAYAM-625522</a:t>
            </a:r>
            <a:endParaRPr lang="en-US" dirty="0">
              <a:ln w="18415" cmpd="sng">
                <a:noFill/>
                <a:prstDash val="solid"/>
              </a:ln>
              <a:solidFill>
                <a:schemeClr val="accent6">
                  <a:lumMod val="90000"/>
                </a:schemeClr>
              </a:solidFill>
              <a:effectLst>
                <a:outerShdw blurRad="63500" dir="3600000" algn="tl" rotWithShape="0">
                  <a:srgbClr val="000000">
                    <a:alpha val="70000"/>
                  </a:srgbClr>
                </a:outerShdw>
              </a:effectLst>
            </a:endParaRPr>
          </a:p>
        </p:txBody>
      </p:sp>
    </p:spTree>
  </p:cSld>
  <p:clrMapOvr>
    <a:masterClrMapping/>
  </p:clrMapOvr>
  <p:transition spd="slow"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5">
                    <a:lumMod val="40000"/>
                    <a:lumOff val="60000"/>
                  </a:schemeClr>
                </a:solidFill>
              </a:rPr>
              <a:t>Prominence</a:t>
            </a:r>
            <a:endParaRPr lang="en-US" sz="5400" dirty="0">
              <a:solidFill>
                <a:schemeClr val="accent5">
                  <a:lumMod val="40000"/>
                  <a:lumOff val="60000"/>
                </a:schemeClr>
              </a:solidFill>
            </a:endParaRPr>
          </a:p>
        </p:txBody>
      </p:sp>
      <p:sp>
        <p:nvSpPr>
          <p:cNvPr id="3" name="Content Placeholder 2"/>
          <p:cNvSpPr>
            <a:spLocks noGrp="1"/>
          </p:cNvSpPr>
          <p:nvPr>
            <p:ph idx="1"/>
          </p:nvPr>
        </p:nvSpPr>
        <p:spPr/>
        <p:txBody>
          <a:bodyPr>
            <a:normAutofit/>
          </a:bodyPr>
          <a:lstStyle/>
          <a:p>
            <a:r>
              <a:rPr lang="en-US" sz="3600" dirty="0" smtClean="0">
                <a:latin typeface="Book Antiqua" pitchFamily="18" charset="0"/>
              </a:rPr>
              <a:t>Elected, wealthy, famous</a:t>
            </a:r>
          </a:p>
          <a:p>
            <a:pPr>
              <a:buNone/>
            </a:pPr>
            <a:endParaRPr lang="en-US" sz="3600" dirty="0" smtClean="0">
              <a:latin typeface="Book Antiqua" pitchFamily="18" charset="0"/>
            </a:endParaRPr>
          </a:p>
          <a:p>
            <a:r>
              <a:rPr lang="en-US" sz="3600" i="1" dirty="0" smtClean="0">
                <a:latin typeface="Book Antiqua" pitchFamily="18" charset="0"/>
              </a:rPr>
              <a:t>For example:</a:t>
            </a:r>
            <a:r>
              <a:rPr lang="en-US" sz="3600" dirty="0" smtClean="0">
                <a:latin typeface="Book Antiqua" pitchFamily="18" charset="0"/>
              </a:rPr>
              <a:t/>
            </a:r>
            <a:br>
              <a:rPr lang="en-US" sz="3600" dirty="0" smtClean="0">
                <a:latin typeface="Book Antiqua" pitchFamily="18" charset="0"/>
              </a:rPr>
            </a:br>
            <a:r>
              <a:rPr lang="en-US" sz="3600" dirty="0" smtClean="0">
                <a:latin typeface="Book Antiqua" pitchFamily="18" charset="0"/>
              </a:rPr>
              <a:t>If I choke on a pretzel, it’s not news. When the president does, it is news.</a:t>
            </a:r>
          </a:p>
          <a:p>
            <a:endParaRPr lang="en-US" sz="3600" dirty="0">
              <a:latin typeface="Book Antiqua" pitchFamily="18" charset="0"/>
            </a:endParaRPr>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5">
                    <a:lumMod val="40000"/>
                    <a:lumOff val="60000"/>
                  </a:schemeClr>
                </a:solidFill>
                <a:effectLst/>
              </a:rPr>
              <a:t>Human Interest</a:t>
            </a:r>
            <a:endParaRPr lang="en-US" sz="5400" dirty="0">
              <a:solidFill>
                <a:schemeClr val="accent5">
                  <a:lumMod val="40000"/>
                  <a:lumOff val="60000"/>
                </a:schemeClr>
              </a:solidFill>
              <a:effectLst/>
            </a:endParaRPr>
          </a:p>
        </p:txBody>
      </p:sp>
      <p:sp>
        <p:nvSpPr>
          <p:cNvPr id="3" name="Content Placeholder 2"/>
          <p:cNvSpPr>
            <a:spLocks noGrp="1"/>
          </p:cNvSpPr>
          <p:nvPr>
            <p:ph idx="1"/>
          </p:nvPr>
        </p:nvSpPr>
        <p:spPr/>
        <p:txBody>
          <a:bodyPr>
            <a:normAutofit/>
          </a:bodyPr>
          <a:lstStyle/>
          <a:p>
            <a:pPr>
              <a:lnSpc>
                <a:spcPct val="90000"/>
              </a:lnSpc>
            </a:pPr>
            <a:r>
              <a:rPr lang="en-US" sz="3600" dirty="0" smtClean="0"/>
              <a:t>“Warm and fuzzy” feeling</a:t>
            </a:r>
          </a:p>
          <a:p>
            <a:pPr>
              <a:lnSpc>
                <a:spcPct val="90000"/>
              </a:lnSpc>
            </a:pPr>
            <a:endParaRPr lang="en-US" sz="3600" dirty="0" smtClean="0"/>
          </a:p>
          <a:p>
            <a:pPr>
              <a:lnSpc>
                <a:spcPct val="90000"/>
              </a:lnSpc>
            </a:pPr>
            <a:r>
              <a:rPr lang="en-US" sz="3600" dirty="0" smtClean="0"/>
              <a:t>Makes interest physically or mentally </a:t>
            </a:r>
          </a:p>
          <a:p>
            <a:pPr>
              <a:lnSpc>
                <a:spcPct val="90000"/>
              </a:lnSpc>
              <a:buNone/>
            </a:pPr>
            <a:endParaRPr lang="en-US" sz="3600" dirty="0" smtClean="0"/>
          </a:p>
          <a:p>
            <a:pPr>
              <a:lnSpc>
                <a:spcPct val="90000"/>
              </a:lnSpc>
            </a:pPr>
            <a:r>
              <a:rPr lang="en-US" sz="3600" i="1" dirty="0" smtClean="0"/>
              <a:t>For example:</a:t>
            </a:r>
            <a:r>
              <a:rPr lang="en-US" sz="3600" dirty="0" smtClean="0"/>
              <a:t/>
            </a:r>
            <a:br>
              <a:rPr lang="en-US" sz="3600" dirty="0" smtClean="0"/>
            </a:br>
            <a:r>
              <a:rPr lang="en-US" sz="3600" dirty="0" smtClean="0"/>
              <a:t>Olympic athlete bios, Dateline “Survivor Stories”</a:t>
            </a:r>
          </a:p>
          <a:p>
            <a:endParaRPr lang="en-US" sz="3600" dirty="0"/>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0"/>
            <a:ext cx="7467600" cy="1143000"/>
          </a:xfrm>
        </p:spPr>
        <p:txBody>
          <a:bodyPr>
            <a:noAutofit/>
          </a:bodyPr>
          <a:lstStyle/>
          <a:p>
            <a:pPr algn="ctr"/>
            <a:r>
              <a:rPr lang="en-US" sz="5400" dirty="0" smtClean="0">
                <a:solidFill>
                  <a:schemeClr val="accent5">
                    <a:lumMod val="40000"/>
                    <a:lumOff val="60000"/>
                  </a:schemeClr>
                </a:solidFill>
                <a:ea typeface="Verdana" charset="0"/>
                <a:cs typeface="Verdana" charset="0"/>
              </a:rPr>
              <a:t>Hard News </a:t>
            </a:r>
            <a:br>
              <a:rPr lang="en-US" sz="5400" dirty="0" smtClean="0">
                <a:solidFill>
                  <a:schemeClr val="accent5">
                    <a:lumMod val="40000"/>
                    <a:lumOff val="60000"/>
                  </a:schemeClr>
                </a:solidFill>
                <a:ea typeface="Verdana" charset="0"/>
                <a:cs typeface="Verdana" charset="0"/>
              </a:rPr>
            </a:br>
            <a:r>
              <a:rPr lang="en-US" sz="5400" dirty="0" smtClean="0">
                <a:solidFill>
                  <a:schemeClr val="accent5">
                    <a:lumMod val="40000"/>
                    <a:lumOff val="60000"/>
                  </a:schemeClr>
                </a:solidFill>
                <a:ea typeface="Verdana" charset="0"/>
                <a:cs typeface="Verdana" charset="0"/>
              </a:rPr>
              <a:t>and</a:t>
            </a:r>
            <a:br>
              <a:rPr lang="en-US" sz="5400" dirty="0" smtClean="0">
                <a:solidFill>
                  <a:schemeClr val="accent5">
                    <a:lumMod val="40000"/>
                    <a:lumOff val="60000"/>
                  </a:schemeClr>
                </a:solidFill>
                <a:ea typeface="Verdana" charset="0"/>
                <a:cs typeface="Verdana" charset="0"/>
              </a:rPr>
            </a:br>
            <a:r>
              <a:rPr lang="en-US" sz="5400" dirty="0" smtClean="0">
                <a:solidFill>
                  <a:schemeClr val="accent5">
                    <a:lumMod val="40000"/>
                    <a:lumOff val="60000"/>
                  </a:schemeClr>
                </a:solidFill>
                <a:ea typeface="Verdana" charset="0"/>
                <a:cs typeface="Verdana" charset="0"/>
              </a:rPr>
              <a:t>Soft News</a:t>
            </a:r>
            <a:endParaRPr lang="en-US" sz="5400" dirty="0">
              <a:solidFill>
                <a:schemeClr val="accent5">
                  <a:lumMod val="40000"/>
                  <a:lumOff val="60000"/>
                </a:schemeClr>
              </a:solidFill>
            </a:endParaRPr>
          </a:p>
        </p:txBody>
      </p:sp>
      <p:sp>
        <p:nvSpPr>
          <p:cNvPr id="3" name="Content Placeholder 2"/>
          <p:cNvSpPr>
            <a:spLocks noGrp="1"/>
          </p:cNvSpPr>
          <p:nvPr>
            <p:ph idx="1"/>
          </p:nvPr>
        </p:nvSpPr>
        <p:spPr>
          <a:xfrm>
            <a:off x="914400" y="2895600"/>
            <a:ext cx="7010400" cy="3578352"/>
          </a:xfrm>
        </p:spPr>
        <p:txBody>
          <a:bodyPr/>
          <a:lstStyle/>
          <a:p>
            <a:pPr algn="just">
              <a:buNone/>
            </a:pPr>
            <a:r>
              <a:rPr lang="en-US" sz="3600" dirty="0" smtClean="0">
                <a:ea typeface="Verdana" charset="0"/>
                <a:cs typeface="Verdana" charset="0"/>
              </a:rPr>
              <a:t>Journalists often refer to “hard” news  and “soft” news. </a:t>
            </a:r>
          </a:p>
          <a:p>
            <a:pPr algn="just">
              <a:buNone/>
            </a:pPr>
            <a:r>
              <a:rPr lang="en-US" sz="3600" dirty="0" smtClean="0">
                <a:ea typeface="Verdana" charset="0"/>
                <a:cs typeface="Verdana" charset="0"/>
              </a:rPr>
              <a:t>What’s the difference?</a:t>
            </a:r>
          </a:p>
          <a:p>
            <a:pPr>
              <a:buNone/>
            </a:pPr>
            <a:endParaRPr lang="en-US"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5">
                    <a:lumMod val="40000"/>
                    <a:lumOff val="60000"/>
                  </a:schemeClr>
                </a:solidFill>
                <a:effectLst/>
                <a:ea typeface="Verdana" charset="0"/>
                <a:cs typeface="Verdana" charset="0"/>
              </a:rPr>
              <a:t>Hard News</a:t>
            </a:r>
            <a:endParaRPr lang="en-US" sz="5400" dirty="0">
              <a:solidFill>
                <a:schemeClr val="accent5">
                  <a:lumMod val="40000"/>
                  <a:lumOff val="60000"/>
                </a:schemeClr>
              </a:solidFill>
              <a:effectLst/>
            </a:endParaRPr>
          </a:p>
        </p:txBody>
      </p:sp>
      <p:sp>
        <p:nvSpPr>
          <p:cNvPr id="3" name="Content Placeholder 2"/>
          <p:cNvSpPr>
            <a:spLocks noGrp="1"/>
          </p:cNvSpPr>
          <p:nvPr>
            <p:ph idx="1"/>
          </p:nvPr>
        </p:nvSpPr>
        <p:spPr/>
        <p:txBody>
          <a:bodyPr>
            <a:normAutofit/>
          </a:bodyPr>
          <a:lstStyle/>
          <a:p>
            <a:pPr>
              <a:buNone/>
            </a:pPr>
            <a:r>
              <a:rPr lang="en-US" sz="3600" i="1" dirty="0" smtClean="0">
                <a:solidFill>
                  <a:schemeClr val="accent6">
                    <a:lumMod val="90000"/>
                  </a:schemeClr>
                </a:solidFill>
                <a:ea typeface="Verdana" charset="0"/>
                <a:cs typeface="Verdana" charset="0"/>
              </a:rPr>
              <a:t>HARD NEWS </a:t>
            </a:r>
            <a:r>
              <a:rPr lang="en-US" sz="3600" dirty="0" smtClean="0">
                <a:ea typeface="Verdana" charset="0"/>
                <a:cs typeface="Verdana" charset="0"/>
              </a:rPr>
              <a:t>is important to large numbers of people. It has impact and consequence, and it is always timely.</a:t>
            </a:r>
            <a:endParaRPr lang="en-US" sz="3600" dirty="0"/>
          </a:p>
        </p:txBody>
      </p:sp>
    </p:spTree>
  </p:cSld>
  <p:clrMapOvr>
    <a:masterClrMapping/>
  </p:clrMapOvr>
  <p:transition spd="slow"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5">
                    <a:lumMod val="40000"/>
                    <a:lumOff val="60000"/>
                  </a:schemeClr>
                </a:solidFill>
                <a:effectLst/>
                <a:ea typeface="Verdana" charset="0"/>
                <a:cs typeface="Verdana" charset="0"/>
              </a:rPr>
              <a:t>Soft News</a:t>
            </a:r>
            <a:endParaRPr lang="en-US" sz="5400" dirty="0">
              <a:solidFill>
                <a:schemeClr val="accent5">
                  <a:lumMod val="40000"/>
                  <a:lumOff val="60000"/>
                </a:schemeClr>
              </a:solidFill>
              <a:effectLst/>
            </a:endParaRPr>
          </a:p>
        </p:txBody>
      </p:sp>
      <p:sp>
        <p:nvSpPr>
          <p:cNvPr id="3" name="Content Placeholder 2"/>
          <p:cNvSpPr>
            <a:spLocks noGrp="1"/>
          </p:cNvSpPr>
          <p:nvPr>
            <p:ph idx="1"/>
          </p:nvPr>
        </p:nvSpPr>
        <p:spPr/>
        <p:txBody>
          <a:bodyPr/>
          <a:lstStyle/>
          <a:p>
            <a:pPr>
              <a:buNone/>
            </a:pPr>
            <a:r>
              <a:rPr lang="en-US" sz="3600" i="1" dirty="0" smtClean="0">
                <a:solidFill>
                  <a:schemeClr val="accent6">
                    <a:lumMod val="90000"/>
                  </a:schemeClr>
                </a:solidFill>
                <a:ea typeface="Verdana" charset="0"/>
                <a:cs typeface="Verdana" charset="0"/>
              </a:rPr>
              <a:t>SOFT NEWS</a:t>
            </a:r>
            <a:r>
              <a:rPr lang="en-US" sz="3600" i="1" dirty="0" smtClean="0">
                <a:solidFill>
                  <a:srgbClr val="002060"/>
                </a:solidFill>
                <a:ea typeface="Verdana" charset="0"/>
                <a:cs typeface="Verdana" charset="0"/>
              </a:rPr>
              <a:t> </a:t>
            </a:r>
            <a:r>
              <a:rPr lang="en-US" sz="3600" dirty="0" smtClean="0">
                <a:ea typeface="Verdana" charset="0"/>
                <a:cs typeface="Verdana" charset="0"/>
              </a:rPr>
              <a:t>is less important and has little consequence. It entertains as well as informs. It is less timely (or sometimes not at all), it usually involves human interest, and appeals more to emotions than intellect.</a:t>
            </a:r>
          </a:p>
          <a:p>
            <a:endParaRPr lang="en-US" b="1" dirty="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600200"/>
            <a:ext cx="7467600" cy="2743200"/>
          </a:xfrm>
        </p:spPr>
        <p:txBody>
          <a:bodyPr>
            <a:normAutofit/>
          </a:bodyPr>
          <a:lstStyle/>
          <a:p>
            <a:pPr algn="ctr"/>
            <a:r>
              <a:rPr lang="en-US" sz="5400" dirty="0" smtClean="0">
                <a:solidFill>
                  <a:schemeClr val="tx1"/>
                </a:solidFill>
                <a:effectLst/>
                <a:cs typeface="Aharoni" pitchFamily="2" charset="-79"/>
              </a:rPr>
              <a:t>NEWS </a:t>
            </a:r>
            <a:br>
              <a:rPr lang="en-US" sz="5400" dirty="0" smtClean="0">
                <a:solidFill>
                  <a:schemeClr val="tx1"/>
                </a:solidFill>
                <a:effectLst/>
                <a:cs typeface="Aharoni" pitchFamily="2" charset="-79"/>
              </a:rPr>
            </a:br>
            <a:r>
              <a:rPr lang="en-US" sz="5400" dirty="0" smtClean="0">
                <a:solidFill>
                  <a:schemeClr val="tx1"/>
                </a:solidFill>
                <a:effectLst/>
                <a:cs typeface="Aharoni" pitchFamily="2" charset="-79"/>
              </a:rPr>
              <a:t>AND </a:t>
            </a:r>
            <a:br>
              <a:rPr lang="en-US" sz="5400" dirty="0" smtClean="0">
                <a:solidFill>
                  <a:schemeClr val="tx1"/>
                </a:solidFill>
                <a:effectLst/>
                <a:cs typeface="Aharoni" pitchFamily="2" charset="-79"/>
              </a:rPr>
            </a:br>
            <a:r>
              <a:rPr lang="en-US" sz="5400" dirty="0" smtClean="0">
                <a:solidFill>
                  <a:schemeClr val="tx1"/>
                </a:solidFill>
                <a:effectLst/>
                <a:cs typeface="Aharoni" pitchFamily="2" charset="-79"/>
              </a:rPr>
              <a:t>NEWS WORTHINESS</a:t>
            </a:r>
            <a:endParaRPr lang="en-US" sz="5400" dirty="0">
              <a:solidFill>
                <a:schemeClr val="tx1"/>
              </a:solidFill>
              <a:effectLst/>
              <a:cs typeface="Aharoni" pitchFamily="2" charset="-79"/>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2038" y="2505670"/>
            <a:ext cx="4774640"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5400" cap="none" spc="0" dirty="0" smtClean="0">
                <a:solidFill>
                  <a:schemeClr val="tx1">
                    <a:lumMod val="95000"/>
                    <a:lumOff val="5000"/>
                  </a:schemeClr>
                </a:solidFill>
                <a:effectLst/>
              </a:rPr>
              <a:t>What is News?</a:t>
            </a:r>
            <a:endParaRPr lang="en-US" sz="5400" cap="none" spc="0" dirty="0">
              <a:solidFill>
                <a:schemeClr val="tx1">
                  <a:lumMod val="95000"/>
                  <a:lumOff val="5000"/>
                </a:schemeClr>
              </a:solidFill>
              <a:effectLst/>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534400" cy="6553200"/>
          </a:xfrm>
        </p:spPr>
        <p:txBody>
          <a:bodyPr/>
          <a:lstStyle/>
          <a:p>
            <a:pPr>
              <a:buNone/>
            </a:pPr>
            <a:r>
              <a:rPr lang="en-US" sz="3200" i="1" u="sng" dirty="0" smtClean="0">
                <a:solidFill>
                  <a:schemeClr val="accent6">
                    <a:lumMod val="90000"/>
                  </a:schemeClr>
                </a:solidFill>
              </a:rPr>
              <a:t>NEWS MEANS:</a:t>
            </a:r>
          </a:p>
          <a:p>
            <a:pPr algn="just">
              <a:buFont typeface="Wingdings" pitchFamily="2" charset="2"/>
              <a:buChar char="v"/>
            </a:pPr>
            <a:r>
              <a:rPr lang="en-US" sz="3200" dirty="0" smtClean="0"/>
              <a:t>An account of an event, or a fact or an opinion that interests people.</a:t>
            </a:r>
          </a:p>
          <a:p>
            <a:pPr algn="just">
              <a:buNone/>
            </a:pPr>
            <a:endParaRPr lang="en-US" sz="3200" dirty="0" smtClean="0"/>
          </a:p>
          <a:p>
            <a:pPr algn="just">
              <a:buFont typeface="Wingdings" pitchFamily="2" charset="2"/>
              <a:buChar char="v"/>
            </a:pPr>
            <a:r>
              <a:rPr lang="en-US" sz="3200" dirty="0" smtClean="0"/>
              <a:t>A presentation of current events</a:t>
            </a:r>
          </a:p>
          <a:p>
            <a:pPr algn="just">
              <a:buNone/>
            </a:pPr>
            <a:endParaRPr lang="en-US" sz="3200" dirty="0" smtClean="0"/>
          </a:p>
          <a:p>
            <a:pPr algn="just">
              <a:buFont typeface="Wingdings" pitchFamily="2" charset="2"/>
              <a:buChar char="v"/>
            </a:pPr>
            <a:r>
              <a:rPr lang="en-US" sz="3200" dirty="0" smtClean="0"/>
              <a:t>Anything that enough people want to read is news, provided it meets the standards of “good taste” and isn’t libelous. </a:t>
            </a:r>
          </a:p>
          <a:p>
            <a:endParaRPr lang="en-US" dirty="0"/>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5900" y="762000"/>
            <a:ext cx="6172200" cy="990600"/>
          </a:xfrm>
        </p:spPr>
        <p:txBody>
          <a:bodyPr>
            <a:normAutofit/>
          </a:bodyPr>
          <a:lstStyle/>
          <a:p>
            <a:pPr algn="ctr"/>
            <a:r>
              <a:rPr lang="en-US" sz="4000" dirty="0" smtClean="0"/>
              <a:t>NEWS WORTHINESS</a:t>
            </a:r>
            <a:endParaRPr lang="en-US" sz="4000" dirty="0"/>
          </a:p>
        </p:txBody>
      </p:sp>
      <p:sp>
        <p:nvSpPr>
          <p:cNvPr id="3" name="Subtitle 2"/>
          <p:cNvSpPr>
            <a:spLocks noGrp="1"/>
          </p:cNvSpPr>
          <p:nvPr>
            <p:ph type="subTitle" idx="1"/>
          </p:nvPr>
        </p:nvSpPr>
        <p:spPr>
          <a:xfrm>
            <a:off x="1143000" y="3048000"/>
            <a:ext cx="6172200" cy="762000"/>
          </a:xfrm>
        </p:spPr>
        <p:txBody>
          <a:bodyPr>
            <a:noAutofit/>
          </a:bodyPr>
          <a:lstStyle/>
          <a:p>
            <a:pPr algn="ctr"/>
            <a:r>
              <a:rPr lang="en-US" sz="3200" dirty="0" smtClean="0">
                <a:solidFill>
                  <a:schemeClr val="accent5">
                    <a:lumMod val="60000"/>
                    <a:lumOff val="40000"/>
                  </a:schemeClr>
                </a:solidFill>
              </a:rPr>
              <a:t>WHAT MAKES NEWS </a:t>
            </a:r>
          </a:p>
          <a:p>
            <a:pPr algn="ctr"/>
            <a:r>
              <a:rPr lang="en-US" sz="3200" dirty="0" smtClean="0">
                <a:solidFill>
                  <a:schemeClr val="accent5">
                    <a:lumMod val="60000"/>
                    <a:lumOff val="40000"/>
                  </a:schemeClr>
                </a:solidFill>
              </a:rPr>
              <a:t>AS  “NEWS”?</a:t>
            </a:r>
            <a:endParaRPr lang="en-US" sz="3200" dirty="0">
              <a:solidFill>
                <a:schemeClr val="accent5">
                  <a:lumMod val="60000"/>
                  <a:lumOff val="40000"/>
                </a:schemeClr>
              </a:solidFill>
            </a:endParaRPr>
          </a:p>
        </p:txBody>
      </p:sp>
      <p:pic>
        <p:nvPicPr>
          <p:cNvPr id="4" name="Picture 3" descr="mean-white-man-clipart-3.jpg"/>
          <p:cNvPicPr>
            <a:picLocks noChangeAspect="1"/>
          </p:cNvPicPr>
          <p:nvPr/>
        </p:nvPicPr>
        <p:blipFill>
          <a:blip r:embed="rId2"/>
          <a:stretch>
            <a:fillRect/>
          </a:stretch>
        </p:blipFill>
        <p:spPr>
          <a:xfrm>
            <a:off x="6096000" y="3810000"/>
            <a:ext cx="2592867" cy="2628519"/>
          </a:xfrm>
          <a:prstGeom prst="rect">
            <a:avLst/>
          </a:prstGeom>
          <a:ln>
            <a:noFill/>
          </a:ln>
          <a:effectLst>
            <a:softEdge rad="112500"/>
          </a:effectLst>
        </p:spPr>
      </p:pic>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5">
                    <a:lumMod val="40000"/>
                    <a:lumOff val="60000"/>
                  </a:schemeClr>
                </a:solidFill>
                <a:effectLst/>
              </a:rPr>
              <a:t>Timeliness</a:t>
            </a:r>
            <a:endParaRPr lang="en-US" sz="5400" dirty="0">
              <a:solidFill>
                <a:schemeClr val="accent5">
                  <a:lumMod val="40000"/>
                  <a:lumOff val="60000"/>
                </a:schemeClr>
              </a:solidFill>
              <a:effectLst/>
            </a:endParaRPr>
          </a:p>
        </p:txBody>
      </p:sp>
      <p:sp>
        <p:nvSpPr>
          <p:cNvPr id="3" name="Content Placeholder 2"/>
          <p:cNvSpPr>
            <a:spLocks noGrp="1"/>
          </p:cNvSpPr>
          <p:nvPr>
            <p:ph idx="1"/>
          </p:nvPr>
        </p:nvSpPr>
        <p:spPr>
          <a:xfrm>
            <a:off x="457200" y="1600200"/>
            <a:ext cx="7924800" cy="4873752"/>
          </a:xfrm>
        </p:spPr>
        <p:txBody>
          <a:bodyPr>
            <a:normAutofit/>
          </a:bodyPr>
          <a:lstStyle/>
          <a:p>
            <a:pPr algn="ctr">
              <a:lnSpc>
                <a:spcPct val="90000"/>
              </a:lnSpc>
            </a:pPr>
            <a:endParaRPr lang="en-US" b="1" dirty="0" smtClean="0">
              <a:latin typeface="Book Antiqua" pitchFamily="18" charset="0"/>
            </a:endParaRPr>
          </a:p>
          <a:p>
            <a:pPr algn="just">
              <a:lnSpc>
                <a:spcPct val="90000"/>
              </a:lnSpc>
            </a:pPr>
            <a:r>
              <a:rPr lang="en-US" sz="3200" dirty="0" smtClean="0"/>
              <a:t>The news happened recently (since the last edition)</a:t>
            </a:r>
          </a:p>
          <a:p>
            <a:pPr algn="just">
              <a:lnSpc>
                <a:spcPct val="90000"/>
              </a:lnSpc>
            </a:pPr>
            <a:r>
              <a:rPr lang="en-US" sz="3200" dirty="0" smtClean="0"/>
              <a:t>It’s new, otherwise, we’d call it “olds”</a:t>
            </a:r>
          </a:p>
          <a:p>
            <a:pPr algn="just">
              <a:lnSpc>
                <a:spcPct val="90000"/>
              </a:lnSpc>
            </a:pPr>
            <a:r>
              <a:rPr lang="en-US" sz="3200" dirty="0" smtClean="0"/>
              <a:t>Almost every story has some timeliness aspect</a:t>
            </a:r>
            <a:endParaRPr lang="en-US" sz="3200" i="1" dirty="0" smtClean="0"/>
          </a:p>
          <a:p>
            <a:pPr>
              <a:lnSpc>
                <a:spcPct val="90000"/>
              </a:lnSpc>
            </a:pPr>
            <a:r>
              <a:rPr lang="en-US" sz="3200" i="1" dirty="0" smtClean="0"/>
              <a:t>For example:</a:t>
            </a:r>
            <a:r>
              <a:rPr lang="en-US" sz="3200" dirty="0" smtClean="0"/>
              <a:t/>
            </a:r>
            <a:br>
              <a:rPr lang="en-US" sz="3200" dirty="0" smtClean="0"/>
            </a:br>
            <a:r>
              <a:rPr lang="en-US" sz="3200" dirty="0" smtClean="0"/>
              <a:t>A teen driver is hit by another car at the intersection of Miller and Russell today, in the newspaper tomorrow.</a:t>
            </a:r>
          </a:p>
          <a:p>
            <a:pPr algn="just"/>
            <a:endParaRPr lang="en-US" dirty="0"/>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5">
                    <a:lumMod val="40000"/>
                    <a:lumOff val="60000"/>
                  </a:schemeClr>
                </a:solidFill>
              </a:rPr>
              <a:t>Conflict</a:t>
            </a:r>
            <a:endParaRPr lang="en-US" sz="5400" dirty="0">
              <a:solidFill>
                <a:schemeClr val="accent5">
                  <a:lumMod val="40000"/>
                  <a:lumOff val="60000"/>
                </a:schemeClr>
              </a:solidFill>
            </a:endParaRPr>
          </a:p>
        </p:txBody>
      </p:sp>
      <p:sp>
        <p:nvSpPr>
          <p:cNvPr id="3" name="Content Placeholder 2"/>
          <p:cNvSpPr>
            <a:spLocks noGrp="1"/>
          </p:cNvSpPr>
          <p:nvPr>
            <p:ph idx="1"/>
          </p:nvPr>
        </p:nvSpPr>
        <p:spPr/>
        <p:txBody>
          <a:bodyPr>
            <a:normAutofit/>
          </a:bodyPr>
          <a:lstStyle/>
          <a:p>
            <a:r>
              <a:rPr lang="en-US" sz="3600" dirty="0" smtClean="0"/>
              <a:t>War, elections, sports</a:t>
            </a:r>
          </a:p>
          <a:p>
            <a:endParaRPr lang="en-US" sz="3600" dirty="0" smtClean="0"/>
          </a:p>
          <a:p>
            <a:r>
              <a:rPr lang="en-US" sz="3600" dirty="0" smtClean="0"/>
              <a:t>Any time there is a struggle</a:t>
            </a:r>
          </a:p>
          <a:p>
            <a:pPr>
              <a:buNone/>
            </a:pPr>
            <a:endParaRPr lang="en-US" sz="3600" dirty="0" smtClean="0"/>
          </a:p>
          <a:p>
            <a:r>
              <a:rPr lang="en-US" sz="3600" i="1" dirty="0" smtClean="0"/>
              <a:t>For example:</a:t>
            </a:r>
            <a:r>
              <a:rPr lang="en-US" sz="3600" dirty="0" smtClean="0"/>
              <a:t/>
            </a:r>
            <a:br>
              <a:rPr lang="en-US" sz="3600" dirty="0" smtClean="0"/>
            </a:br>
            <a:r>
              <a:rPr lang="en-US" sz="3600" dirty="0" smtClean="0"/>
              <a:t>In an election year a lot of stories about the election are news. The conflict in Iraq is news.</a:t>
            </a:r>
          </a:p>
          <a:p>
            <a:endParaRPr lang="en-US"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5">
                    <a:lumMod val="40000"/>
                    <a:lumOff val="60000"/>
                  </a:schemeClr>
                </a:solidFill>
              </a:rPr>
              <a:t>Consequence</a:t>
            </a:r>
            <a:endParaRPr lang="en-US" sz="5400" dirty="0">
              <a:solidFill>
                <a:schemeClr val="accent5">
                  <a:lumMod val="40000"/>
                  <a:lumOff val="60000"/>
                </a:schemeClr>
              </a:solidFill>
            </a:endParaRPr>
          </a:p>
        </p:txBody>
      </p:sp>
      <p:sp>
        <p:nvSpPr>
          <p:cNvPr id="3" name="Content Placeholder 2"/>
          <p:cNvSpPr>
            <a:spLocks noGrp="1"/>
          </p:cNvSpPr>
          <p:nvPr>
            <p:ph idx="1"/>
          </p:nvPr>
        </p:nvSpPr>
        <p:spPr/>
        <p:txBody>
          <a:bodyPr/>
          <a:lstStyle/>
          <a:p>
            <a:pPr>
              <a:lnSpc>
                <a:spcPct val="90000"/>
              </a:lnSpc>
            </a:pPr>
            <a:r>
              <a:rPr lang="en-US" sz="3600" dirty="0" smtClean="0"/>
              <a:t>The subject of a story has an impact on how people live their lives.</a:t>
            </a:r>
          </a:p>
          <a:p>
            <a:pPr>
              <a:lnSpc>
                <a:spcPct val="90000"/>
              </a:lnSpc>
              <a:buNone/>
            </a:pPr>
            <a:endParaRPr lang="en-US" sz="3600" dirty="0" smtClean="0"/>
          </a:p>
          <a:p>
            <a:pPr>
              <a:lnSpc>
                <a:spcPct val="90000"/>
              </a:lnSpc>
            </a:pPr>
            <a:r>
              <a:rPr lang="en-US" sz="3600" i="1" dirty="0" smtClean="0"/>
              <a:t>For example:</a:t>
            </a:r>
            <a:r>
              <a:rPr lang="en-US" sz="3600" dirty="0" smtClean="0"/>
              <a:t/>
            </a:r>
            <a:br>
              <a:rPr lang="en-US" sz="3600" dirty="0" smtClean="0"/>
            </a:br>
            <a:r>
              <a:rPr lang="en-US" sz="3600" dirty="0" smtClean="0"/>
              <a:t>A story on a new curfew that will take effect, or a street that is under construction, or a scientific breakthrough</a:t>
            </a:r>
          </a:p>
          <a:p>
            <a:endParaRPr lang="en-US" dirty="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solidFill>
                  <a:schemeClr val="accent5">
                    <a:lumMod val="40000"/>
                    <a:lumOff val="60000"/>
                  </a:schemeClr>
                </a:solidFill>
              </a:rPr>
              <a:t>Proximity</a:t>
            </a:r>
            <a:endParaRPr lang="en-US" sz="5400" dirty="0">
              <a:solidFill>
                <a:schemeClr val="accent5">
                  <a:lumMod val="40000"/>
                  <a:lumOff val="60000"/>
                </a:schemeClr>
              </a:solidFill>
            </a:endParaRPr>
          </a:p>
        </p:txBody>
      </p:sp>
      <p:sp>
        <p:nvSpPr>
          <p:cNvPr id="3" name="Content Placeholder 2"/>
          <p:cNvSpPr>
            <a:spLocks noGrp="1"/>
          </p:cNvSpPr>
          <p:nvPr>
            <p:ph idx="1"/>
          </p:nvPr>
        </p:nvSpPr>
        <p:spPr/>
        <p:txBody>
          <a:bodyPr>
            <a:normAutofit/>
          </a:bodyPr>
          <a:lstStyle/>
          <a:p>
            <a:pPr>
              <a:lnSpc>
                <a:spcPct val="90000"/>
              </a:lnSpc>
            </a:pPr>
            <a:r>
              <a:rPr lang="en-US" sz="3200" dirty="0" smtClean="0">
                <a:latin typeface="Book Antiqua" pitchFamily="18" charset="0"/>
              </a:rPr>
              <a:t>Closeness, either because of geographical proximity or because of relationship</a:t>
            </a:r>
          </a:p>
          <a:p>
            <a:pPr>
              <a:lnSpc>
                <a:spcPct val="90000"/>
              </a:lnSpc>
              <a:buNone/>
            </a:pPr>
            <a:endParaRPr lang="en-US" sz="3200" dirty="0" smtClean="0">
              <a:latin typeface="Book Antiqua" pitchFamily="18" charset="0"/>
            </a:endParaRPr>
          </a:p>
          <a:p>
            <a:pPr>
              <a:lnSpc>
                <a:spcPct val="90000"/>
              </a:lnSpc>
            </a:pPr>
            <a:r>
              <a:rPr lang="en-US" sz="3200" i="1" dirty="0" smtClean="0">
                <a:latin typeface="Book Antiqua" pitchFamily="18" charset="0"/>
              </a:rPr>
              <a:t>For example:</a:t>
            </a:r>
            <a:r>
              <a:rPr lang="en-US" sz="3200" dirty="0" smtClean="0">
                <a:latin typeface="Book Antiqua" pitchFamily="18" charset="0"/>
              </a:rPr>
              <a:t/>
            </a:r>
            <a:br>
              <a:rPr lang="en-US" sz="3200" dirty="0" smtClean="0">
                <a:latin typeface="Book Antiqua" pitchFamily="18" charset="0"/>
              </a:rPr>
            </a:br>
            <a:r>
              <a:rPr lang="en-US" sz="3200" dirty="0" smtClean="0">
                <a:latin typeface="Book Antiqua" pitchFamily="18" charset="0"/>
              </a:rPr>
              <a:t>News about the area (geographical) or news about things of interest/concern to locals (relationship).</a:t>
            </a:r>
          </a:p>
          <a:p>
            <a:endParaRPr lang="en-US" sz="3200" b="1" dirty="0">
              <a:latin typeface="Book Antiqua" pitchFamily="18" charset="0"/>
            </a:endParaRP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112</TotalTime>
  <Words>274</Words>
  <Application>Microsoft Office PowerPoint</Application>
  <PresentationFormat>On-screen Show (4:3)</PresentationFormat>
  <Paragraphs>53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Foundry</vt:lpstr>
      <vt:lpstr>    JOURNALISM AND MASS COMMUNICATION UNIT – III- NEWS AND WORTHINESS</vt:lpstr>
      <vt:lpstr>NEWS  AND  NEWS WORTHINESS</vt:lpstr>
      <vt:lpstr>Slide 3</vt:lpstr>
      <vt:lpstr>Slide 4</vt:lpstr>
      <vt:lpstr>NEWS WORTHINESS</vt:lpstr>
      <vt:lpstr>Timeliness</vt:lpstr>
      <vt:lpstr>Conflict</vt:lpstr>
      <vt:lpstr>Consequence</vt:lpstr>
      <vt:lpstr>Proximity</vt:lpstr>
      <vt:lpstr>Prominence</vt:lpstr>
      <vt:lpstr>Human Interest</vt:lpstr>
      <vt:lpstr>Hard News  and Soft News</vt:lpstr>
      <vt:lpstr>Hard News</vt:lpstr>
      <vt:lpstr>Soft News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NEWS  AND  NEWS WORTHINESS</dc:title>
  <dc:creator>Mathan</dc:creator>
  <cp:lastModifiedBy>Mathan</cp:lastModifiedBy>
  <cp:revision>35</cp:revision>
  <dcterms:created xsi:type="dcterms:W3CDTF">2018-09-18T13:29:41Z</dcterms:created>
  <dcterms:modified xsi:type="dcterms:W3CDTF">2020-08-13T04:59:51Z</dcterms:modified>
</cp:coreProperties>
</file>