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6"/>
  </p:notesMasterIdLst>
  <p:sldIdLst>
    <p:sldId id="256" r:id="rId2"/>
    <p:sldId id="257" r:id="rId3"/>
    <p:sldId id="268" r:id="rId4"/>
    <p:sldId id="271" r:id="rId5"/>
    <p:sldId id="269" r:id="rId6"/>
    <p:sldId id="264" r:id="rId7"/>
    <p:sldId id="258" r:id="rId8"/>
    <p:sldId id="262" r:id="rId9"/>
    <p:sldId id="263" r:id="rId10"/>
    <p:sldId id="259" r:id="rId11"/>
    <p:sldId id="260" r:id="rId12"/>
    <p:sldId id="261"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1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4CB432-EB31-4D9F-B8E4-FD5A0BEFA245}" type="datetimeFigureOut">
              <a:rPr lang="en-US" smtClean="0"/>
              <a:t>14-Aug-20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E75337-D11B-4984-8DD6-BF3C8643B9B5}" type="slidenum">
              <a:rPr lang="en-US" smtClean="0"/>
              <a:t>‹#›</a:t>
            </a:fld>
            <a:endParaRPr lang="en-US"/>
          </a:p>
        </p:txBody>
      </p:sp>
    </p:spTree>
    <p:extLst>
      <p:ext uri="{BB962C8B-B14F-4D97-AF65-F5344CB8AC3E}">
        <p14:creationId xmlns:p14="http://schemas.microsoft.com/office/powerpoint/2010/main" val="3811083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75337-D11B-4984-8DD6-BF3C8643B9B5}" type="slidenum">
              <a:rPr lang="en-US" smtClean="0"/>
              <a:t>2</a:t>
            </a:fld>
            <a:endParaRPr lang="en-US"/>
          </a:p>
        </p:txBody>
      </p:sp>
    </p:spTree>
    <p:extLst>
      <p:ext uri="{BB962C8B-B14F-4D97-AF65-F5344CB8AC3E}">
        <p14:creationId xmlns:p14="http://schemas.microsoft.com/office/powerpoint/2010/main" val="222171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6B96871-64D5-416E-9AAE-98AB35E0F463}" type="datetimeFigureOut">
              <a:rPr lang="en-US" smtClean="0"/>
              <a:t>14-Aug-20</a:t>
            </a:fld>
            <a:endParaRPr lang="en-US"/>
          </a:p>
        </p:txBody>
      </p:sp>
      <p:sp>
        <p:nvSpPr>
          <p:cNvPr id="16" name="Slide Number Placeholder 15"/>
          <p:cNvSpPr>
            <a:spLocks noGrp="1"/>
          </p:cNvSpPr>
          <p:nvPr>
            <p:ph type="sldNum" sz="quarter" idx="11"/>
          </p:nvPr>
        </p:nvSpPr>
        <p:spPr/>
        <p:txBody>
          <a:bodyPr/>
          <a:lstStyle/>
          <a:p>
            <a:fld id="{D5539EA2-DA29-40EC-95A1-2F9048F0F76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B96871-64D5-416E-9AAE-98AB35E0F463}" type="datetimeFigureOut">
              <a:rPr lang="en-US" smtClean="0"/>
              <a:t>14-Aug-20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39EA2-DA29-40EC-95A1-2F9048F0F7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B96871-64D5-416E-9AAE-98AB35E0F463}" type="datetimeFigureOut">
              <a:rPr lang="en-US" smtClean="0"/>
              <a:t>14-Aug-20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39EA2-DA29-40EC-95A1-2F9048F0F7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6B96871-64D5-416E-9AAE-98AB35E0F463}" type="datetimeFigureOut">
              <a:rPr lang="en-US" smtClean="0"/>
              <a:t>14-Aug-20</a:t>
            </a:fld>
            <a:endParaRPr lang="en-US"/>
          </a:p>
        </p:txBody>
      </p:sp>
      <p:sp>
        <p:nvSpPr>
          <p:cNvPr id="15" name="Slide Number Placeholder 14"/>
          <p:cNvSpPr>
            <a:spLocks noGrp="1"/>
          </p:cNvSpPr>
          <p:nvPr>
            <p:ph type="sldNum" sz="quarter" idx="15"/>
          </p:nvPr>
        </p:nvSpPr>
        <p:spPr/>
        <p:txBody>
          <a:bodyPr/>
          <a:lstStyle>
            <a:lvl1pPr algn="ctr">
              <a:defRPr/>
            </a:lvl1pPr>
          </a:lstStyle>
          <a:p>
            <a:fld id="{D5539EA2-DA29-40EC-95A1-2F9048F0F766}"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B96871-64D5-416E-9AAE-98AB35E0F463}" type="datetimeFigureOut">
              <a:rPr lang="en-US" smtClean="0"/>
              <a:t>14-Aug-20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39EA2-DA29-40EC-95A1-2F9048F0F766}"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6B96871-64D5-416E-9AAE-98AB35E0F463}" type="datetimeFigureOut">
              <a:rPr lang="en-US" smtClean="0"/>
              <a:t>14-Aug-20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39EA2-DA29-40EC-95A1-2F9048F0F76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5539EA2-DA29-40EC-95A1-2F9048F0F766}"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6B96871-64D5-416E-9AAE-98AB35E0F463}" type="datetimeFigureOut">
              <a:rPr lang="en-US" smtClean="0"/>
              <a:t>14-Aug-20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B96871-64D5-416E-9AAE-98AB35E0F463}" type="datetimeFigureOut">
              <a:rPr lang="en-US" smtClean="0"/>
              <a:t>14-Aug-20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39EA2-DA29-40EC-95A1-2F9048F0F76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96871-64D5-416E-9AAE-98AB35E0F463}" type="datetimeFigureOut">
              <a:rPr lang="en-US" smtClean="0"/>
              <a:t>14-Aug-20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39EA2-DA29-40EC-95A1-2F9048F0F7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6B96871-64D5-416E-9AAE-98AB35E0F463}" type="datetimeFigureOut">
              <a:rPr lang="en-US" smtClean="0"/>
              <a:t>14-Aug-20</a:t>
            </a:fld>
            <a:endParaRPr lang="en-US"/>
          </a:p>
        </p:txBody>
      </p:sp>
      <p:sp>
        <p:nvSpPr>
          <p:cNvPr id="9" name="Slide Number Placeholder 8"/>
          <p:cNvSpPr>
            <a:spLocks noGrp="1"/>
          </p:cNvSpPr>
          <p:nvPr>
            <p:ph type="sldNum" sz="quarter" idx="15"/>
          </p:nvPr>
        </p:nvSpPr>
        <p:spPr/>
        <p:txBody>
          <a:bodyPr/>
          <a:lstStyle/>
          <a:p>
            <a:fld id="{D5539EA2-DA29-40EC-95A1-2F9048F0F766}"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6B96871-64D5-416E-9AAE-98AB35E0F463}" type="datetimeFigureOut">
              <a:rPr lang="en-US" smtClean="0"/>
              <a:t>14-Aug-20</a:t>
            </a:fld>
            <a:endParaRPr lang="en-US"/>
          </a:p>
        </p:txBody>
      </p:sp>
      <p:sp>
        <p:nvSpPr>
          <p:cNvPr id="9" name="Slide Number Placeholder 8"/>
          <p:cNvSpPr>
            <a:spLocks noGrp="1"/>
          </p:cNvSpPr>
          <p:nvPr>
            <p:ph type="sldNum" sz="quarter" idx="11"/>
          </p:nvPr>
        </p:nvSpPr>
        <p:spPr/>
        <p:txBody>
          <a:bodyPr/>
          <a:lstStyle/>
          <a:p>
            <a:fld id="{D5539EA2-DA29-40EC-95A1-2F9048F0F76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6B96871-64D5-416E-9AAE-98AB35E0F463}" type="datetimeFigureOut">
              <a:rPr lang="en-US" smtClean="0"/>
              <a:t>14-Aug-20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5539EA2-DA29-40EC-95A1-2F9048F0F766}"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Repor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en.wikipedia.org/wiki/Citizen_journalism" TargetMode="External"/><Relationship Id="rId4" Type="http://schemas.openxmlformats.org/officeDocument/2006/relationships/hyperlink" Target="https://en.wikipedia.org/wiki/Journalis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a:t>Mr. NOUSHAD PM.</a:t>
            </a:r>
            <a:endParaRPr lang="en-US" dirty="0"/>
          </a:p>
          <a:p>
            <a:r>
              <a:rPr lang="en-US" b="1" dirty="0"/>
              <a:t>DEPARTMENT OF ENGLISH</a:t>
            </a:r>
            <a:endParaRPr lang="en-US" dirty="0"/>
          </a:p>
          <a:p>
            <a:r>
              <a:rPr lang="en-US" b="1" dirty="0"/>
              <a:t>HKRH COLLEGE</a:t>
            </a:r>
            <a:endParaRPr lang="en-US" dirty="0"/>
          </a:p>
          <a:p>
            <a:r>
              <a:rPr lang="en-US" b="1" dirty="0"/>
              <a:t>UTHAMAPALAYAM, THENI-625533                                                      TAMIL NAD</a:t>
            </a:r>
            <a:endParaRPr lang="en-US" dirty="0"/>
          </a:p>
        </p:txBody>
      </p:sp>
      <p:sp>
        <p:nvSpPr>
          <p:cNvPr id="2" name="Title 1"/>
          <p:cNvSpPr>
            <a:spLocks noGrp="1"/>
          </p:cNvSpPr>
          <p:nvPr>
            <p:ph type="ctrTitle"/>
          </p:nvPr>
        </p:nvSpPr>
        <p:spPr/>
        <p:txBody>
          <a:bodyPr/>
          <a:lstStyle/>
          <a:p>
            <a:r>
              <a:rPr lang="en-US" sz="6600" dirty="0" smtClean="0">
                <a:solidFill>
                  <a:schemeClr val="tx1"/>
                </a:solidFill>
              </a:rPr>
              <a:t>JOURNALISM AND MASS COMMUNICATION</a:t>
            </a:r>
            <a:endParaRPr lang="en-US" sz="6600" dirty="0">
              <a:solidFill>
                <a:schemeClr val="tx1"/>
              </a:solidFill>
            </a:endParaRPr>
          </a:p>
        </p:txBody>
      </p:sp>
    </p:spTree>
    <p:extLst>
      <p:ext uri="{BB962C8B-B14F-4D97-AF65-F5344CB8AC3E}">
        <p14:creationId xmlns:p14="http://schemas.microsoft.com/office/powerpoint/2010/main" val="3808897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Different institutes offer a bachelor in Mass communication. In that degree students learn how to report the news, writing the news and also improve their speaking skills. It is very important for a journalism student to watch the latest events happening around the world for healthy debate</a:t>
            </a:r>
            <a:r>
              <a:rPr lang="en-US" dirty="0" smtClean="0"/>
              <a:t>.</a:t>
            </a:r>
          </a:p>
          <a:p>
            <a:r>
              <a:rPr lang="en-US" dirty="0" smtClean="0"/>
              <a:t>Undergraduate </a:t>
            </a:r>
            <a:r>
              <a:rPr lang="en-US" dirty="0"/>
              <a:t>students have the opportunity to start an internship in vacations. It helps them to increase their credibility and potential.</a:t>
            </a:r>
          </a:p>
        </p:txBody>
      </p:sp>
      <p:sp>
        <p:nvSpPr>
          <p:cNvPr id="3" name="Title 2"/>
          <p:cNvSpPr>
            <a:spLocks noGrp="1"/>
          </p:cNvSpPr>
          <p:nvPr>
            <p:ph type="title"/>
          </p:nvPr>
        </p:nvSpPr>
        <p:spPr/>
        <p:txBody>
          <a:bodyPr>
            <a:normAutofit/>
          </a:bodyPr>
          <a:lstStyle/>
          <a:p>
            <a:r>
              <a:rPr lang="en-US" sz="4400" b="1" dirty="0">
                <a:solidFill>
                  <a:schemeClr val="accent6">
                    <a:lumMod val="50000"/>
                  </a:schemeClr>
                </a:solidFill>
              </a:rPr>
              <a:t>Study of Journalism</a:t>
            </a:r>
          </a:p>
        </p:txBody>
      </p:sp>
    </p:spTree>
    <p:extLst>
      <p:ext uri="{BB962C8B-B14F-4D97-AF65-F5344CB8AC3E}">
        <p14:creationId xmlns:p14="http://schemas.microsoft.com/office/powerpoint/2010/main" val="2190935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10600" cy="4953000"/>
          </a:xfrm>
        </p:spPr>
        <p:txBody>
          <a:bodyPr>
            <a:normAutofit fontScale="92500" lnSpcReduction="10000"/>
          </a:bodyPr>
          <a:lstStyle/>
          <a:p>
            <a:r>
              <a:rPr lang="en-US" dirty="0"/>
              <a:t>Journalism is divided into two </a:t>
            </a:r>
            <a:r>
              <a:rPr lang="en-US" dirty="0" smtClean="0"/>
              <a:t>parts-</a:t>
            </a:r>
          </a:p>
          <a:p>
            <a:r>
              <a:rPr lang="en-US" dirty="0" smtClean="0"/>
              <a:t>1</a:t>
            </a:r>
            <a:r>
              <a:rPr lang="en-US" dirty="0"/>
              <a:t>) Print </a:t>
            </a:r>
            <a:r>
              <a:rPr lang="en-US" dirty="0" smtClean="0"/>
              <a:t>Media everything </a:t>
            </a:r>
            <a:r>
              <a:rPr lang="en-US" dirty="0"/>
              <a:t>which is printed falls into print media. It includes Newspapers, magazines, Journals, Books, dailies, and </a:t>
            </a:r>
            <a:r>
              <a:rPr lang="en-US" dirty="0" smtClean="0"/>
              <a:t>Tabloids</a:t>
            </a:r>
          </a:p>
          <a:p>
            <a:r>
              <a:rPr lang="en-US" dirty="0" smtClean="0"/>
              <a:t>2</a:t>
            </a:r>
            <a:r>
              <a:rPr lang="en-US" dirty="0"/>
              <a:t>) Electronic </a:t>
            </a:r>
            <a:r>
              <a:rPr lang="en-US" dirty="0" err="1"/>
              <a:t>MediaThe</a:t>
            </a:r>
            <a:r>
              <a:rPr lang="en-US" dirty="0"/>
              <a:t> news which is provided through electronic devices is known as Electronic Media. It includes Radio, Television, and the </a:t>
            </a:r>
            <a:r>
              <a:rPr lang="en-US" dirty="0" smtClean="0"/>
              <a:t>Internet</a:t>
            </a:r>
          </a:p>
          <a:p>
            <a:r>
              <a:rPr lang="en-US" dirty="0" smtClean="0"/>
              <a:t>.</a:t>
            </a:r>
            <a:r>
              <a:rPr lang="en-US" dirty="0"/>
              <a:t>A Journalist must be an all-rounder because he can collect information about Sports, Entertainment, and spiritual, Crime, Politics, and Culture and so on. They also work in newspapers and magazines. There is a lot of magazines printed in these days on education, sports, political and also for career counseling.</a:t>
            </a:r>
          </a:p>
        </p:txBody>
      </p:sp>
      <p:sp>
        <p:nvSpPr>
          <p:cNvPr id="3" name="Title 2"/>
          <p:cNvSpPr>
            <a:spLocks noGrp="1"/>
          </p:cNvSpPr>
          <p:nvPr>
            <p:ph type="title"/>
          </p:nvPr>
        </p:nvSpPr>
        <p:spPr/>
        <p:txBody>
          <a:bodyPr>
            <a:normAutofit/>
          </a:bodyPr>
          <a:lstStyle/>
          <a:p>
            <a:r>
              <a:rPr lang="en-US" sz="4400" b="1" dirty="0">
                <a:solidFill>
                  <a:schemeClr val="accent6">
                    <a:lumMod val="50000"/>
                  </a:schemeClr>
                </a:solidFill>
              </a:rPr>
              <a:t>Journalism as Career</a:t>
            </a:r>
          </a:p>
        </p:txBody>
      </p:sp>
    </p:spTree>
    <p:extLst>
      <p:ext uri="{BB962C8B-B14F-4D97-AF65-F5344CB8AC3E}">
        <p14:creationId xmlns:p14="http://schemas.microsoft.com/office/powerpoint/2010/main" val="339239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There different career platforms for a journalist</a:t>
            </a:r>
            <a:r>
              <a:rPr lang="en-US" dirty="0" smtClean="0"/>
              <a:t>:</a:t>
            </a:r>
          </a:p>
          <a:p>
            <a:r>
              <a:rPr lang="en-US" dirty="0" smtClean="0"/>
              <a:t>1</a:t>
            </a:r>
            <a:r>
              <a:rPr lang="en-US" dirty="0"/>
              <a:t>) Educational </a:t>
            </a:r>
            <a:r>
              <a:rPr lang="en-US" dirty="0" smtClean="0"/>
              <a:t>institute</a:t>
            </a:r>
          </a:p>
          <a:p>
            <a:r>
              <a:rPr lang="en-US" dirty="0" smtClean="0"/>
              <a:t>2</a:t>
            </a:r>
            <a:r>
              <a:rPr lang="en-US" dirty="0"/>
              <a:t>) </a:t>
            </a:r>
            <a:r>
              <a:rPr lang="en-US" dirty="0" smtClean="0"/>
              <a:t>Newspapers</a:t>
            </a:r>
          </a:p>
          <a:p>
            <a:r>
              <a:rPr lang="en-US" dirty="0" smtClean="0"/>
              <a:t>3</a:t>
            </a:r>
            <a:r>
              <a:rPr lang="en-US" dirty="0"/>
              <a:t>) </a:t>
            </a:r>
            <a:r>
              <a:rPr lang="en-US" dirty="0" smtClean="0"/>
              <a:t>Magazines</a:t>
            </a:r>
          </a:p>
          <a:p>
            <a:r>
              <a:rPr lang="en-US" dirty="0" smtClean="0"/>
              <a:t>4</a:t>
            </a:r>
            <a:r>
              <a:rPr lang="en-US" dirty="0"/>
              <a:t>) Advertising </a:t>
            </a:r>
            <a:r>
              <a:rPr lang="en-US" dirty="0" smtClean="0"/>
              <a:t>agencies</a:t>
            </a:r>
          </a:p>
          <a:p>
            <a:r>
              <a:rPr lang="en-US" dirty="0" smtClean="0"/>
              <a:t>5</a:t>
            </a:r>
            <a:r>
              <a:rPr lang="en-US" dirty="0"/>
              <a:t>) Website of </a:t>
            </a:r>
            <a:r>
              <a:rPr lang="en-US" dirty="0" smtClean="0"/>
              <a:t>publishing</a:t>
            </a:r>
          </a:p>
          <a:p>
            <a:r>
              <a:rPr lang="en-US" dirty="0" smtClean="0"/>
              <a:t>6</a:t>
            </a:r>
            <a:r>
              <a:rPr lang="en-US" dirty="0"/>
              <a:t>) Television </a:t>
            </a:r>
            <a:r>
              <a:rPr lang="en-US" dirty="0" smtClean="0"/>
              <a:t>channels</a:t>
            </a:r>
          </a:p>
          <a:p>
            <a:r>
              <a:rPr lang="en-US" dirty="0" smtClean="0"/>
              <a:t>7</a:t>
            </a:r>
            <a:r>
              <a:rPr lang="en-US" dirty="0"/>
              <a:t>) Radio Channels</a:t>
            </a:r>
            <a:r>
              <a:rPr lang="en-US" dirty="0" smtClean="0"/>
              <a:t>.</a:t>
            </a:r>
          </a:p>
          <a:p>
            <a:r>
              <a:rPr lang="en-US" dirty="0" smtClean="0"/>
              <a:t>A </a:t>
            </a:r>
            <a:r>
              <a:rPr lang="en-US" dirty="0"/>
              <a:t>career in journalism has a lot of opportunities to work. It is a competitive field that has a huge demand in the market. There are a lot of communities of journalists in which they can share their unique ideas and give suggestions to the people about any specific issue</a:t>
            </a:r>
          </a:p>
        </p:txBody>
      </p:sp>
      <p:sp>
        <p:nvSpPr>
          <p:cNvPr id="3" name="Title 2"/>
          <p:cNvSpPr>
            <a:spLocks noGrp="1"/>
          </p:cNvSpPr>
          <p:nvPr>
            <p:ph type="title"/>
          </p:nvPr>
        </p:nvSpPr>
        <p:spPr/>
        <p:txBody>
          <a:bodyPr>
            <a:normAutofit/>
          </a:bodyPr>
          <a:lstStyle/>
          <a:p>
            <a:r>
              <a:rPr lang="en-US" sz="4400" b="1" dirty="0">
                <a:solidFill>
                  <a:schemeClr val="accent6">
                    <a:lumMod val="50000"/>
                  </a:schemeClr>
                </a:solidFill>
              </a:rPr>
              <a:t>Career Platforms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966912"/>
            <a:ext cx="2895600" cy="220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65562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pic>
        <p:nvPicPr>
          <p:cNvPr id="3077" name="Picture 5" descr="https://i.pinimg.com/originals/66/56/91/665691ca897ea4423eda9139adbbfe74.jpg"/>
          <p:cNvPicPr>
            <a:picLocks noChangeAspect="1" noChangeArrowheads="1"/>
          </p:cNvPicPr>
          <p:nvPr/>
        </p:nvPicPr>
        <p:blipFill rotWithShape="1">
          <a:blip r:embed="rId3">
            <a:extLst>
              <a:ext uri="{28A0092B-C50C-407E-A947-70E740481C1C}">
                <a14:useLocalDpi xmlns:a14="http://schemas.microsoft.com/office/drawing/2010/main" val="0"/>
              </a:ext>
            </a:extLst>
          </a:blip>
          <a:srcRect t="48350" b="3228"/>
          <a:stretch/>
        </p:blipFill>
        <p:spPr bwMode="auto">
          <a:xfrm>
            <a:off x="4572000" y="762000"/>
            <a:ext cx="4416425" cy="541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8" name="Picture 5" descr="https://i.pinimg.com/originals/66/56/91/665691ca897ea4423eda9139adbbfe74.jpg"/>
          <p:cNvPicPr>
            <a:picLocks noChangeAspect="1" noChangeArrowheads="1"/>
          </p:cNvPicPr>
          <p:nvPr/>
        </p:nvPicPr>
        <p:blipFill rotWithShape="1">
          <a:blip r:embed="rId3">
            <a:extLst>
              <a:ext uri="{28A0092B-C50C-407E-A947-70E740481C1C}">
                <a14:useLocalDpi xmlns:a14="http://schemas.microsoft.com/office/drawing/2010/main" val="0"/>
              </a:ext>
            </a:extLst>
          </a:blip>
          <a:srcRect b="51650"/>
          <a:stretch/>
        </p:blipFill>
        <p:spPr bwMode="auto">
          <a:xfrm>
            <a:off x="171450" y="762000"/>
            <a:ext cx="4400550" cy="541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61683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447800"/>
            <a:ext cx="8763000" cy="2514600"/>
          </a:xfrm>
        </p:spPr>
        <p:txBody>
          <a:bodyPr>
            <a:normAutofit/>
          </a:bodyPr>
          <a:lstStyle/>
          <a:p>
            <a:r>
              <a:rPr lang="en-US" sz="9600" b="1" dirty="0" smtClean="0">
                <a:solidFill>
                  <a:schemeClr val="accent6">
                    <a:lumMod val="50000"/>
                  </a:schemeClr>
                </a:solidFill>
                <a:latin typeface="Algerian" pitchFamily="82" charset="0"/>
              </a:rPr>
              <a:t>    THANK YOU</a:t>
            </a:r>
            <a:endParaRPr lang="en-US" sz="9600" b="1" dirty="0">
              <a:solidFill>
                <a:schemeClr val="accent6">
                  <a:lumMod val="50000"/>
                </a:schemeClr>
              </a:solidFill>
              <a:latin typeface="Algerian" pitchFamily="82" charset="0"/>
            </a:endParaRPr>
          </a:p>
        </p:txBody>
      </p:sp>
    </p:spTree>
    <p:extLst>
      <p:ext uri="{BB962C8B-B14F-4D97-AF65-F5344CB8AC3E}">
        <p14:creationId xmlns:p14="http://schemas.microsoft.com/office/powerpoint/2010/main" val="3359299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“Journalism is instant history, an account of history as it is being made.” (Anonymous) </a:t>
            </a:r>
          </a:p>
          <a:p>
            <a:r>
              <a:rPr lang="en-US" dirty="0"/>
              <a:t> “Journalism is a report of things as they appear at the moment of writing, not a definitive study of a situation”. (Anonymous)</a:t>
            </a:r>
          </a:p>
          <a:p>
            <a:r>
              <a:rPr lang="en-US" dirty="0"/>
              <a:t> “Journalism is a contemporary report of the changing scene, intended to inform readers of what is happening around them.” (Anonymous)</a:t>
            </a:r>
            <a:endParaRPr lang="it-IT" dirty="0" smtClean="0"/>
          </a:p>
          <a:p>
            <a:r>
              <a:rPr lang="it-IT" dirty="0" smtClean="0"/>
              <a:t>“ </a:t>
            </a:r>
            <a:r>
              <a:rPr lang="it-IT" sz="2800" b="1" dirty="0"/>
              <a:t>literature in a hurry</a:t>
            </a:r>
            <a:r>
              <a:rPr lang="it-IT" dirty="0"/>
              <a:t>” –Jose </a:t>
            </a:r>
            <a:r>
              <a:rPr lang="it-IT" dirty="0" smtClean="0"/>
              <a:t>A. Quirino</a:t>
            </a:r>
          </a:p>
          <a:p>
            <a:endParaRPr lang="it-IT" dirty="0" smtClean="0"/>
          </a:p>
          <a:p>
            <a:r>
              <a:rPr lang="en-US" sz="3200" b="1" dirty="0"/>
              <a:t>Journalism</a:t>
            </a:r>
            <a:r>
              <a:rPr lang="en-US" dirty="0"/>
              <a:t> is unbiased production and distribution of </a:t>
            </a:r>
            <a:r>
              <a:rPr lang="en-US" dirty="0">
                <a:hlinkClick r:id="rId3" tooltip="Report"/>
              </a:rPr>
              <a:t>reports</a:t>
            </a:r>
            <a:r>
              <a:rPr lang="en-US" dirty="0"/>
              <a:t> on current or past events based on facts and supported with proofs or evidences. The word journalism applies to the </a:t>
            </a:r>
            <a:r>
              <a:rPr lang="en-US" dirty="0">
                <a:hlinkClick r:id="rId4" tooltip="Journalist"/>
              </a:rPr>
              <a:t>occupation</a:t>
            </a:r>
            <a:r>
              <a:rPr lang="en-US" dirty="0"/>
              <a:t>, as well as </a:t>
            </a:r>
            <a:r>
              <a:rPr lang="en-US" dirty="0">
                <a:hlinkClick r:id="rId5" tooltip="Citizen journalism"/>
              </a:rPr>
              <a:t>citizen journalists</a:t>
            </a:r>
            <a:r>
              <a:rPr lang="en-US" dirty="0"/>
              <a:t> who gather and publish unbiased information based on facts and supported with proofs or evidences.</a:t>
            </a:r>
          </a:p>
        </p:txBody>
      </p:sp>
      <p:sp>
        <p:nvSpPr>
          <p:cNvPr id="3" name="Title 2"/>
          <p:cNvSpPr>
            <a:spLocks noGrp="1"/>
          </p:cNvSpPr>
          <p:nvPr>
            <p:ph type="title"/>
          </p:nvPr>
        </p:nvSpPr>
        <p:spPr/>
        <p:txBody>
          <a:bodyPr>
            <a:normAutofit fontScale="90000"/>
          </a:bodyPr>
          <a:lstStyle/>
          <a:p>
            <a:r>
              <a:rPr lang="en-US" sz="4800" dirty="0"/>
              <a:t>JOURNALISM-DEFINITION AND SCOPE</a:t>
            </a:r>
            <a:endParaRPr lang="en-US" sz="4800" b="1" dirty="0">
              <a:solidFill>
                <a:schemeClr val="accent6">
                  <a:lumMod val="50000"/>
                </a:schemeClr>
              </a:solidFill>
            </a:endParaRPr>
          </a:p>
        </p:txBody>
      </p:sp>
    </p:spTree>
    <p:extLst>
      <p:ext uri="{BB962C8B-B14F-4D97-AF65-F5344CB8AC3E}">
        <p14:creationId xmlns:p14="http://schemas.microsoft.com/office/powerpoint/2010/main" val="214825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20675"/>
            <a:ext cx="7239000" cy="1143000"/>
          </a:xfrm>
        </p:spPr>
        <p:txBody>
          <a:bodyPr>
            <a:normAutofit/>
          </a:bodyPr>
          <a:lstStyle/>
          <a:p>
            <a:r>
              <a:rPr lang="en-US" dirty="0"/>
              <a:t>What is journalism? </a:t>
            </a:r>
          </a:p>
        </p:txBody>
      </p:sp>
      <p:sp>
        <p:nvSpPr>
          <p:cNvPr id="3" name="Content Placeholder 2"/>
          <p:cNvSpPr>
            <a:spLocks noGrp="1"/>
          </p:cNvSpPr>
          <p:nvPr>
            <p:ph idx="4294967295"/>
          </p:nvPr>
        </p:nvSpPr>
        <p:spPr>
          <a:xfrm>
            <a:off x="0" y="1609725"/>
            <a:ext cx="7239000" cy="4846638"/>
          </a:xfrm>
        </p:spPr>
        <p:txBody>
          <a:bodyPr/>
          <a:lstStyle/>
          <a:p>
            <a:r>
              <a:rPr lang="en-US" dirty="0" smtClean="0"/>
              <a:t>‘Journal’ </a:t>
            </a:r>
            <a:r>
              <a:rPr lang="en-US" dirty="0"/>
              <a:t>is a French word derived from the Latin term </a:t>
            </a:r>
            <a:r>
              <a:rPr lang="en-US" dirty="0" smtClean="0"/>
              <a:t>‘</a:t>
            </a:r>
            <a:r>
              <a:rPr lang="en-US" dirty="0" err="1" smtClean="0"/>
              <a:t>diurnalis</a:t>
            </a:r>
            <a:r>
              <a:rPr lang="en-US" dirty="0" smtClean="0"/>
              <a:t>’ </a:t>
            </a:r>
            <a:r>
              <a:rPr lang="en-US" dirty="0"/>
              <a:t>which means </a:t>
            </a:r>
            <a:r>
              <a:rPr lang="en-US" dirty="0" smtClean="0"/>
              <a:t>‘daily’</a:t>
            </a:r>
          </a:p>
          <a:p>
            <a:r>
              <a:rPr lang="en-US" dirty="0"/>
              <a:t>The </a:t>
            </a:r>
            <a:r>
              <a:rPr lang="en-US" dirty="0" smtClean="0"/>
              <a:t>word’s </a:t>
            </a:r>
            <a:r>
              <a:rPr lang="en-US" dirty="0"/>
              <a:t>first newspaper was perhaps the </a:t>
            </a:r>
            <a:r>
              <a:rPr lang="en-US" dirty="0" err="1"/>
              <a:t>Acta</a:t>
            </a:r>
            <a:r>
              <a:rPr lang="en-US" dirty="0"/>
              <a:t> </a:t>
            </a:r>
            <a:r>
              <a:rPr lang="en-US" dirty="0" err="1"/>
              <a:t>Diurna</a:t>
            </a:r>
            <a:r>
              <a:rPr lang="en-US" dirty="0"/>
              <a:t> - a handwritten bulletin put up daily in the Forum in ancient Rome</a:t>
            </a:r>
            <a:r>
              <a:rPr lang="en-US" dirty="0" smtClean="0"/>
              <a:t>.</a:t>
            </a:r>
            <a:endParaRPr lang="en-US" dirty="0"/>
          </a:p>
        </p:txBody>
      </p:sp>
    </p:spTree>
    <p:extLst>
      <p:ext uri="{BB962C8B-B14F-4D97-AF65-F5344CB8AC3E}">
        <p14:creationId xmlns:p14="http://schemas.microsoft.com/office/powerpoint/2010/main" val="1263005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JOURNALISM</a:t>
            </a:r>
            <a:endParaRPr lang="en-US" dirty="0"/>
          </a:p>
        </p:txBody>
      </p:sp>
      <p:sp>
        <p:nvSpPr>
          <p:cNvPr id="3" name="Content Placeholder 2"/>
          <p:cNvSpPr>
            <a:spLocks noGrp="1"/>
          </p:cNvSpPr>
          <p:nvPr>
            <p:ph sz="half" idx="1"/>
          </p:nvPr>
        </p:nvSpPr>
        <p:spPr/>
        <p:txBody>
          <a:bodyPr/>
          <a:lstStyle/>
          <a:p>
            <a:r>
              <a:rPr lang="en-US" dirty="0" smtClean="0"/>
              <a:t>Journalism covers three channels or area of mass communication</a:t>
            </a:r>
          </a:p>
          <a:p>
            <a:endParaRPr lang="en-US" dirty="0"/>
          </a:p>
          <a:p>
            <a:r>
              <a:rPr lang="en-US" dirty="0" smtClean="0"/>
              <a:t>Audio</a:t>
            </a:r>
          </a:p>
          <a:p>
            <a:r>
              <a:rPr lang="en-US" dirty="0" smtClean="0"/>
              <a:t>Audio-Visual</a:t>
            </a:r>
          </a:p>
          <a:p>
            <a:r>
              <a:rPr lang="en-US" smtClean="0"/>
              <a:t>Print</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972047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20675"/>
            <a:ext cx="7239000" cy="1143000"/>
          </a:xfrm>
        </p:spPr>
        <p:txBody>
          <a:bodyPr/>
          <a:lstStyle/>
          <a:p>
            <a:r>
              <a:rPr lang="en-US" dirty="0"/>
              <a:t>THE </a:t>
            </a:r>
            <a:r>
              <a:rPr lang="en-US" dirty="0" smtClean="0"/>
              <a:t>SCOPE OF JOURNALISM</a:t>
            </a:r>
            <a:endParaRPr lang="en-US" dirty="0"/>
          </a:p>
        </p:txBody>
      </p:sp>
      <p:sp>
        <p:nvSpPr>
          <p:cNvPr id="3" name="Content Placeholder 2"/>
          <p:cNvSpPr>
            <a:spLocks noGrp="1"/>
          </p:cNvSpPr>
          <p:nvPr>
            <p:ph idx="4294967295"/>
          </p:nvPr>
        </p:nvSpPr>
        <p:spPr>
          <a:xfrm>
            <a:off x="0" y="1609725"/>
            <a:ext cx="7239000" cy="4846638"/>
          </a:xfrm>
        </p:spPr>
        <p:txBody>
          <a:bodyPr>
            <a:normAutofit/>
          </a:bodyPr>
          <a:lstStyle/>
          <a:p>
            <a:r>
              <a:rPr lang="en-US" dirty="0"/>
              <a:t>The Press is often called the Fourth Estate. The term </a:t>
            </a:r>
            <a:r>
              <a:rPr lang="en-US" dirty="0" smtClean="0"/>
              <a:t>‘The Press’ </a:t>
            </a:r>
            <a:r>
              <a:rPr lang="en-US" dirty="0"/>
              <a:t>refers to printed periodicals or the newspapers, in general. Every newspaper has its own identity and wins the loyalty of is reader though a combination of words, pictures, presentation techniques, distinctive comments and exclusive news </a:t>
            </a:r>
            <a:r>
              <a:rPr lang="en-US" dirty="0" smtClean="0"/>
              <a:t>stories</a:t>
            </a:r>
          </a:p>
          <a:p>
            <a:r>
              <a:rPr lang="en-US" dirty="0"/>
              <a:t>The newspaper is a powerful medium. It is powerful because it has the ability to influence the way people view the world, as well as their opinion of what they see.</a:t>
            </a:r>
          </a:p>
        </p:txBody>
      </p:sp>
    </p:spTree>
    <p:extLst>
      <p:ext uri="{BB962C8B-B14F-4D97-AF65-F5344CB8AC3E}">
        <p14:creationId xmlns:p14="http://schemas.microsoft.com/office/powerpoint/2010/main" val="3696236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uture of Mass Communication &amp; Journalism in Digital Ag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66712"/>
            <a:ext cx="4572000" cy="292551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1028" name="Picture 4" descr="जर्नलिज्म में करियर और रोजगार के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2454">
            <a:off x="3004213" y="3311499"/>
            <a:ext cx="5536645" cy="303237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138021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92500" lnSpcReduction="20000"/>
          </a:bodyPr>
          <a:lstStyle/>
          <a:p>
            <a:r>
              <a:rPr lang="en-US" dirty="0"/>
              <a:t>In today’s world people want to know about the current information regarding politics, sports, weather, entertainment or so on, it is possible through mass communication. The scope of mass communication increasing day by day. It is the best source to collect information from all over the world. Mass Communication considering the fourth pillar of any state. Journalism investigating and analyzing the matters and discuss it with experts.</a:t>
            </a:r>
            <a:endParaRPr lang="en-US" dirty="0" smtClean="0"/>
          </a:p>
          <a:p>
            <a:endParaRPr lang="en-US" dirty="0"/>
          </a:p>
          <a:p>
            <a:pPr marL="0" indent="0">
              <a:buNone/>
            </a:pPr>
            <a:endParaRPr lang="en-US" dirty="0"/>
          </a:p>
          <a:p>
            <a:r>
              <a:rPr lang="en-US" dirty="0" smtClean="0"/>
              <a:t>Over </a:t>
            </a:r>
            <a:r>
              <a:rPr lang="en-US" dirty="0"/>
              <a:t>the years, the scope of journalism has increased as communication channels have broadened the mediums from radio, television sets, and newspapers to social media and online news websites. ... Presently in India, journalism has become a prestigious career choice for many </a:t>
            </a:r>
            <a:r>
              <a:rPr lang="en-US" dirty="0" smtClean="0"/>
              <a:t>students</a:t>
            </a:r>
          </a:p>
          <a:p>
            <a:endParaRPr lang="en-US" dirty="0"/>
          </a:p>
        </p:txBody>
      </p:sp>
      <p:sp>
        <p:nvSpPr>
          <p:cNvPr id="3" name="Title 2"/>
          <p:cNvSpPr>
            <a:spLocks noGrp="1"/>
          </p:cNvSpPr>
          <p:nvPr>
            <p:ph type="title"/>
          </p:nvPr>
        </p:nvSpPr>
        <p:spPr/>
        <p:txBody>
          <a:bodyPr>
            <a:normAutofit/>
          </a:bodyPr>
          <a:lstStyle/>
          <a:p>
            <a:r>
              <a:rPr lang="en-US" sz="4400" b="1" dirty="0">
                <a:solidFill>
                  <a:schemeClr val="accent6">
                    <a:lumMod val="50000"/>
                  </a:schemeClr>
                </a:solidFill>
                <a:effectLst/>
              </a:rPr>
              <a:t>Scope of Journalism</a:t>
            </a:r>
            <a:endParaRPr lang="en-US" sz="4400" b="1" dirty="0">
              <a:solidFill>
                <a:schemeClr val="accent6">
                  <a:lumMod val="50000"/>
                </a:schemeClr>
              </a:solidFill>
            </a:endParaRPr>
          </a:p>
        </p:txBody>
      </p:sp>
    </p:spTree>
    <p:extLst>
      <p:ext uri="{BB962C8B-B14F-4D97-AF65-F5344CB8AC3E}">
        <p14:creationId xmlns:p14="http://schemas.microsoft.com/office/powerpoint/2010/main" val="97784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5029200"/>
          </a:xfrm>
        </p:spPr>
        <p:txBody>
          <a:bodyPr>
            <a:normAutofit fontScale="92500"/>
          </a:bodyPr>
          <a:lstStyle/>
          <a:p>
            <a:r>
              <a:rPr lang="en-US" dirty="0" smtClean="0"/>
              <a:t>May </a:t>
            </a:r>
            <a:r>
              <a:rPr lang="en-US" dirty="0"/>
              <a:t>be divided into three </a:t>
            </a:r>
            <a:r>
              <a:rPr lang="en-US" dirty="0" smtClean="0"/>
              <a:t>areas</a:t>
            </a:r>
          </a:p>
          <a:p>
            <a:r>
              <a:rPr lang="en-US" dirty="0" smtClean="0"/>
              <a:t>1)Written </a:t>
            </a:r>
          </a:p>
          <a:p>
            <a:r>
              <a:rPr lang="en-US" dirty="0" smtClean="0"/>
              <a:t>2)oral</a:t>
            </a:r>
          </a:p>
          <a:p>
            <a:r>
              <a:rPr lang="en-US" dirty="0" smtClean="0"/>
              <a:t>3) </a:t>
            </a:r>
            <a:r>
              <a:rPr lang="en-US" dirty="0"/>
              <a:t>visual </a:t>
            </a:r>
            <a:endParaRPr lang="en-US" dirty="0" smtClean="0"/>
          </a:p>
          <a:p>
            <a:r>
              <a:rPr lang="en-US" dirty="0" smtClean="0"/>
              <a:t> </a:t>
            </a:r>
            <a:r>
              <a:rPr lang="en-US" dirty="0"/>
              <a:t>Periodicals such as newspapers and magazines fall under written </a:t>
            </a:r>
            <a:r>
              <a:rPr lang="en-US" dirty="0" err="1" smtClean="0"/>
              <a:t>journalism.Periodical</a:t>
            </a:r>
            <a:r>
              <a:rPr lang="en-US" dirty="0" smtClean="0"/>
              <a:t> </a:t>
            </a:r>
            <a:r>
              <a:rPr lang="en-US" dirty="0"/>
              <a:t>is a publication that comes out at regular intervals —daily, weekly, fortnightly, monthly, bi-monthly, quarterly, annually, etc. </a:t>
            </a:r>
          </a:p>
          <a:p>
            <a:r>
              <a:rPr lang="en-US" dirty="0" smtClean="0"/>
              <a:t>A </a:t>
            </a:r>
            <a:r>
              <a:rPr lang="en-US" dirty="0"/>
              <a:t>newspaper, compared to a magazine, prints more news, has no special cover, and is printed on a special paper called newsprint. </a:t>
            </a:r>
            <a:r>
              <a:rPr lang="en-US" dirty="0" smtClean="0"/>
              <a:t> </a:t>
            </a:r>
            <a:r>
              <a:rPr lang="en-US" dirty="0"/>
              <a:t>News is printed on the front page as wells as on the inside and back pages.</a:t>
            </a:r>
          </a:p>
        </p:txBody>
      </p:sp>
      <p:sp>
        <p:nvSpPr>
          <p:cNvPr id="3" name="Title 2"/>
          <p:cNvSpPr>
            <a:spLocks noGrp="1"/>
          </p:cNvSpPr>
          <p:nvPr>
            <p:ph type="title"/>
          </p:nvPr>
        </p:nvSpPr>
        <p:spPr/>
        <p:txBody>
          <a:bodyPr>
            <a:normAutofit/>
          </a:bodyPr>
          <a:lstStyle/>
          <a:p>
            <a:r>
              <a:rPr lang="en-US" sz="4400" b="1" dirty="0">
                <a:solidFill>
                  <a:schemeClr val="accent6">
                    <a:lumMod val="50000"/>
                  </a:schemeClr>
                </a:solidFill>
              </a:rPr>
              <a:t>Scope of Journalism</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295400"/>
            <a:ext cx="3124200" cy="1671637"/>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01906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5029200"/>
          </a:xfrm>
        </p:spPr>
        <p:txBody>
          <a:bodyPr>
            <a:normAutofit lnSpcReduction="10000"/>
          </a:bodyPr>
          <a:lstStyle/>
          <a:p>
            <a:r>
              <a:rPr lang="en-US" dirty="0"/>
              <a:t>A magazine prints more features and human interest stories, has a special cover usually with a big cut on it, and is often printed on </a:t>
            </a:r>
            <a:r>
              <a:rPr lang="en-US" dirty="0" err="1"/>
              <a:t>bookpaper</a:t>
            </a:r>
            <a:r>
              <a:rPr lang="en-US" dirty="0"/>
              <a:t>. </a:t>
            </a:r>
            <a:r>
              <a:rPr lang="en-US" dirty="0" smtClean="0"/>
              <a:t>If </a:t>
            </a:r>
            <a:r>
              <a:rPr lang="en-US" dirty="0"/>
              <a:t>ever news is printed, it is brief, </a:t>
            </a:r>
            <a:r>
              <a:rPr lang="en-US" dirty="0" err="1"/>
              <a:t>featurized</a:t>
            </a:r>
            <a:r>
              <a:rPr lang="en-US" dirty="0"/>
              <a:t>, and found in the inside pages. </a:t>
            </a:r>
            <a:endParaRPr lang="en-US" dirty="0" smtClean="0"/>
          </a:p>
          <a:p>
            <a:r>
              <a:rPr lang="en-US" dirty="0" smtClean="0"/>
              <a:t> </a:t>
            </a:r>
            <a:r>
              <a:rPr lang="en-US" dirty="0"/>
              <a:t>Periodicals, brochures, journals, books, and graphic arts are classified under print media. </a:t>
            </a:r>
            <a:endParaRPr lang="en-US" dirty="0" smtClean="0"/>
          </a:p>
          <a:p>
            <a:r>
              <a:rPr lang="en-US" dirty="0" smtClean="0"/>
              <a:t> </a:t>
            </a:r>
            <a:r>
              <a:rPr lang="en-US" dirty="0"/>
              <a:t>Radio falls under oral journalism, while television, movies, and documentaries are under visual journalism. </a:t>
            </a:r>
            <a:r>
              <a:rPr lang="en-US" dirty="0" smtClean="0"/>
              <a:t></a:t>
            </a:r>
          </a:p>
          <a:p>
            <a:r>
              <a:rPr lang="en-US" dirty="0" smtClean="0"/>
              <a:t>Radio </a:t>
            </a:r>
            <a:r>
              <a:rPr lang="en-US" dirty="0"/>
              <a:t>and television are examples of broadcast media while movies and documentaries are examples of film media.</a:t>
            </a:r>
          </a:p>
        </p:txBody>
      </p:sp>
      <p:sp>
        <p:nvSpPr>
          <p:cNvPr id="3" name="Title 2"/>
          <p:cNvSpPr>
            <a:spLocks noGrp="1"/>
          </p:cNvSpPr>
          <p:nvPr>
            <p:ph type="title"/>
          </p:nvPr>
        </p:nvSpPr>
        <p:spPr/>
        <p:txBody>
          <a:bodyPr/>
          <a:lstStyle/>
          <a:p>
            <a:r>
              <a:rPr lang="en-US" dirty="0" err="1" smtClean="0">
                <a:solidFill>
                  <a:schemeClr val="accent6">
                    <a:lumMod val="50000"/>
                  </a:schemeClr>
                </a:solidFill>
              </a:rPr>
              <a:t>Contd</a:t>
            </a:r>
            <a:r>
              <a:rPr lang="en-US" dirty="0" smtClean="0"/>
              <a:t>…</a:t>
            </a:r>
            <a:endParaRPr lang="en-US" dirty="0"/>
          </a:p>
        </p:txBody>
      </p:sp>
    </p:spTree>
    <p:extLst>
      <p:ext uri="{BB962C8B-B14F-4D97-AF65-F5344CB8AC3E}">
        <p14:creationId xmlns:p14="http://schemas.microsoft.com/office/powerpoint/2010/main" val="19549536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71</TotalTime>
  <Words>883</Words>
  <Application>Microsoft Office PowerPoint</Application>
  <PresentationFormat>On-screen Show (4:3)</PresentationFormat>
  <Paragraphs>61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JOURNALISM AND MASS COMMUNICATION</vt:lpstr>
      <vt:lpstr>JOURNALISM-DEFINITION AND SCOPE</vt:lpstr>
      <vt:lpstr>What is journalism? </vt:lpstr>
      <vt:lpstr>SCOPE OF JOURNALISM</vt:lpstr>
      <vt:lpstr>THE SCOPE OF JOURNALISM</vt:lpstr>
      <vt:lpstr>PowerPoint Presentation</vt:lpstr>
      <vt:lpstr>Scope of Journalism</vt:lpstr>
      <vt:lpstr>Scope of Journalism</vt:lpstr>
      <vt:lpstr>Contd…</vt:lpstr>
      <vt:lpstr>Study of Journalism</vt:lpstr>
      <vt:lpstr>Journalism as Career</vt:lpstr>
      <vt:lpstr>Career Platforms</vt:lpstr>
      <vt:lpstr>PowerPoint Presentation</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JOURNALISM</dc:title>
  <dc:creator>DELL</dc:creator>
  <cp:lastModifiedBy>DELL</cp:lastModifiedBy>
  <cp:revision>8</cp:revision>
  <dcterms:created xsi:type="dcterms:W3CDTF">2020-08-13T11:29:00Z</dcterms:created>
  <dcterms:modified xsi:type="dcterms:W3CDTF">2020-08-14T04:38:06Z</dcterms:modified>
</cp:coreProperties>
</file>