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9" r:id="rId3"/>
    <p:sldId id="260" r:id="rId4"/>
    <p:sldId id="261" r:id="rId5"/>
    <p:sldId id="262" r:id="rId6"/>
    <p:sldId id="263" r:id="rId7"/>
    <p:sldId id="258" r:id="rId8"/>
    <p:sldId id="257" r:id="rId9"/>
    <p:sldId id="268" r:id="rId10"/>
    <p:sldId id="270" r:id="rId11"/>
    <p:sldId id="269"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99AD2BD-65F6-4104-BB1F-9C448BF1385F}" type="datetimeFigureOut">
              <a:rPr lang="en-US" smtClean="0"/>
              <a:t>10/20/2020</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DFF676A8-3D98-4A30-9D73-2AF6253AC36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9AD2BD-65F6-4104-BB1F-9C448BF1385F}" type="datetimeFigureOut">
              <a:rPr lang="en-US" smtClean="0"/>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676A8-3D98-4A30-9D73-2AF6253AC36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9AD2BD-65F6-4104-BB1F-9C448BF1385F}" type="datetimeFigureOut">
              <a:rPr lang="en-US" smtClean="0"/>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676A8-3D98-4A30-9D73-2AF6253AC36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99AD2BD-65F6-4104-BB1F-9C448BF1385F}" type="datetimeFigureOut">
              <a:rPr lang="en-US" smtClean="0"/>
              <a:t>10/20/2020</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DFF676A8-3D98-4A30-9D73-2AF6253AC36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99AD2BD-65F6-4104-BB1F-9C448BF1385F}" type="datetimeFigureOut">
              <a:rPr lang="en-US" smtClean="0"/>
              <a:t>10/20/2020</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DFF676A8-3D98-4A30-9D73-2AF6253AC361}" type="slidenum">
              <a:rPr lang="en-IN" smtClean="0"/>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99AD2BD-65F6-4104-BB1F-9C448BF1385F}" type="datetimeFigureOut">
              <a:rPr lang="en-US" smtClean="0"/>
              <a:t>10/20/2020</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DFF676A8-3D98-4A30-9D73-2AF6253AC36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99AD2BD-65F6-4104-BB1F-9C448BF1385F}" type="datetimeFigureOut">
              <a:rPr lang="en-US" smtClean="0"/>
              <a:t>10/20/2020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DFF676A8-3D98-4A30-9D73-2AF6253AC361}" type="slidenum">
              <a:rPr lang="en-IN" smtClean="0"/>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99AD2BD-65F6-4104-BB1F-9C448BF1385F}" type="datetimeFigureOut">
              <a:rPr lang="en-US" smtClean="0"/>
              <a:t>10/20/2020</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F676A8-3D98-4A30-9D73-2AF6253AC36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9AD2BD-65F6-4104-BB1F-9C448BF1385F}" type="datetimeFigureOut">
              <a:rPr lang="en-US" smtClean="0"/>
              <a:t>10/20/2020</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F676A8-3D98-4A30-9D73-2AF6253AC36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99AD2BD-65F6-4104-BB1F-9C448BF1385F}" type="datetimeFigureOut">
              <a:rPr lang="en-US" smtClean="0"/>
              <a:t>10/20/2020</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FF676A8-3D98-4A30-9D73-2AF6253AC36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99AD2BD-65F6-4104-BB1F-9C448BF1385F}" type="datetimeFigureOut">
              <a:rPr lang="en-US" smtClean="0"/>
              <a:t>10/20/2020</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DFF676A8-3D98-4A30-9D73-2AF6253AC361}" type="slidenum">
              <a:rPr lang="en-IN" smtClean="0"/>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9AD2BD-65F6-4104-BB1F-9C448BF1385F}" type="datetimeFigureOut">
              <a:rPr lang="en-US" smtClean="0"/>
              <a:t>10/20/2020</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FF676A8-3D98-4A30-9D73-2AF6253AC361}" type="slidenum">
              <a:rPr lang="en-IN" smtClean="0"/>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place/Ireland" TargetMode="External"/><Relationship Id="rId3" Type="http://schemas.openxmlformats.org/officeDocument/2006/relationships/hyperlink" Target="https://www.britannica.com/place/Paris" TargetMode="External"/><Relationship Id="rId7" Type="http://schemas.openxmlformats.org/officeDocument/2006/relationships/hyperlink" Target="https://www.britannica.com/topic/art-for-arts-sake" TargetMode="External"/><Relationship Id="rId2" Type="http://schemas.openxmlformats.org/officeDocument/2006/relationships/hyperlink" Target="https://www.britannica.com/place/Dublin" TargetMode="External"/><Relationship Id="rId1" Type="http://schemas.openxmlformats.org/officeDocument/2006/relationships/slideLayout" Target="../slideLayouts/slideLayout2.xml"/><Relationship Id="rId6" Type="http://schemas.openxmlformats.org/officeDocument/2006/relationships/hyperlink" Target="https://www.britannica.com/art/Aestheticism" TargetMode="External"/><Relationship Id="rId5" Type="http://schemas.openxmlformats.org/officeDocument/2006/relationships/hyperlink" Target="https://www.britannica.com/art/novel" TargetMode="External"/><Relationship Id="rId10" Type="http://schemas.openxmlformats.org/officeDocument/2006/relationships/hyperlink" Target="https://www.merriam-webster.com/dictionary/myth" TargetMode="External"/><Relationship Id="rId4" Type="http://schemas.openxmlformats.org/officeDocument/2006/relationships/hyperlink" Target="https://www.britannica.com/art/Irish-literature" TargetMode="External"/><Relationship Id="rId9" Type="http://schemas.openxmlformats.org/officeDocument/2006/relationships/hyperlink" Target="https://www.britannica.com/biography/Jonathan-Swif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radesaver.com/lady-windermeres-fan/study-guide/character-lis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err="1" smtClean="0"/>
              <a:t>S.Nasreen</a:t>
            </a:r>
            <a:r>
              <a:rPr lang="en-US" sz="2800" dirty="0" smtClean="0"/>
              <a:t> </a:t>
            </a:r>
            <a:r>
              <a:rPr lang="en-US" sz="2800" dirty="0" err="1" smtClean="0"/>
              <a:t>Banu</a:t>
            </a:r>
            <a:r>
              <a:rPr lang="en-US" sz="2800" dirty="0" smtClean="0"/>
              <a:t/>
            </a:r>
            <a:br>
              <a:rPr lang="en-US" sz="2800" dirty="0" smtClean="0"/>
            </a:br>
            <a:r>
              <a:rPr lang="en-US" sz="2800" dirty="0" smtClean="0"/>
              <a:t>Assistant professor of English</a:t>
            </a:r>
            <a:endParaRPr lang="en-IN" sz="2800" dirty="0"/>
          </a:p>
        </p:txBody>
      </p:sp>
      <p:sp>
        <p:nvSpPr>
          <p:cNvPr id="3" name="Subtitle 2"/>
          <p:cNvSpPr>
            <a:spLocks noGrp="1"/>
          </p:cNvSpPr>
          <p:nvPr>
            <p:ph type="subTitle" idx="1"/>
          </p:nvPr>
        </p:nvSpPr>
        <p:spPr>
          <a:xfrm>
            <a:off x="500034" y="4000504"/>
            <a:ext cx="8458200" cy="914400"/>
          </a:xfrm>
        </p:spPr>
        <p:txBody>
          <a:bodyPr/>
          <a:lstStyle/>
          <a:p>
            <a:r>
              <a:rPr lang="en-IN" sz="4400" b="1" i="1" dirty="0" smtClean="0"/>
              <a:t>LADY WINDERMERE’S FAN</a:t>
            </a:r>
          </a:p>
          <a:p>
            <a:endParaRPr lang="en-IN" dirty="0"/>
          </a:p>
        </p:txBody>
      </p:sp>
      <p:pic>
        <p:nvPicPr>
          <p:cNvPr id="1026" name="Picture 2" descr="C:\Users\safanasee\Desktop\images.jpg"/>
          <p:cNvPicPr>
            <a:picLocks noChangeAspect="1" noChangeArrowheads="1"/>
          </p:cNvPicPr>
          <p:nvPr/>
        </p:nvPicPr>
        <p:blipFill>
          <a:blip r:embed="rId2"/>
          <a:srcRect/>
          <a:stretch>
            <a:fillRect/>
          </a:stretch>
        </p:blipFill>
        <p:spPr bwMode="auto">
          <a:xfrm>
            <a:off x="3357554" y="500042"/>
            <a:ext cx="2428892" cy="324269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Summary (Cont.)</a:t>
            </a:r>
            <a:endParaRPr lang="en-IN" dirty="0"/>
          </a:p>
        </p:txBody>
      </p:sp>
      <p:sp>
        <p:nvSpPr>
          <p:cNvPr id="3" name="Content Placeholder 2"/>
          <p:cNvSpPr>
            <a:spLocks noGrp="1"/>
          </p:cNvSpPr>
          <p:nvPr>
            <p:ph idx="1"/>
          </p:nvPr>
        </p:nvSpPr>
        <p:spPr/>
        <p:txBody>
          <a:bodyPr>
            <a:normAutofit lnSpcReduction="10000"/>
          </a:bodyPr>
          <a:lstStyle/>
          <a:p>
            <a:r>
              <a:rPr lang="en-IN" dirty="0" smtClean="0">
                <a:latin typeface="Aparajita" pitchFamily="34" charset="0"/>
                <a:cs typeface="Aparajita" pitchFamily="34" charset="0"/>
              </a:rPr>
              <a:t>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puts her own reputation on the line by revealing herself alone in the house at 2am to the returning gentlemen. The following day,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resolves her secrets with both Lady and Lord Windermere to a satisfactory conclusion for all. She begs Lady Windermere not to reveal her unfulfilled elopement, but to stay and have a happy marriage with her husband. Alone with Lord Windermere, it becomes clear that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is, in fact, Lady Windermere’s mother but abandoned her husband and family to elope with a lover twenty years earlier. </a:t>
            </a:r>
            <a:endParaRPr lang="en-IN" dirty="0">
              <a:latin typeface="Aparajita" pitchFamily="34" charset="0"/>
              <a:cs typeface="Aparajit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Summary (Cont.)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latin typeface="Aparajita" pitchFamily="34" charset="0"/>
                <a:cs typeface="Aparajita" pitchFamily="34" charset="0"/>
              </a:rPr>
              <a:t>That relationship broke down and she has been blackmailing Lord Windermere to help her regain social status. Moved by her dealings with her daughter,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begs Lord Windermere not to reveal her secret. Instead, having apparently explained her appearance in Lord Darlington’s house, she and the bumbling Lord Augustus announce their forthcoming marriage and their intention to live outside of England. Taking a serious yet comic look at marriage, sex and gender, Wilde’s play contains one of his best known lines: “We are all in the gutter, but some of us are looking at the stars.”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 BACKGROUND</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latin typeface="Aparajita" pitchFamily="34" charset="0"/>
                <a:cs typeface="Aparajita" pitchFamily="34" charset="0"/>
              </a:rPr>
              <a:t>Lady Windermere's Fan was Oscar Wilde's first produced play, and it was an instant success on the London stage. Chronicling a series of misunderstandings and deceptions in the high society world of Victorian London, critics and audiences alike were charmed by Wilde's trademark wit and </a:t>
            </a:r>
            <a:r>
              <a:rPr lang="en-IN" dirty="0" err="1" smtClean="0">
                <a:latin typeface="Aparajita" pitchFamily="34" charset="0"/>
                <a:cs typeface="Aparajita" pitchFamily="34" charset="0"/>
              </a:rPr>
              <a:t>intelligence.In</a:t>
            </a:r>
            <a:r>
              <a:rPr lang="en-IN" dirty="0" smtClean="0">
                <a:latin typeface="Aparajita" pitchFamily="34" charset="0"/>
                <a:cs typeface="Aparajita" pitchFamily="34" charset="0"/>
              </a:rPr>
              <a:t> the play, Lady Windermere considers leaving her husband of two years when she believes he's been unfaithful with a woman who turns out to be her own </a:t>
            </a:r>
            <a:r>
              <a:rPr lang="en-IN" dirty="0" err="1" smtClean="0">
                <a:latin typeface="Aparajita" pitchFamily="34" charset="0"/>
                <a:cs typeface="Aparajita" pitchFamily="34" charset="0"/>
              </a:rPr>
              <a:t>mother.Remarkably</a:t>
            </a:r>
            <a:r>
              <a:rPr lang="en-IN" dirty="0" smtClean="0">
                <a:latin typeface="Aparajita" pitchFamily="34" charset="0"/>
                <a:cs typeface="Aparajita" pitchFamily="34" charset="0"/>
              </a:rPr>
              <a:t>, it will be the mother who sets her straight without ever revealing her </a:t>
            </a:r>
            <a:r>
              <a:rPr lang="en-IN" dirty="0" err="1" smtClean="0">
                <a:latin typeface="Aparajita" pitchFamily="34" charset="0"/>
                <a:cs typeface="Aparajita" pitchFamily="34" charset="0"/>
              </a:rPr>
              <a:t>identity.In</a:t>
            </a:r>
            <a:r>
              <a:rPr lang="en-IN" dirty="0" smtClean="0">
                <a:latin typeface="Aparajita" pitchFamily="34" charset="0"/>
                <a:cs typeface="Aparajita" pitchFamily="34" charset="0"/>
              </a:rPr>
              <a:t> his letters, Wilde claimed that he did not want the play to be viewed as "a me </a:t>
            </a:r>
            <a:r>
              <a:rPr lang="en-IN" dirty="0" err="1" smtClean="0">
                <a:latin typeface="Aparajita" pitchFamily="34" charset="0"/>
                <a:cs typeface="Aparajita" pitchFamily="34" charset="0"/>
              </a:rPr>
              <a:t>requestion</a:t>
            </a:r>
            <a:r>
              <a:rPr lang="en-IN" dirty="0" smtClean="0">
                <a:latin typeface="Aparajita" pitchFamily="34" charset="0"/>
                <a:cs typeface="Aparajita" pitchFamily="34" charset="0"/>
              </a:rPr>
              <a:t> of pantomime and clowning"; he was interested in the piece as a psychological study. Although the play has been deemed outdated by recent critics, Lady Windermere's Fan continues to entertain audiences all over the world.</a:t>
            </a:r>
            <a:endParaRPr lang="en-IN" dirty="0">
              <a:latin typeface="Aparajita" pitchFamily="34" charset="0"/>
              <a:cs typeface="Aparajit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5731" y="2967335"/>
            <a:ext cx="3590728"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intro</a:t>
            </a:r>
            <a:endParaRPr lang="en-IN" dirty="0"/>
          </a:p>
        </p:txBody>
      </p:sp>
      <p:sp>
        <p:nvSpPr>
          <p:cNvPr id="3" name="Content Placeholder 2"/>
          <p:cNvSpPr>
            <a:spLocks noGrp="1"/>
          </p:cNvSpPr>
          <p:nvPr>
            <p:ph idx="1"/>
          </p:nvPr>
        </p:nvSpPr>
        <p:spPr/>
        <p:txBody>
          <a:bodyPr>
            <a:normAutofit fontScale="25000" lnSpcReduction="20000"/>
          </a:bodyPr>
          <a:lstStyle/>
          <a:p>
            <a:r>
              <a:rPr lang="en-IN" sz="11200" b="1" dirty="0" smtClean="0">
                <a:latin typeface="Aparajita" pitchFamily="34" charset="0"/>
                <a:cs typeface="Aparajita" pitchFamily="34" charset="0"/>
              </a:rPr>
              <a:t>Oscar Wilde</a:t>
            </a:r>
            <a:r>
              <a:rPr lang="en-IN" sz="11200" dirty="0" smtClean="0">
                <a:latin typeface="Aparajita" pitchFamily="34" charset="0"/>
                <a:cs typeface="Aparajita" pitchFamily="34" charset="0"/>
              </a:rPr>
              <a:t>, in full </a:t>
            </a:r>
            <a:r>
              <a:rPr lang="en-IN" sz="11200" b="1" dirty="0" smtClean="0">
                <a:latin typeface="Aparajita" pitchFamily="34" charset="0"/>
                <a:cs typeface="Aparajita" pitchFamily="34" charset="0"/>
              </a:rPr>
              <a:t>Oscar </a:t>
            </a:r>
            <a:r>
              <a:rPr lang="en-IN" sz="11200" b="1" dirty="0" err="1" smtClean="0">
                <a:latin typeface="Aparajita" pitchFamily="34" charset="0"/>
                <a:cs typeface="Aparajita" pitchFamily="34" charset="0"/>
              </a:rPr>
              <a:t>Fingal</a:t>
            </a:r>
            <a:r>
              <a:rPr lang="en-IN" sz="11200" b="1" dirty="0" smtClean="0">
                <a:latin typeface="Aparajita" pitchFamily="34" charset="0"/>
                <a:cs typeface="Aparajita" pitchFamily="34" charset="0"/>
              </a:rPr>
              <a:t> </a:t>
            </a:r>
            <a:r>
              <a:rPr lang="en-IN" sz="11200" b="1" dirty="0" err="1" smtClean="0">
                <a:latin typeface="Aparajita" pitchFamily="34" charset="0"/>
                <a:cs typeface="Aparajita" pitchFamily="34" charset="0"/>
              </a:rPr>
              <a:t>O’Flahertie</a:t>
            </a:r>
            <a:r>
              <a:rPr lang="en-IN" sz="11200" b="1" dirty="0" smtClean="0">
                <a:latin typeface="Aparajita" pitchFamily="34" charset="0"/>
                <a:cs typeface="Aparajita" pitchFamily="34" charset="0"/>
              </a:rPr>
              <a:t> Wills Wilde</a:t>
            </a:r>
            <a:r>
              <a:rPr lang="en-IN" sz="11200" dirty="0" smtClean="0">
                <a:latin typeface="Aparajita" pitchFamily="34" charset="0"/>
                <a:cs typeface="Aparajita" pitchFamily="34" charset="0"/>
              </a:rPr>
              <a:t>, (born October 16, 1854, </a:t>
            </a:r>
            <a:r>
              <a:rPr lang="en-IN" sz="11200" u="sng" dirty="0" smtClean="0">
                <a:latin typeface="Aparajita" pitchFamily="34" charset="0"/>
                <a:cs typeface="Aparajita" pitchFamily="34" charset="0"/>
                <a:hlinkClick r:id="rId2"/>
              </a:rPr>
              <a:t>Dublin</a:t>
            </a:r>
            <a:r>
              <a:rPr lang="en-IN" sz="11200" dirty="0" smtClean="0">
                <a:latin typeface="Aparajita" pitchFamily="34" charset="0"/>
                <a:cs typeface="Aparajita" pitchFamily="34" charset="0"/>
              </a:rPr>
              <a:t>, Ireland—died November 30, 1900, </a:t>
            </a:r>
            <a:r>
              <a:rPr lang="en-IN" sz="11200" u="sng" dirty="0" smtClean="0">
                <a:latin typeface="Aparajita" pitchFamily="34" charset="0"/>
                <a:cs typeface="Aparajita" pitchFamily="34" charset="0"/>
                <a:hlinkClick r:id="rId3"/>
              </a:rPr>
              <a:t>Paris</a:t>
            </a:r>
            <a:r>
              <a:rPr lang="en-IN" sz="11200" dirty="0" smtClean="0">
                <a:latin typeface="Aparajita" pitchFamily="34" charset="0"/>
                <a:cs typeface="Aparajita" pitchFamily="34" charset="0"/>
              </a:rPr>
              <a:t>, France), </a:t>
            </a:r>
            <a:r>
              <a:rPr lang="en-IN" sz="11200" u="sng" dirty="0" smtClean="0">
                <a:latin typeface="Aparajita" pitchFamily="34" charset="0"/>
                <a:cs typeface="Aparajita" pitchFamily="34" charset="0"/>
                <a:hlinkClick r:id="rId4"/>
              </a:rPr>
              <a:t>Irish</a:t>
            </a:r>
            <a:r>
              <a:rPr lang="en-IN" sz="11200" dirty="0" smtClean="0">
                <a:latin typeface="Aparajita" pitchFamily="34" charset="0"/>
                <a:cs typeface="Aparajita" pitchFamily="34" charset="0"/>
              </a:rPr>
              <a:t> wit, poet, and dramatist whose reputation rests on his only </a:t>
            </a:r>
            <a:r>
              <a:rPr lang="en-IN" sz="11200" u="sng" dirty="0" smtClean="0">
                <a:latin typeface="Aparajita" pitchFamily="34" charset="0"/>
                <a:cs typeface="Aparajita" pitchFamily="34" charset="0"/>
                <a:hlinkClick r:id="rId5"/>
              </a:rPr>
              <a:t>novel</a:t>
            </a:r>
            <a:r>
              <a:rPr lang="en-IN" sz="11200" dirty="0" smtClean="0">
                <a:latin typeface="Aparajita" pitchFamily="34" charset="0"/>
                <a:cs typeface="Aparajita" pitchFamily="34" charset="0"/>
              </a:rPr>
              <a:t>, </a:t>
            </a:r>
            <a:r>
              <a:rPr lang="en-IN" sz="11200" i="1" dirty="0" smtClean="0">
                <a:latin typeface="Aparajita" pitchFamily="34" charset="0"/>
                <a:cs typeface="Aparajita" pitchFamily="34" charset="0"/>
              </a:rPr>
              <a:t>The Picture of Dorian Gray</a:t>
            </a:r>
            <a:r>
              <a:rPr lang="en-IN" sz="11200" dirty="0" smtClean="0">
                <a:latin typeface="Aparajita" pitchFamily="34" charset="0"/>
                <a:cs typeface="Aparajita" pitchFamily="34" charset="0"/>
              </a:rPr>
              <a:t> (1891), and on his comic masterpieces </a:t>
            </a:r>
            <a:r>
              <a:rPr lang="en-IN" sz="11200" i="1" dirty="0" smtClean="0">
                <a:latin typeface="Aparajita" pitchFamily="34" charset="0"/>
                <a:cs typeface="Aparajita" pitchFamily="34" charset="0"/>
              </a:rPr>
              <a:t>Lady Windermere’s Fan</a:t>
            </a:r>
            <a:r>
              <a:rPr lang="en-IN" sz="11200" dirty="0" smtClean="0">
                <a:latin typeface="Aparajita" pitchFamily="34" charset="0"/>
                <a:cs typeface="Aparajita" pitchFamily="34" charset="0"/>
              </a:rPr>
              <a:t> (1892) and </a:t>
            </a:r>
            <a:r>
              <a:rPr lang="en-IN" sz="11200" i="1" dirty="0" smtClean="0">
                <a:latin typeface="Aparajita" pitchFamily="34" charset="0"/>
                <a:cs typeface="Aparajita" pitchFamily="34" charset="0"/>
              </a:rPr>
              <a:t>The Importance of Being Earnest</a:t>
            </a:r>
            <a:r>
              <a:rPr lang="en-IN" sz="11200" dirty="0" smtClean="0">
                <a:latin typeface="Aparajita" pitchFamily="34" charset="0"/>
                <a:cs typeface="Aparajita" pitchFamily="34" charset="0"/>
              </a:rPr>
              <a:t> (1895). He was a spokesman for the late 19th-century </a:t>
            </a:r>
            <a:r>
              <a:rPr lang="en-IN" sz="11200" u="sng" dirty="0" smtClean="0">
                <a:latin typeface="Aparajita" pitchFamily="34" charset="0"/>
                <a:cs typeface="Aparajita" pitchFamily="34" charset="0"/>
                <a:hlinkClick r:id="rId6"/>
              </a:rPr>
              <a:t>Aesthetic</a:t>
            </a:r>
            <a:r>
              <a:rPr lang="en-IN" sz="11200" dirty="0" smtClean="0">
                <a:latin typeface="Aparajita" pitchFamily="34" charset="0"/>
                <a:cs typeface="Aparajita" pitchFamily="34" charset="0"/>
              </a:rPr>
              <a:t> movement in England, which advocated </a:t>
            </a:r>
            <a:r>
              <a:rPr lang="en-IN" sz="11200" u="sng" dirty="0" smtClean="0">
                <a:latin typeface="Aparajita" pitchFamily="34" charset="0"/>
                <a:cs typeface="Aparajita" pitchFamily="34" charset="0"/>
                <a:hlinkClick r:id="rId7"/>
              </a:rPr>
              <a:t>art for art’s sake</a:t>
            </a:r>
            <a:r>
              <a:rPr lang="en-IN" sz="11200" dirty="0" smtClean="0">
                <a:latin typeface="Aparajita" pitchFamily="34" charset="0"/>
                <a:cs typeface="Aparajita" pitchFamily="34" charset="0"/>
              </a:rPr>
              <a:t>, and he was the object of celebrated civil and criminal suits involving homosexuality and ending in his imprisonment (1895–97).</a:t>
            </a:r>
          </a:p>
          <a:p>
            <a:r>
              <a:rPr lang="en-IN" sz="11200" dirty="0" smtClean="0">
                <a:latin typeface="Aparajita" pitchFamily="34" charset="0"/>
                <a:cs typeface="Aparajita" pitchFamily="34" charset="0"/>
              </a:rPr>
              <a:t>Wilde was born of professional and literary parents. His father, Sir William Wilde, was </a:t>
            </a:r>
            <a:r>
              <a:rPr lang="en-IN" sz="11200" u="sng" dirty="0" smtClean="0">
                <a:latin typeface="Aparajita" pitchFamily="34" charset="0"/>
                <a:cs typeface="Aparajita" pitchFamily="34" charset="0"/>
                <a:hlinkClick r:id="rId8"/>
              </a:rPr>
              <a:t>Ireland’s</a:t>
            </a:r>
            <a:r>
              <a:rPr lang="en-IN" sz="11200" dirty="0" smtClean="0">
                <a:latin typeface="Aparajita" pitchFamily="34" charset="0"/>
                <a:cs typeface="Aparajita" pitchFamily="34" charset="0"/>
              </a:rPr>
              <a:t> leading ear and eye surgeon, who also published books on archaeology, folklore, and the satirist </a:t>
            </a:r>
            <a:r>
              <a:rPr lang="en-IN" sz="11200" u="sng" dirty="0" smtClean="0">
                <a:latin typeface="Aparajita" pitchFamily="34" charset="0"/>
                <a:cs typeface="Aparajita" pitchFamily="34" charset="0"/>
                <a:hlinkClick r:id="rId9"/>
              </a:rPr>
              <a:t>Jonathan Swift</a:t>
            </a:r>
            <a:r>
              <a:rPr lang="en-IN" sz="11200" dirty="0" smtClean="0">
                <a:latin typeface="Aparajita" pitchFamily="34" charset="0"/>
                <a:cs typeface="Aparajita" pitchFamily="34" charset="0"/>
              </a:rPr>
              <a:t>. His mother, who wrote under the name </a:t>
            </a:r>
            <a:r>
              <a:rPr lang="en-IN" sz="11200" dirty="0" err="1" smtClean="0">
                <a:latin typeface="Aparajita" pitchFamily="34" charset="0"/>
                <a:cs typeface="Aparajita" pitchFamily="34" charset="0"/>
              </a:rPr>
              <a:t>Speranza</a:t>
            </a:r>
            <a:r>
              <a:rPr lang="en-IN" sz="11200" dirty="0" smtClean="0">
                <a:latin typeface="Aparajita" pitchFamily="34" charset="0"/>
                <a:cs typeface="Aparajita" pitchFamily="34" charset="0"/>
              </a:rPr>
              <a:t>, was a revolutionary poet and an authority on Celtic </a:t>
            </a:r>
            <a:r>
              <a:rPr lang="en-IN" sz="11200" u="sng" dirty="0" smtClean="0">
                <a:latin typeface="Aparajita" pitchFamily="34" charset="0"/>
                <a:cs typeface="Aparajita" pitchFamily="34" charset="0"/>
                <a:hlinkClick r:id="rId10"/>
              </a:rPr>
              <a:t>myth</a:t>
            </a:r>
            <a:r>
              <a:rPr lang="en-IN" sz="11200" dirty="0" smtClean="0">
                <a:latin typeface="Aparajita" pitchFamily="34" charset="0"/>
                <a:cs typeface="Aparajita" pitchFamily="34" charset="0"/>
              </a:rPr>
              <a:t> and folklore.</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b="1" dirty="0" smtClean="0"/>
              <a:t>Major Characters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1.Lady Windermere – </a:t>
            </a:r>
            <a:r>
              <a:rPr lang="en-IN" dirty="0" err="1" smtClean="0"/>
              <a:t>Protogonist</a:t>
            </a:r>
            <a:r>
              <a:rPr lang="en-IN" dirty="0" smtClean="0"/>
              <a:t> of the play, </a:t>
            </a:r>
          </a:p>
          <a:p>
            <a:r>
              <a:rPr lang="en-IN" dirty="0" smtClean="0"/>
              <a:t>                                    Wife of Lord Windermere</a:t>
            </a:r>
          </a:p>
          <a:p>
            <a:r>
              <a:rPr lang="en-IN" dirty="0" smtClean="0"/>
              <a:t>2.Lord Windermere – Well respected Gentleman,    </a:t>
            </a:r>
          </a:p>
          <a:p>
            <a:r>
              <a:rPr lang="en-IN" dirty="0" smtClean="0"/>
              <a:t>                                    </a:t>
            </a:r>
            <a:r>
              <a:rPr lang="en-IN" dirty="0" err="1" smtClean="0"/>
              <a:t>Ladywindermere’s</a:t>
            </a:r>
            <a:r>
              <a:rPr lang="en-IN" dirty="0" smtClean="0"/>
              <a:t> husband</a:t>
            </a:r>
          </a:p>
          <a:p>
            <a:r>
              <a:rPr lang="en-IN" dirty="0" smtClean="0"/>
              <a:t>3.Mrs.Erlynne      -    mysterious woman, new to London, </a:t>
            </a:r>
          </a:p>
          <a:p>
            <a:r>
              <a:rPr lang="en-IN" dirty="0" smtClean="0"/>
              <a:t>                                    Mother to Lady </a:t>
            </a:r>
            <a:r>
              <a:rPr lang="en-IN" dirty="0" err="1" smtClean="0"/>
              <a:t>windermere</a:t>
            </a:r>
            <a:r>
              <a:rPr lang="en-IN" dirty="0" smtClean="0"/>
              <a:t> </a:t>
            </a:r>
          </a:p>
          <a:p>
            <a:r>
              <a:rPr lang="en-IN" dirty="0" smtClean="0"/>
              <a:t>4.Lord Darlington – young </a:t>
            </a:r>
            <a:r>
              <a:rPr lang="en-IN" dirty="0" err="1" smtClean="0"/>
              <a:t>gentleman,playful</a:t>
            </a:r>
            <a:r>
              <a:rPr lang="en-IN" dirty="0" smtClean="0"/>
              <a:t>, </a:t>
            </a:r>
          </a:p>
          <a:p>
            <a:r>
              <a:rPr lang="en-IN" dirty="0" smtClean="0"/>
              <a:t>                                     flirtatious, holds flexible view </a:t>
            </a:r>
          </a:p>
          <a:p>
            <a:r>
              <a:rPr lang="en-IN" dirty="0" smtClean="0"/>
              <a:t>                                      about morality</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Major </a:t>
            </a:r>
            <a:r>
              <a:rPr lang="en-IN" b="1" dirty="0" smtClean="0"/>
              <a:t>Characters (Cont.)</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5. </a:t>
            </a:r>
            <a:r>
              <a:rPr lang="en-IN" dirty="0" err="1" smtClean="0"/>
              <a:t>Dutchess</a:t>
            </a:r>
            <a:r>
              <a:rPr lang="en-IN" dirty="0" smtClean="0"/>
              <a:t> of Berwick - respectable older woman , friend </a:t>
            </a:r>
          </a:p>
          <a:p>
            <a:r>
              <a:rPr lang="en-IN" dirty="0" smtClean="0"/>
              <a:t>                                       Of lady </a:t>
            </a:r>
            <a:r>
              <a:rPr lang="en-IN" dirty="0" err="1" smtClean="0"/>
              <a:t>Windermere,Agatha’s</a:t>
            </a:r>
            <a:r>
              <a:rPr lang="en-IN" dirty="0" smtClean="0"/>
              <a:t> mother </a:t>
            </a:r>
          </a:p>
          <a:p>
            <a:r>
              <a:rPr lang="en-IN" dirty="0" smtClean="0"/>
              <a:t>                                       &amp;Augustus’s sister. </a:t>
            </a:r>
          </a:p>
          <a:p>
            <a:r>
              <a:rPr lang="en-IN" dirty="0" smtClean="0"/>
              <a:t>6.Augustus         - (nicknamed </a:t>
            </a:r>
            <a:r>
              <a:rPr lang="en-IN" dirty="0" err="1" smtClean="0"/>
              <a:t>Tuppy</a:t>
            </a:r>
            <a:r>
              <a:rPr lang="en-IN" dirty="0" smtClean="0"/>
              <a:t>) an older gentleman, brother of</a:t>
            </a:r>
          </a:p>
          <a:p>
            <a:r>
              <a:rPr lang="en-IN" dirty="0" smtClean="0"/>
              <a:t>                              </a:t>
            </a:r>
            <a:r>
              <a:rPr lang="en-IN" dirty="0" err="1" smtClean="0"/>
              <a:t>Dutchess</a:t>
            </a:r>
            <a:r>
              <a:rPr lang="en-IN" dirty="0" smtClean="0"/>
              <a:t> of Berwick. </a:t>
            </a:r>
          </a:p>
          <a:p>
            <a:r>
              <a:rPr lang="en-IN" dirty="0" smtClean="0"/>
              <a:t>7.Cecil Graham  - young gentleman, a friend of Lord Windermere, nephew of Lady </a:t>
            </a:r>
            <a:r>
              <a:rPr lang="en-IN" dirty="0" err="1" smtClean="0"/>
              <a:t>Jedburgh</a:t>
            </a:r>
            <a:endParaRPr lang="en-IN" dirty="0" smtClean="0"/>
          </a:p>
          <a:p>
            <a:r>
              <a:rPr lang="en-IN" dirty="0" smtClean="0"/>
              <a:t>8.Dumby             - another young gentleman ,</a:t>
            </a:r>
          </a:p>
          <a:p>
            <a:r>
              <a:rPr lang="en-IN" dirty="0" smtClean="0"/>
              <a:t>9.Lady </a:t>
            </a:r>
            <a:r>
              <a:rPr lang="en-IN" dirty="0" err="1" smtClean="0"/>
              <a:t>Plymdale</a:t>
            </a:r>
            <a:r>
              <a:rPr lang="en-IN" dirty="0" smtClean="0"/>
              <a:t> - a guest at the party, married, </a:t>
            </a:r>
            <a:r>
              <a:rPr lang="en-IN" dirty="0" err="1" smtClean="0"/>
              <a:t>Dumby</a:t>
            </a:r>
            <a:r>
              <a:rPr lang="en-IN" dirty="0" smtClean="0"/>
              <a:t> is her lover </a:t>
            </a:r>
          </a:p>
          <a:p>
            <a:r>
              <a:rPr lang="en-IN" dirty="0" smtClean="0"/>
              <a:t>10.Agatha            -           Duchess of Berwick’s daughter,</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Minor Characters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t>Mr. Hopper- </a:t>
            </a:r>
            <a:r>
              <a:rPr lang="en-IN" dirty="0" smtClean="0"/>
              <a:t>young Australian man </a:t>
            </a:r>
          </a:p>
          <a:p>
            <a:r>
              <a:rPr lang="en-IN" dirty="0" smtClean="0"/>
              <a:t>Parker-   Lord Windermere and Lady Windermere’s butler.</a:t>
            </a:r>
          </a:p>
          <a:p>
            <a:r>
              <a:rPr lang="en-IN" b="1" dirty="0" smtClean="0"/>
              <a:t>Lady </a:t>
            </a:r>
            <a:r>
              <a:rPr lang="en-IN" b="1" dirty="0" err="1" smtClean="0"/>
              <a:t>Jedburgh</a:t>
            </a:r>
            <a:endParaRPr lang="en-IN" dirty="0" smtClean="0"/>
          </a:p>
          <a:p>
            <a:r>
              <a:rPr lang="en-IN" dirty="0" smtClean="0"/>
              <a:t>Cecil Graham’s aunt. She is an admired older woman whom Mrs. </a:t>
            </a:r>
            <a:r>
              <a:rPr lang="en-IN" dirty="0" err="1" smtClean="0"/>
              <a:t>Erlynne</a:t>
            </a:r>
            <a:r>
              <a:rPr lang="en-IN" dirty="0" smtClean="0"/>
              <a:t> easily charms at the party.</a:t>
            </a:r>
          </a:p>
          <a:p>
            <a:r>
              <a:rPr lang="en-IN" b="1" dirty="0" smtClean="0"/>
              <a:t>Rosalie</a:t>
            </a:r>
            <a:endParaRPr lang="en-IN" dirty="0" smtClean="0"/>
          </a:p>
          <a:p>
            <a:r>
              <a:rPr lang="en-IN" dirty="0" smtClean="0"/>
              <a:t>Lady Windermere’s maid.</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Summary</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latin typeface="Aparajita" pitchFamily="34" charset="0"/>
                <a:cs typeface="Aparajita" pitchFamily="34" charset="0"/>
                <a:hlinkClick r:id="rId2"/>
              </a:rPr>
              <a:t>Lady Windermere</a:t>
            </a:r>
            <a:r>
              <a:rPr lang="en-IN" dirty="0" smtClean="0">
                <a:latin typeface="Aparajita" pitchFamily="34" charset="0"/>
                <a:cs typeface="Aparajita" pitchFamily="34" charset="0"/>
              </a:rPr>
              <a:t> and </a:t>
            </a:r>
            <a:r>
              <a:rPr lang="en-IN" dirty="0" smtClean="0">
                <a:latin typeface="Aparajita" pitchFamily="34" charset="0"/>
                <a:cs typeface="Aparajita" pitchFamily="34" charset="0"/>
                <a:hlinkClick r:id="rId2"/>
              </a:rPr>
              <a:t>Lord Windermere</a:t>
            </a:r>
            <a:r>
              <a:rPr lang="en-IN" dirty="0" smtClean="0">
                <a:latin typeface="Aparajita" pitchFamily="34" charset="0"/>
                <a:cs typeface="Aparajita" pitchFamily="34" charset="0"/>
              </a:rPr>
              <a:t> are a happy, young couple - married for just under two years with a six-month-old child. On the day Lady Windermere is throwing one of the last parties of the season for her birthday, two friends, </a:t>
            </a:r>
            <a:r>
              <a:rPr lang="en-IN" dirty="0" smtClean="0">
                <a:latin typeface="Aparajita" pitchFamily="34" charset="0"/>
                <a:cs typeface="Aparajita" pitchFamily="34" charset="0"/>
                <a:hlinkClick r:id="rId2"/>
              </a:rPr>
              <a:t>Lord Darlington</a:t>
            </a:r>
            <a:r>
              <a:rPr lang="en-IN" dirty="0" smtClean="0">
                <a:latin typeface="Aparajita" pitchFamily="34" charset="0"/>
                <a:cs typeface="Aparajita" pitchFamily="34" charset="0"/>
              </a:rPr>
              <a:t> and the </a:t>
            </a:r>
            <a:r>
              <a:rPr lang="en-IN" dirty="0" smtClean="0">
                <a:latin typeface="Aparajita" pitchFamily="34" charset="0"/>
                <a:cs typeface="Aparajita" pitchFamily="34" charset="0"/>
                <a:hlinkClick r:id="rId2"/>
              </a:rPr>
              <a:t>Duchess of Berwick</a:t>
            </a:r>
            <a:r>
              <a:rPr lang="en-IN" dirty="0" smtClean="0">
                <a:latin typeface="Aparajita" pitchFamily="34" charset="0"/>
                <a:cs typeface="Aparajita" pitchFamily="34" charset="0"/>
              </a:rPr>
              <a:t>, come by to see her and imply that her husband has been cheating on her with a woman named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This </a:t>
            </a:r>
            <a:r>
              <a:rPr lang="en-IN" dirty="0" err="1" smtClean="0">
                <a:latin typeface="Aparajita" pitchFamily="34" charset="0"/>
                <a:cs typeface="Aparajita" pitchFamily="34" charset="0"/>
              </a:rPr>
              <a:t>rumor</a:t>
            </a:r>
            <a:r>
              <a:rPr lang="en-IN" dirty="0" smtClean="0">
                <a:latin typeface="Aparajita" pitchFamily="34" charset="0"/>
                <a:cs typeface="Aparajita" pitchFamily="34" charset="0"/>
              </a:rPr>
              <a:t> </a:t>
            </a:r>
            <a:r>
              <a:rPr lang="en-IN" dirty="0" smtClean="0">
                <a:latin typeface="Aparajita" pitchFamily="34" charset="0"/>
                <a:cs typeface="Aparajita" pitchFamily="34" charset="0"/>
              </a:rPr>
              <a:t> spreads </a:t>
            </a:r>
            <a:r>
              <a:rPr lang="en-IN" dirty="0" smtClean="0">
                <a:latin typeface="Aparajita" pitchFamily="34" charset="0"/>
                <a:cs typeface="Aparajita" pitchFamily="34" charset="0"/>
              </a:rPr>
              <a:t>throughout society because he has supposedly been giving her large sums of money. </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Summary (Cont.)</a:t>
            </a:r>
            <a:endParaRPr lang="en-IN" dirty="0"/>
          </a:p>
        </p:txBody>
      </p:sp>
      <p:sp>
        <p:nvSpPr>
          <p:cNvPr id="3" name="Content Placeholder 2"/>
          <p:cNvSpPr>
            <a:spLocks noGrp="1"/>
          </p:cNvSpPr>
          <p:nvPr>
            <p:ph idx="1"/>
          </p:nvPr>
        </p:nvSpPr>
        <p:spPr/>
        <p:txBody>
          <a:bodyPr/>
          <a:lstStyle/>
          <a:p>
            <a:r>
              <a:rPr lang="en-IN" dirty="0" smtClean="0">
                <a:latin typeface="Aparajita" pitchFamily="34" charset="0"/>
                <a:cs typeface="Aparajita" pitchFamily="34" charset="0"/>
              </a:rPr>
              <a:t>When Lady Windermere checks her husband's books, she finds that this is true. Lady Windermere and Lord Windermere argue about this when he returns home, and Lord Windermere asks Lady Windermere to invite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to her birthday party. Lady Windermere refuses, so Lord Windermere invites her himself.</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Summary (Cont</a:t>
            </a:r>
            <a:r>
              <a:rPr lang="en-IN" b="1" dirty="0" smtClean="0"/>
              <a:t>.)</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latin typeface="Aparajita" pitchFamily="34" charset="0"/>
                <a:cs typeface="Aparajita" pitchFamily="34" charset="0"/>
              </a:rPr>
              <a:t>When evening arrives, many guests attend the party.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arrives and causes quite a stir, with people assuming Lady Windermere invited her. At the party, when Lady Windermere tries to go to Lord Darlington for support, he reveals his love for her and asks her to run away with him. When Lady Windermere does not agree, feeling confused and flustered by all the revelations of the day, Lord Darlington tells her that he will leave tomorrow and never see her again. While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meets more people at the party and even presses Lord Windermere publicly for more money, Lady Windermere retreats to her room. In conversation and monologues from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and Lord Windermere, it becomes clear that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is Lady Windermere's mother, who abandoned her as a child.</a:t>
            </a:r>
          </a:p>
          <a:p>
            <a:endParaRPr lang="en-IN" dirty="0">
              <a:latin typeface="Aparajita" pitchFamily="34" charset="0"/>
              <a:cs typeface="Aparajit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Summary (Cont.)</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latin typeface="Aparajita" pitchFamily="34" charset="0"/>
                <a:cs typeface="Aparajita" pitchFamily="34" charset="0"/>
              </a:rPr>
              <a:t>Lady Windermere decides that she will run away with Lord Darlington, and she leaves a note for her husband before fleeing the party.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finds the note and, realizing that her daughter is about to make the same mistake she did as a young woman, takes the note with her and goes to find Lady Windermere. She finds Lady Windermere at Lord Darlington's house and convinces her not to run away from her husband and, more importantly, her child. However, some men along with Lord Windermere then show up at Lord Darlington's house and the women must hide. Lord Windermere sees Lady Windermere's fan in the room where she is hiding, and Mrs. </a:t>
            </a:r>
            <a:r>
              <a:rPr lang="en-IN" dirty="0" err="1" smtClean="0">
                <a:latin typeface="Aparajita" pitchFamily="34" charset="0"/>
                <a:cs typeface="Aparajita" pitchFamily="34" charset="0"/>
              </a:rPr>
              <a:t>Erlynne</a:t>
            </a:r>
            <a:r>
              <a:rPr lang="en-IN" dirty="0" smtClean="0">
                <a:latin typeface="Aparajita" pitchFamily="34" charset="0"/>
                <a:cs typeface="Aparajita" pitchFamily="34" charset="0"/>
              </a:rPr>
              <a:t> must come out of hiding and say that she took the fan, allowing Lady Windermere to escape without being seen.</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TotalTime>
  <Words>836</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S.Nasreen Banu Assistant professor of English</vt:lpstr>
      <vt:lpstr>Author’s intro</vt:lpstr>
      <vt:lpstr> Major Characters </vt:lpstr>
      <vt:lpstr>Major Characters (Cont.)</vt:lpstr>
      <vt:lpstr>Minor Characters </vt:lpstr>
      <vt:lpstr>Summary </vt:lpstr>
      <vt:lpstr>Summary (Cont.)</vt:lpstr>
      <vt:lpstr>Summary (Cont.)</vt:lpstr>
      <vt:lpstr>Summary (Cont.)</vt:lpstr>
      <vt:lpstr>Summary (Cont.)</vt:lpstr>
      <vt:lpstr>Summary (Cont.)</vt:lpstr>
      <vt:lpstr>ANALYSIS  - BACKGROUND</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S.Nasreen Banu Assi</dc:title>
  <dc:creator>safanasee</dc:creator>
  <cp:lastModifiedBy>safanasee</cp:lastModifiedBy>
  <cp:revision>5</cp:revision>
  <dcterms:created xsi:type="dcterms:W3CDTF">2020-10-20T17:40:32Z</dcterms:created>
  <dcterms:modified xsi:type="dcterms:W3CDTF">2020-10-20T18:13:32Z</dcterms:modified>
</cp:coreProperties>
</file>