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79" r:id="rId2"/>
    <p:sldId id="256" r:id="rId3"/>
    <p:sldId id="268" r:id="rId4"/>
    <p:sldId id="270" r:id="rId5"/>
    <p:sldId id="269" r:id="rId6"/>
    <p:sldId id="273" r:id="rId7"/>
    <p:sldId id="271" r:id="rId8"/>
    <p:sldId id="272" r:id="rId9"/>
    <p:sldId id="257" r:id="rId10"/>
    <p:sldId id="277" r:id="rId11"/>
    <p:sldId id="258" r:id="rId12"/>
    <p:sldId id="278" r:id="rId13"/>
    <p:sldId id="274" r:id="rId14"/>
    <p:sldId id="259" r:id="rId15"/>
    <p:sldId id="260" r:id="rId16"/>
    <p:sldId id="261" r:id="rId17"/>
    <p:sldId id="275" r:id="rId18"/>
    <p:sldId id="263" r:id="rId19"/>
    <p:sldId id="264" r:id="rId20"/>
    <p:sldId id="265" r:id="rId21"/>
    <p:sldId id="276" r:id="rId22"/>
    <p:sldId id="266" r:id="rId23"/>
    <p:sldId id="26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D8C29E-A497-4FBF-B2B8-DF2C01F2E3B8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81F7C3-3749-4560-A3FC-6773BF92B7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1F7C3-3749-4560-A3FC-6773BF92B71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1F7C3-3749-4560-A3FC-6773BF92B71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01D85-DCA9-4C4A-B47D-E1F53222BB02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087DF-6F4F-48C3-8C8C-B7EB7AA5A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01D85-DCA9-4C4A-B47D-E1F53222BB02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087DF-6F4F-48C3-8C8C-B7EB7AA5A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01D85-DCA9-4C4A-B47D-E1F53222BB02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087DF-6F4F-48C3-8C8C-B7EB7AA5A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01D85-DCA9-4C4A-B47D-E1F53222BB02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087DF-6F4F-48C3-8C8C-B7EB7AA5A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01D85-DCA9-4C4A-B47D-E1F53222BB02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087DF-6F4F-48C3-8C8C-B7EB7AA5A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01D85-DCA9-4C4A-B47D-E1F53222BB02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087DF-6F4F-48C3-8C8C-B7EB7AA5A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01D85-DCA9-4C4A-B47D-E1F53222BB02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087DF-6F4F-48C3-8C8C-B7EB7AA5A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01D85-DCA9-4C4A-B47D-E1F53222BB02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087DF-6F4F-48C3-8C8C-B7EB7AA5A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01D85-DCA9-4C4A-B47D-E1F53222BB02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087DF-6F4F-48C3-8C8C-B7EB7AA5A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01D85-DCA9-4C4A-B47D-E1F53222BB02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087DF-6F4F-48C3-8C8C-B7EB7AA5A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01D85-DCA9-4C4A-B47D-E1F53222BB02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087DF-6F4F-48C3-8C8C-B7EB7AA5A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01D85-DCA9-4C4A-B47D-E1F53222BB02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087DF-6F4F-48C3-8C8C-B7EB7AA5A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images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62000" y="1905000"/>
            <a:ext cx="8153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A.Sumaya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Banu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Assistant professor of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English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H.K.R.H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College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Literary Criticism - I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John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Dryden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green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71600" y="228601"/>
            <a:ext cx="5638800" cy="132343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endParaRPr lang="en-US" sz="4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09600"/>
            <a:ext cx="9144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Dedication to </a:t>
            </a:r>
            <a:r>
              <a:rPr lang="en-US" sz="4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Annus</a:t>
            </a:r>
            <a:r>
              <a:rPr lang="en-US" sz="4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Mirabilis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- four line stanza with alternative rhyme to the heroic couplet for heroic verse.</a:t>
            </a:r>
          </a:p>
          <a:p>
            <a:pPr>
              <a:buFont typeface="Wingdings" pitchFamily="2" charset="2"/>
              <a:buChar char="Ø"/>
            </a:pPr>
            <a:r>
              <a:rPr lang="en-US" sz="4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Essay of  Dramatic poesy, A </a:t>
            </a:r>
            <a:r>
              <a:rPr lang="en-US" sz="4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Defence</a:t>
            </a:r>
            <a:r>
              <a:rPr lang="en-US" sz="4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of  an Essay of Dramatic Poesy, Indian Emperor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defend the use of rhymed couplet in tragedy.</a:t>
            </a:r>
            <a:endParaRPr lang="en-US" sz="4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54085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3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3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green 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6" name="Rectangle 5"/>
          <p:cNvSpPr/>
          <p:nvPr/>
        </p:nvSpPr>
        <p:spPr>
          <a:xfrm>
            <a:off x="0" y="457201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4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Grounds of criticism in Tragedy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prefixed to </a:t>
            </a:r>
            <a:r>
              <a:rPr lang="en-US" sz="4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Troilus &amp;  Cressida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containing an exposition of Aristotle’s theory of tragedy and an examination of an exposition of Shakespeare &amp; Fletcher</a:t>
            </a:r>
          </a:p>
          <a:p>
            <a:pPr>
              <a:buFont typeface="Wingdings" pitchFamily="2" charset="2"/>
              <a:buChar char="Ø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4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Discourse concerning the original and progress of satire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prefixed to the translation of “ </a:t>
            </a:r>
            <a:r>
              <a:rPr lang="en-US" sz="4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Satires of Fuvenal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green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57201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4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“A Parallel of poetry &amp; painting”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prefixed to the translation of Du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Fresnoy’s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Latin poem </a:t>
            </a:r>
            <a:r>
              <a:rPr lang="en-US" sz="4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en-US" sz="40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Arle</a:t>
            </a:r>
            <a:r>
              <a:rPr lang="en-US" sz="4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Graphica</a:t>
            </a:r>
            <a:endParaRPr lang="en-US" sz="40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Dedication of the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Aeneis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prefixed to the translation of Virgil’s work discussing epic poetry with particular reference to Virgil</a:t>
            </a:r>
          </a:p>
          <a:p>
            <a:pPr>
              <a:buFont typeface="Wingdings" pitchFamily="2" charset="2"/>
              <a:buChar char="Ø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en-US" sz="4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Preface to the Fables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’- appreciation of Chaucer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neoclassical-criticism-4-63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green 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7086600"/>
          </a:xfrm>
        </p:spPr>
      </p:pic>
      <p:sp>
        <p:nvSpPr>
          <p:cNvPr id="5" name="Rectangle 4"/>
          <p:cNvSpPr/>
          <p:nvPr/>
        </p:nvSpPr>
        <p:spPr>
          <a:xfrm>
            <a:off x="0" y="1752600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Dryden’s criticism-thought of nature, function of poetry, its form, business of criticism &amp; masters who interested him.</a:t>
            </a:r>
          </a:p>
          <a:p>
            <a:pPr>
              <a:buFont typeface="Wingdings" pitchFamily="2" charset="2"/>
              <a:buChar char="Ø"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He gave new turn to English criticism-combines merits of both native tradition &amp; classical</a:t>
            </a:r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 (1)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0" y="358140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 THE NATURE OF POETRY</a:t>
            </a:r>
            <a:endParaRPr lang="en-US" sz="5400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Rectangle 4"/>
          <p:cNvSpPr/>
          <p:nvPr/>
        </p:nvSpPr>
        <p:spPr>
          <a:xfrm>
            <a:off x="0" y="533400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Dryden uphold Aristotle’s ‘Definition of poetry’ as a process of imitation.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It imitates what was or is( fact, past or present) what is said or thought to be( popular beliefs &amp; superstitious) and what ought to be( things in their ideal form)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Generally accepted view of poetry in his day-fact, past or present.</a:t>
            </a:r>
          </a:p>
          <a:p>
            <a:pPr>
              <a:buFont typeface="Arial" pitchFamily="34" charset="0"/>
              <a:buChar char="•"/>
            </a:pP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33400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Dryden take pains to emphasize the other two forms of imitation in Aristotle’s definition.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‘The Ground of Criticism in Tragedy’-poet to imitate “things as they are said or thought to be”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He defends Shakespeare’s use of the supernatural, founded on popular belief.</a:t>
            </a:r>
          </a:p>
          <a:p>
            <a:pPr>
              <a:buFont typeface="Arial" pitchFamily="34" charset="0"/>
              <a:buChar char="•"/>
            </a:pP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Rectangle 4"/>
          <p:cNvSpPr/>
          <p:nvPr/>
        </p:nvSpPr>
        <p:spPr>
          <a:xfrm>
            <a:off x="0" y="762000"/>
            <a:ext cx="91440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Dryden gives his own explanation of why imitation pleases.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‘As truth’, he says ‘is the end of all our speculations, so the discovery of it is the pleasure of them.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Nature gives as pleasure, lively imitation of its either in poetry or painting</a:t>
            </a:r>
            <a:endParaRPr lang="en-US" sz="4000" dirty="0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images (5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Rectangle 4"/>
          <p:cNvSpPr/>
          <p:nvPr/>
        </p:nvSpPr>
        <p:spPr>
          <a:xfrm>
            <a:off x="0" y="2514600"/>
            <a:ext cx="9144000" cy="86177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FUNCTION OF POETRY</a:t>
            </a:r>
            <a:endParaRPr lang="en-US" sz="50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john-dryde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4267200" cy="76944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JOHN DRYDEN</a:t>
            </a:r>
            <a:endParaRPr lang="en-US" sz="4400" dirty="0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8000"/>
          </a:xfrm>
        </p:spPr>
      </p:pic>
      <p:sp>
        <p:nvSpPr>
          <p:cNvPr id="5" name="Rectangle 4"/>
          <p:cNvSpPr/>
          <p:nvPr/>
        </p:nvSpPr>
        <p:spPr>
          <a:xfrm>
            <a:off x="0" y="457200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The poet in his day did not unburden his soul only to himself.</a:t>
            </a:r>
          </a:p>
          <a:p>
            <a:pPr>
              <a:buFont typeface="Arial" pitchFamily="34" charset="0"/>
              <a:buChar char="•"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Scott James says ‘No Art for Art’s Sake.</a:t>
            </a:r>
          </a:p>
          <a:p>
            <a:pPr>
              <a:buFont typeface="Arial" pitchFamily="34" charset="0"/>
              <a:buChar char="•"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Plato had wanted poetry to instruct, Aristotle to delight, Horace to do both and Longinus to transpor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457200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Dryden familiar with them all-conclude-final end of poetry was delight and transport rather than instruction and to realize it-did not imitate life but offered its own version of it-`a beautiful resemblance of the whole’(</a:t>
            </a:r>
            <a:r>
              <a:rPr lang="en-US" sz="4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4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Defence</a:t>
            </a:r>
            <a:r>
              <a:rPr lang="en-US" sz="4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of an Essay of Dramatic Poesy</a:t>
            </a:r>
            <a:r>
              <a:rPr lang="en-US" sz="4400" i="1" dirty="0" smtClean="0">
                <a:solidFill>
                  <a:srgbClr val="FF0000"/>
                </a:solidFill>
              </a:rPr>
              <a:t>)</a:t>
            </a:r>
            <a:endParaRPr lang="en-US" sz="44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8000"/>
          </a:xfrm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According to Dryden poet is neither a teacher nor a bare imitator - a photographer - but a creator - life or Nature as his raw material –a work of art rather than a copy.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Aristotle also meant the same – replying to Plato`s objection that poetry gave a copy of copy, he said that the truths of poetry were not be confounded with the truth of life.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Dryden feels the necessity of fancy or what Coleridge calls ‘the shaping spirit of imagination’s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</a:t>
            </a:r>
            <a:endParaRPr lang="en-US" dirty="0"/>
          </a:p>
        </p:txBody>
      </p:sp>
      <p:pic>
        <p:nvPicPr>
          <p:cNvPr id="4" name="Content Placeholder 3" descr="images (6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</p:spPr>
      </p:pic>
      <p:sp>
        <p:nvSpPr>
          <p:cNvPr id="5" name="Rectangle 4"/>
          <p:cNvSpPr/>
          <p:nvPr/>
        </p:nvSpPr>
        <p:spPr>
          <a:xfrm>
            <a:off x="0" y="3657600"/>
            <a:ext cx="9144000" cy="1415772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isometricOffAxis2Left"/>
            <a:lightRig rig="threePt" dir="t"/>
          </a:scene3d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 smtClean="0"/>
              <a:t>                                                             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THANK YOU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john-dryden-3-63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john-dryden-as-a-critic-2-63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john-dryden-8-63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downloa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7010400"/>
          </a:xfrm>
        </p:spPr>
      </p:pic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john-dryden-4-63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john-dryden-13-63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green 1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Rectangle 4"/>
          <p:cNvSpPr/>
          <p:nvPr/>
        </p:nvSpPr>
        <p:spPr>
          <a:xfrm>
            <a:off x="1371600" y="228601"/>
            <a:ext cx="5638800" cy="132343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Critical works</a:t>
            </a:r>
            <a:endParaRPr lang="en-US" sz="4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066800"/>
            <a:ext cx="9144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4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 Essay on Dramatic Poesy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Formal treatise on criticism</a:t>
            </a:r>
          </a:p>
          <a:p>
            <a:pPr>
              <a:buFont typeface="Wingdings" pitchFamily="2" charset="2"/>
              <a:buChar char="Ø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Learnt manner of critical writings-French-</a:t>
            </a:r>
            <a:r>
              <a:rPr lang="en-US" sz="4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Montaigne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4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Corneille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-suited his temperament for more reason. </a:t>
            </a:r>
          </a:p>
          <a:p>
            <a:pPr>
              <a:buFont typeface="Wingdings" pitchFamily="2" charset="2"/>
              <a:buChar char="Ø"/>
            </a:pPr>
            <a:r>
              <a:rPr lang="en-US" sz="4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Essay of Dramatic poesy, Epistle Dedicatory of the Rival Ladies-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advocating the use of heroic couplet for dramatic purpose.</a:t>
            </a:r>
          </a:p>
          <a:p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54085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3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201</TotalTime>
  <Words>605</Words>
  <Application>Microsoft Office PowerPoint</Application>
  <PresentationFormat>On-screen Show (4:3)</PresentationFormat>
  <Paragraphs>49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GOD</dc:creator>
  <cp:lastModifiedBy>NISHA</cp:lastModifiedBy>
  <cp:revision>57</cp:revision>
  <dcterms:created xsi:type="dcterms:W3CDTF">2019-01-11T12:30:00Z</dcterms:created>
  <dcterms:modified xsi:type="dcterms:W3CDTF">2020-01-27T06:35:38Z</dcterms:modified>
</cp:coreProperties>
</file>