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8B4B8E-92BA-4DF5-9921-582F6523A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EFA2F9-DE07-4DFD-8AEA-30512BF7A6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MECHANICS OF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CODE  : 17PENE31</a:t>
            </a:r>
            <a:endParaRPr lang="en-US" dirty="0" smtClean="0"/>
          </a:p>
          <a:p>
            <a:r>
              <a:rPr lang="en-US" dirty="0" smtClean="0"/>
              <a:t>COURSE TITLE   : Research Methodology</a:t>
            </a:r>
            <a:endParaRPr lang="en-US" dirty="0" smtClean="0"/>
          </a:p>
          <a:p>
            <a:r>
              <a:rPr lang="en-US" dirty="0" smtClean="0"/>
              <a:t>STAFF NAME      : </a:t>
            </a:r>
            <a:r>
              <a:rPr lang="en-US" dirty="0" err="1" smtClean="0"/>
              <a:t>Velmurugan</a:t>
            </a:r>
            <a:endParaRPr lang="en-US" dirty="0" smtClean="0"/>
          </a:p>
          <a:p>
            <a:r>
              <a:rPr lang="en-US" dirty="0" smtClean="0"/>
              <a:t>Unit                       : 3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colon to introduce a </a:t>
            </a:r>
            <a:r>
              <a:rPr lang="en-US" dirty="0" err="1" smtClean="0"/>
              <a:t>quotationthat</a:t>
            </a:r>
            <a:r>
              <a:rPr lang="en-US" dirty="0" smtClean="0"/>
              <a:t> independent from the structure of the main sentence.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The </a:t>
            </a:r>
            <a:r>
              <a:rPr lang="en-US" dirty="0" err="1" smtClean="0"/>
              <a:t>Awankening</a:t>
            </a:r>
            <a:r>
              <a:rPr lang="en-US" dirty="0" smtClean="0"/>
              <a:t>, </a:t>
            </a:r>
            <a:r>
              <a:rPr lang="en-US" dirty="0" err="1" smtClean="0"/>
              <a:t>Mme</a:t>
            </a:r>
            <a:r>
              <a:rPr lang="en-US" dirty="0" smtClean="0"/>
              <a:t> </a:t>
            </a:r>
            <a:r>
              <a:rPr lang="en-US" dirty="0" err="1" smtClean="0"/>
              <a:t>Ratingnolle</a:t>
            </a:r>
            <a:r>
              <a:rPr lang="en-US" dirty="0" smtClean="0"/>
              <a:t> </a:t>
            </a:r>
            <a:r>
              <a:rPr lang="en-US" dirty="0" err="1" smtClean="0"/>
              <a:t>exorts</a:t>
            </a:r>
            <a:r>
              <a:rPr lang="en-US" dirty="0" smtClean="0"/>
              <a:t> Robert Lebrun to stop flirting with </a:t>
            </a:r>
            <a:r>
              <a:rPr lang="en-US" dirty="0" err="1" smtClean="0"/>
              <a:t>edna</a:t>
            </a:r>
            <a:r>
              <a:rPr lang="en-US" dirty="0" smtClean="0"/>
              <a:t>  : “She is not one of us; she is not like us”.</a:t>
            </a:r>
            <a:endParaRPr lang="en-US" dirty="0" smtClean="0"/>
          </a:p>
          <a:p>
            <a:r>
              <a:rPr lang="en-US" dirty="0" smtClean="0"/>
              <a:t>A colon is used after a verb of saying ,however , if the verb introduces certain kinds of formal literary quotations, such as long quotations set off fro, the main text.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Hyphens</a:t>
            </a:r>
            <a:endParaRPr lang="en-US" dirty="0" smtClean="0"/>
          </a:p>
          <a:p>
            <a:r>
              <a:rPr lang="en-US" dirty="0" smtClean="0"/>
              <a:t>Dashes and parentheses</a:t>
            </a:r>
            <a:endParaRPr lang="en-US" dirty="0" smtClean="0"/>
          </a:p>
          <a:p>
            <a:r>
              <a:rPr lang="en-US" dirty="0" err="1" smtClean="0"/>
              <a:t>Apostophes</a:t>
            </a:r>
            <a:endParaRPr lang="en-US" dirty="0" smtClean="0"/>
          </a:p>
          <a:p>
            <a:r>
              <a:rPr lang="en-US" dirty="0" smtClean="0"/>
              <a:t>Quotation Marks</a:t>
            </a:r>
            <a:endParaRPr lang="en-US" dirty="0" smtClean="0"/>
          </a:p>
          <a:p>
            <a:r>
              <a:rPr lang="en-US" dirty="0" smtClean="0"/>
              <a:t>Square Brackets</a:t>
            </a:r>
            <a:endParaRPr lang="en-US" dirty="0" smtClean="0"/>
          </a:p>
          <a:p>
            <a:r>
              <a:rPr lang="en-US" dirty="0" smtClean="0"/>
              <a:t>Slashes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556932"/>
            <a:ext cx="10560676" cy="3663564"/>
          </a:xfrm>
        </p:spPr>
        <p:txBody>
          <a:bodyPr/>
          <a:lstStyle/>
          <a:p>
            <a:r>
              <a:rPr lang="en-US" dirty="0" smtClean="0"/>
              <a:t>Style of type in which characters slant to the right.</a:t>
            </a:r>
            <a:endParaRPr lang="en-US" dirty="0" smtClean="0"/>
          </a:p>
          <a:p>
            <a:r>
              <a:rPr lang="en-US" dirty="0" smtClean="0"/>
              <a:t>Why use it?- More visually pleasing than underlining.</a:t>
            </a:r>
            <a:endParaRPr lang="en-US" dirty="0" smtClean="0"/>
          </a:p>
          <a:p>
            <a:r>
              <a:rPr lang="en-US" dirty="0" smtClean="0"/>
              <a:t>Usage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To indicate words and letters referred to as words and letters.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Shaw spelled Shakespeare without the final e.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words albatross probably derives from the Spanish and Portuguese word Alcatraz.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words in an English Text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The Renaissance courtier was expected to display </a:t>
            </a:r>
            <a:r>
              <a:rPr lang="en-US" dirty="0" err="1" smtClean="0"/>
              <a:t>sprezzatura</a:t>
            </a:r>
            <a:r>
              <a:rPr lang="en-US" dirty="0" smtClean="0"/>
              <a:t> , or nonchalance , in the face of adversity.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Exception – </a:t>
            </a:r>
            <a:r>
              <a:rPr lang="en-US" dirty="0" err="1" smtClean="0"/>
              <a:t>eg</a:t>
            </a:r>
            <a:r>
              <a:rPr lang="en-US" dirty="0" smtClean="0"/>
              <a:t>, a quotation entirely in another (Caesar said, “</a:t>
            </a:r>
            <a:r>
              <a:rPr lang="en-US" dirty="0" err="1" smtClean="0"/>
              <a:t>Veni</a:t>
            </a:r>
            <a:r>
              <a:rPr lang="en-US" dirty="0" smtClean="0"/>
              <a:t>, </a:t>
            </a:r>
            <a:r>
              <a:rPr lang="en-US" dirty="0" err="1" smtClean="0"/>
              <a:t>vidi,vici</a:t>
            </a:r>
            <a:r>
              <a:rPr lang="en-US" dirty="0" smtClean="0"/>
              <a:t>”.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Common </a:t>
            </a:r>
            <a:r>
              <a:rPr lang="en-US" dirty="0" err="1" smtClean="0"/>
              <a:t>latin</a:t>
            </a:r>
            <a:r>
              <a:rPr lang="en-US" dirty="0" smtClean="0"/>
              <a:t> phrases like ad hoc, </a:t>
            </a:r>
            <a:r>
              <a:rPr lang="en-US" dirty="0" err="1" smtClean="0"/>
              <a:t>etc</a:t>
            </a:r>
            <a:r>
              <a:rPr lang="en-US" dirty="0" smtClean="0"/>
              <a:t>, al are not italicized. Non English titles of works.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of 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and subsequent uses of names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first instance should be the name in full without any change from the source.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Subsequent instances can be </a:t>
            </a:r>
            <a:r>
              <a:rPr lang="en-US" dirty="0" err="1" smtClean="0"/>
              <a:t>shortenedto</a:t>
            </a:r>
            <a:r>
              <a:rPr lang="en-US" dirty="0" smtClean="0"/>
              <a:t> the last name only.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casual references /references to very famous </a:t>
            </a:r>
            <a:r>
              <a:rPr lang="en-US" dirty="0" err="1" smtClean="0"/>
              <a:t>people,the</a:t>
            </a:r>
            <a:r>
              <a:rPr lang="en-US" dirty="0" smtClean="0"/>
              <a:t> first name can </a:t>
            </a:r>
            <a:r>
              <a:rPr lang="en-US" dirty="0" err="1" smtClean="0"/>
              <a:t>beused</a:t>
            </a:r>
            <a:r>
              <a:rPr lang="en-US" dirty="0" smtClean="0"/>
              <a:t> in isolation </a:t>
            </a:r>
            <a:r>
              <a:rPr lang="en-US" dirty="0" err="1" smtClean="0"/>
              <a:t>eg</a:t>
            </a:r>
            <a:r>
              <a:rPr lang="en-US" dirty="0" smtClean="0"/>
              <a:t> Shakespeare, </a:t>
            </a:r>
            <a:r>
              <a:rPr lang="en-US" dirty="0" err="1" smtClean="0"/>
              <a:t>Mozarti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Tiltle</a:t>
            </a:r>
            <a:r>
              <a:rPr lang="en-US" dirty="0" smtClean="0"/>
              <a:t> of persons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Do not use formal titles (</a:t>
            </a:r>
            <a:r>
              <a:rPr lang="en-US" dirty="0" err="1" smtClean="0"/>
              <a:t>Mr</a:t>
            </a:r>
            <a:r>
              <a:rPr lang="en-US" dirty="0" smtClean="0"/>
              <a:t>, </a:t>
            </a:r>
            <a:r>
              <a:rPr lang="en-US" dirty="0" err="1" smtClean="0"/>
              <a:t>Mrs</a:t>
            </a:r>
            <a:r>
              <a:rPr lang="en-US" dirty="0" smtClean="0"/>
              <a:t> , </a:t>
            </a:r>
            <a:r>
              <a:rPr lang="en-US" dirty="0" err="1" smtClean="0"/>
              <a:t>Ms</a:t>
            </a:r>
            <a:r>
              <a:rPr lang="en-US" dirty="0" smtClean="0"/>
              <a:t>, Dr., Prof.)</a:t>
            </a:r>
            <a:endParaRPr lang="en-US" dirty="0" smtClean="0"/>
          </a:p>
          <a:p>
            <a:r>
              <a:rPr lang="en-US" dirty="0" smtClean="0"/>
              <a:t>Names of authors and fictional characters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simplified names permitted(</a:t>
            </a:r>
            <a:r>
              <a:rPr lang="en-US" dirty="0" err="1" smtClean="0"/>
              <a:t>vergil</a:t>
            </a:r>
            <a:r>
              <a:rPr lang="en-US" dirty="0" smtClean="0"/>
              <a:t> for </a:t>
            </a:r>
            <a:r>
              <a:rPr lang="en-US" dirty="0" err="1" smtClean="0"/>
              <a:t>publius</a:t>
            </a:r>
            <a:r>
              <a:rPr lang="en-US" dirty="0" smtClean="0"/>
              <a:t> </a:t>
            </a:r>
            <a:r>
              <a:rPr lang="en-US" dirty="0" err="1" smtClean="0"/>
              <a:t>vergilius</a:t>
            </a:r>
            <a:r>
              <a:rPr lang="en-US" dirty="0" smtClean="0"/>
              <a:t> </a:t>
            </a:r>
            <a:r>
              <a:rPr lang="en-US" dirty="0" err="1" smtClean="0"/>
              <a:t>maro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Pseudonyms are acceptable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Fictional characters referred to in the same way as they appear in the work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Dr. Jekyll 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588654"/>
            <a:ext cx="10444765" cy="3451538"/>
          </a:xfrm>
        </p:spPr>
        <p:txBody>
          <a:bodyPr/>
          <a:lstStyle/>
          <a:p>
            <a:r>
              <a:rPr lang="en-US" dirty="0" smtClean="0"/>
              <a:t>The convention is to use only Arabic numerals. Roman numbers are not used.</a:t>
            </a:r>
            <a:endParaRPr lang="en-US" dirty="0" smtClean="0"/>
          </a:p>
          <a:p>
            <a:r>
              <a:rPr lang="en-US" dirty="0" smtClean="0"/>
              <a:t>Spell out if numbers are used infrequently otherwise use </a:t>
            </a:r>
            <a:r>
              <a:rPr lang="en-US" dirty="0" err="1" smtClean="0"/>
              <a:t>numerals.Eg</a:t>
            </a:r>
            <a:r>
              <a:rPr lang="en-US" dirty="0" smtClean="0"/>
              <a:t>: In the ten years </a:t>
            </a:r>
            <a:r>
              <a:rPr lang="en-US" dirty="0" err="1" smtClean="0"/>
              <a:t>coveredby</a:t>
            </a:r>
            <a:r>
              <a:rPr lang="en-US" dirty="0" smtClean="0"/>
              <a:t> the study , the number of participating institutions in the United states doubled , reaching 90, and membership in the six-state region rose from 4 to 15.</a:t>
            </a:r>
            <a:endParaRPr lang="en-US" dirty="0" smtClean="0"/>
          </a:p>
          <a:p>
            <a:r>
              <a:rPr lang="en-US" dirty="0" smtClean="0"/>
              <a:t>For dates , use either the day –month-year style (22 </a:t>
            </a:r>
            <a:r>
              <a:rPr lang="en-US" dirty="0" err="1" smtClean="0"/>
              <a:t>july</a:t>
            </a:r>
            <a:r>
              <a:rPr lang="en-US" dirty="0" smtClean="0"/>
              <a:t> 2008) or the month-day-year style (</a:t>
            </a:r>
            <a:r>
              <a:rPr lang="en-US" dirty="0" err="1" smtClean="0"/>
              <a:t>july</a:t>
            </a:r>
            <a:r>
              <a:rPr lang="en-US" dirty="0" smtClean="0"/>
              <a:t> 22,2008).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 of works in the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485623"/>
            <a:ext cx="10560675" cy="3683357"/>
          </a:xfrm>
        </p:spPr>
        <p:txBody>
          <a:bodyPr/>
          <a:lstStyle/>
          <a:p>
            <a:r>
              <a:rPr lang="en-US" dirty="0" smtClean="0"/>
              <a:t>Capitalization and punctuation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Always take the title from the title </a:t>
            </a:r>
            <a:r>
              <a:rPr lang="en-US" dirty="0" err="1" smtClean="0"/>
              <a:t>page,not</a:t>
            </a:r>
            <a:r>
              <a:rPr lang="en-US" dirty="0" smtClean="0"/>
              <a:t> the cover or inner pages.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Omit special typographic characteristics.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Capitalize the first word , last word </a:t>
            </a:r>
            <a:r>
              <a:rPr lang="en-US" dirty="0" err="1" smtClean="0"/>
              <a:t>andall</a:t>
            </a:r>
            <a:r>
              <a:rPr lang="en-US" dirty="0" smtClean="0"/>
              <a:t> principal words.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Tiles of works must be italicized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Use quotation marks for </a:t>
            </a:r>
            <a:r>
              <a:rPr lang="en-US" dirty="0" err="1" smtClean="0"/>
              <a:t>titlesof</a:t>
            </a:r>
            <a:r>
              <a:rPr lang="en-US" dirty="0" smtClean="0"/>
              <a:t> articles , essays, stories, poems published within larger works, websites, lectures, unpublished works etc.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of scriptural </a:t>
            </a:r>
            <a:r>
              <a:rPr lang="en-US" dirty="0" err="1" smtClean="0"/>
              <a:t>works,religious</a:t>
            </a:r>
            <a:r>
              <a:rPr lang="en-US" dirty="0" smtClean="0"/>
              <a:t> documents </a:t>
            </a:r>
            <a:r>
              <a:rPr lang="en-US" dirty="0" err="1" smtClean="0"/>
              <a:t>etc</a:t>
            </a:r>
            <a:r>
              <a:rPr lang="en-US" dirty="0" smtClean="0"/>
              <a:t> are not italicized. </a:t>
            </a:r>
            <a:r>
              <a:rPr lang="en-US" dirty="0" err="1" smtClean="0"/>
              <a:t>Eg</a:t>
            </a:r>
            <a:r>
              <a:rPr lang="en-US" dirty="0" smtClean="0"/>
              <a:t> Koran , Bible , Upanishads , Genesis , Gospels etc.                                 </a:t>
            </a:r>
            <a:endParaRPr lang="en-US" dirty="0" smtClean="0"/>
          </a:p>
          <a:p>
            <a:r>
              <a:rPr lang="en-US" dirty="0" smtClean="0"/>
              <a:t>Specific laws , acts, political documents, musical compositions, buildings and monuments , seminars, workshops , </a:t>
            </a:r>
            <a:r>
              <a:rPr lang="en-US" dirty="0" err="1" smtClean="0"/>
              <a:t>cources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are not italicized or put within quotes.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537137"/>
            <a:ext cx="10573555" cy="3528811"/>
          </a:xfrm>
        </p:spPr>
        <p:txBody>
          <a:bodyPr/>
          <a:lstStyle/>
          <a:p>
            <a:r>
              <a:rPr lang="en-US" dirty="0" smtClean="0"/>
              <a:t>Effective when used selectively.</a:t>
            </a:r>
            <a:endParaRPr lang="en-US" dirty="0" smtClean="0"/>
          </a:p>
          <a:p>
            <a:r>
              <a:rPr lang="en-US" dirty="0" smtClean="0"/>
              <a:t>Quote only parts that are particularly interesting, vivid, unusual or apt, keep all quotations as brief as possible.</a:t>
            </a:r>
            <a:endParaRPr lang="en-US" dirty="0" smtClean="0"/>
          </a:p>
          <a:p>
            <a:r>
              <a:rPr lang="en-US" dirty="0" smtClean="0"/>
              <a:t>Over quotation can bore your readers and indicates lack of original thought.</a:t>
            </a:r>
            <a:endParaRPr lang="en-US" dirty="0" smtClean="0"/>
          </a:p>
          <a:p>
            <a:r>
              <a:rPr lang="en-US" dirty="0" smtClean="0"/>
              <a:t>Accuracy of quotations in research writing is extremely important.</a:t>
            </a:r>
            <a:endParaRPr lang="en-US" dirty="0" smtClean="0"/>
          </a:p>
          <a:p>
            <a:r>
              <a:rPr lang="en-US" dirty="0" smtClean="0"/>
              <a:t>Any changes to the original must be indicated clearly.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6079" y="1880315"/>
            <a:ext cx="6426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MECHANICS OF WRITING</a:t>
            </a:r>
            <a:r>
              <a:rPr lang="en-US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en-US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- </a:t>
            </a:r>
            <a:r>
              <a:rPr lang="en-US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 Methodology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Quoting Prose</a:t>
            </a:r>
            <a:endParaRPr lang="en-US" dirty="0" smtClean="0"/>
          </a:p>
          <a:p>
            <a:r>
              <a:rPr lang="en-US" dirty="0" smtClean="0"/>
              <a:t>Quoting Poetry</a:t>
            </a:r>
            <a:endParaRPr lang="en-US" dirty="0" smtClean="0"/>
          </a:p>
          <a:p>
            <a:r>
              <a:rPr lang="en-US" dirty="0" smtClean="0"/>
              <a:t>Quoting Drama</a:t>
            </a:r>
            <a:endParaRPr lang="en-US" dirty="0" smtClean="0"/>
          </a:p>
          <a:p>
            <a:r>
              <a:rPr lang="en-US" dirty="0" smtClean="0"/>
              <a:t>Quoting Ellipsis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The Mechanism of writing relates with essential components of scholarly writing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correct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Spelling</a:t>
            </a:r>
            <a:endParaRPr lang="en-US" dirty="0" smtClean="0"/>
          </a:p>
          <a:p>
            <a:r>
              <a:rPr lang="en-US" dirty="0" smtClean="0"/>
              <a:t>Punctuation</a:t>
            </a:r>
            <a:endParaRPr lang="en-US" dirty="0" smtClean="0"/>
          </a:p>
          <a:p>
            <a:r>
              <a:rPr lang="en-US" dirty="0" smtClean="0"/>
              <a:t>Italics</a:t>
            </a:r>
            <a:endParaRPr lang="en-US" dirty="0" smtClean="0"/>
          </a:p>
          <a:p>
            <a:r>
              <a:rPr lang="en-US" dirty="0" smtClean="0"/>
              <a:t>Numbers</a:t>
            </a:r>
            <a:endParaRPr lang="en-US" dirty="0" smtClean="0"/>
          </a:p>
          <a:p>
            <a:r>
              <a:rPr lang="en-US" dirty="0" smtClean="0"/>
              <a:t>Name of persons</a:t>
            </a:r>
            <a:endParaRPr lang="en-US" dirty="0" smtClean="0"/>
          </a:p>
          <a:p>
            <a:r>
              <a:rPr lang="en-US" dirty="0" smtClean="0"/>
              <a:t>Titles of works in the research paper</a:t>
            </a:r>
            <a:endParaRPr lang="en-US" dirty="0" smtClean="0"/>
          </a:p>
          <a:p>
            <a:r>
              <a:rPr lang="en-US" dirty="0" smtClean="0"/>
              <a:t>Quotations</a:t>
            </a:r>
            <a:endParaRPr lang="en-US" dirty="0" smtClean="0"/>
          </a:p>
          <a:p>
            <a:r>
              <a:rPr lang="en-US" dirty="0" smtClean="0"/>
              <a:t>Capitalization and personal names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3" y="2511380"/>
            <a:ext cx="10496282" cy="3657600"/>
          </a:xfrm>
        </p:spPr>
        <p:txBody>
          <a:bodyPr/>
          <a:lstStyle/>
          <a:p>
            <a:r>
              <a:rPr lang="en-US" dirty="0" smtClean="0"/>
              <a:t>CONSISTENCY                                                                           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Spelling including hyphenation, should be consistent throughout the research paper-except in quotation, which must retain the spelling of the original ,whether correct or incorrect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Word Division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Turn off </a:t>
            </a:r>
            <a:r>
              <a:rPr lang="en-US" dirty="0" err="1" smtClean="0"/>
              <a:t>te</a:t>
            </a:r>
            <a:r>
              <a:rPr lang="en-US" dirty="0" smtClean="0"/>
              <a:t> automatic –hyphenation option in our word processor.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dividing words at the ends of lines is unnecessary and it has disadvantages.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plurals of English words are formed by addition of the suffix –s or –</a:t>
            </a:r>
            <a:r>
              <a:rPr lang="en-US" dirty="0" err="1" smtClean="0"/>
              <a:t>es</a:t>
            </a:r>
            <a:r>
              <a:rPr lang="en-US" dirty="0" smtClean="0"/>
              <a:t> (</a:t>
            </a:r>
            <a:r>
              <a:rPr lang="en-US" dirty="0" err="1" smtClean="0"/>
              <a:t>lawstaxes</a:t>
            </a:r>
            <a:r>
              <a:rPr lang="en-US" dirty="0" smtClean="0"/>
              <a:t>) , with several exceptions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Foreign Words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quoting material in a foreign language , must reproduce all accents and other marks exactly as they appear in </a:t>
            </a:r>
            <a:r>
              <a:rPr lang="en-US" dirty="0" err="1" smtClean="0"/>
              <a:t>theoriginal</a:t>
            </a:r>
            <a:r>
              <a:rPr lang="en-US" dirty="0" smtClean="0"/>
              <a:t>.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ecole</a:t>
            </a:r>
            <a:r>
              <a:rPr lang="en-US" dirty="0" smtClean="0"/>
              <a:t> , pieta . </a:t>
            </a:r>
            <a:r>
              <a:rPr lang="en-US" dirty="0" err="1" smtClean="0"/>
              <a:t>Tete</a:t>
            </a:r>
            <a:r>
              <a:rPr lang="en-US" dirty="0" smtClean="0"/>
              <a:t> 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Puntuation</a:t>
            </a:r>
            <a:r>
              <a:rPr lang="en-US" dirty="0" smtClean="0"/>
              <a:t> clarifies sentence structure , separating some words and grouping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Others It adds meaning to written words.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use a comma before a coordinating </a:t>
            </a:r>
            <a:r>
              <a:rPr lang="en-US" dirty="0" err="1" smtClean="0"/>
              <a:t>conjuction</a:t>
            </a:r>
            <a:r>
              <a:rPr lang="en-US" dirty="0" smtClean="0"/>
              <a:t> (and, but, for, nor or, so)joining independent clauses in sentences.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E.g.- Congress passed the bill, but the president rejected it.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Use commas to separate words, </a:t>
            </a:r>
            <a:r>
              <a:rPr lang="en-US" dirty="0" err="1" smtClean="0"/>
              <a:t>phrasesand</a:t>
            </a:r>
            <a:r>
              <a:rPr lang="en-US" dirty="0" smtClean="0"/>
              <a:t> clauses in a series.</a:t>
            </a:r>
            <a:endParaRPr lang="en-US" dirty="0" smtClean="0"/>
          </a:p>
          <a:p>
            <a:r>
              <a:rPr lang="en-US" dirty="0" smtClean="0"/>
              <a:t>WORDS –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E.g.- </a:t>
            </a:r>
            <a:r>
              <a:rPr lang="en-US" dirty="0" err="1" smtClean="0"/>
              <a:t>Baccaccio’s</a:t>
            </a:r>
            <a:r>
              <a:rPr lang="en-US" dirty="0" smtClean="0"/>
              <a:t> tales have inspired , plays, films, operas, and paintings.</a:t>
            </a:r>
            <a:endParaRPr lang="en-US" dirty="0" smtClean="0"/>
          </a:p>
          <a:p>
            <a:r>
              <a:rPr lang="en-US" dirty="0" smtClean="0"/>
              <a:t>PHRASES –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E.g.-Alfred the great established </a:t>
            </a:r>
            <a:r>
              <a:rPr lang="en-US" dirty="0" err="1" smtClean="0"/>
              <a:t>asystem</a:t>
            </a:r>
            <a:r>
              <a:rPr lang="en-US" dirty="0" smtClean="0"/>
              <a:t> of fortified town , reorganized the military forces , and built a fleet of worships.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Semicolons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Use a semicolon between independent clauses not linked by a </a:t>
            </a:r>
            <a:r>
              <a:rPr lang="en-US" dirty="0" err="1" smtClean="0"/>
              <a:t>conjuction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E.g.- The coat is tattered beyond repair; still, </a:t>
            </a:r>
            <a:r>
              <a:rPr lang="en-US" dirty="0" err="1" smtClean="0"/>
              <a:t>ajay</a:t>
            </a:r>
            <a:r>
              <a:rPr lang="en-US" dirty="0" smtClean="0"/>
              <a:t> hopes the tailor can mend it.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Use </a:t>
            </a:r>
            <a:r>
              <a:rPr lang="en-US" dirty="0" err="1" smtClean="0"/>
              <a:t>semicolom</a:t>
            </a:r>
            <a:r>
              <a:rPr lang="en-US" dirty="0" smtClean="0"/>
              <a:t> between items in a series when the items contain commas.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E.g.- Present at the symposium were </a:t>
            </a:r>
            <a:r>
              <a:rPr lang="en-US" dirty="0" err="1" smtClean="0"/>
              <a:t>henri</a:t>
            </a:r>
            <a:r>
              <a:rPr lang="en-US" dirty="0" smtClean="0"/>
              <a:t> </a:t>
            </a:r>
            <a:r>
              <a:rPr lang="en-US" dirty="0" err="1" smtClean="0"/>
              <a:t>guillaume</a:t>
            </a:r>
            <a:r>
              <a:rPr lang="en-US" dirty="0" smtClean="0"/>
              <a:t> , the art critic; </a:t>
            </a:r>
            <a:r>
              <a:rPr lang="en-US" dirty="0" err="1" smtClean="0"/>
              <a:t>sam</a:t>
            </a:r>
            <a:r>
              <a:rPr lang="en-US" dirty="0" smtClean="0"/>
              <a:t> brown, the daily tribune reporter; and Maria </a:t>
            </a:r>
            <a:r>
              <a:rPr lang="en-US" dirty="0" err="1" smtClean="0"/>
              <a:t>rosa</a:t>
            </a:r>
            <a:r>
              <a:rPr lang="en-US" dirty="0" smtClean="0"/>
              <a:t>, the conceptual artist.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5614</Words>
  <Application>WPS Presentation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Organic</vt:lpstr>
      <vt:lpstr>MECHANICS OF WRITING</vt:lpstr>
      <vt:lpstr>PowerPoint 演示文稿</vt:lpstr>
      <vt:lpstr>PowerPoint 演示文稿</vt:lpstr>
      <vt:lpstr>Components of correct writing</vt:lpstr>
      <vt:lpstr>Spelling</vt:lpstr>
      <vt:lpstr>PowerPoint 演示文稿</vt:lpstr>
      <vt:lpstr>PUNCTUATION</vt:lpstr>
      <vt:lpstr>Punctuation</vt:lpstr>
      <vt:lpstr>PowerPoint 演示文稿</vt:lpstr>
      <vt:lpstr>PowerPoint 演示文稿</vt:lpstr>
      <vt:lpstr>PowerPoint 演示文稿</vt:lpstr>
      <vt:lpstr>Italics</vt:lpstr>
      <vt:lpstr>PowerPoint 演示文稿</vt:lpstr>
      <vt:lpstr>Names of persons</vt:lpstr>
      <vt:lpstr>PowerPoint 演示文稿</vt:lpstr>
      <vt:lpstr>Numbers</vt:lpstr>
      <vt:lpstr>Titles of works in the research paper</vt:lpstr>
      <vt:lpstr>PowerPoint 演示文稿</vt:lpstr>
      <vt:lpstr>Quotation Marks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Staff</cp:lastModifiedBy>
  <cp:revision>12</cp:revision>
  <dcterms:created xsi:type="dcterms:W3CDTF">2020-10-19T15:43:00Z</dcterms:created>
  <dcterms:modified xsi:type="dcterms:W3CDTF">2020-10-23T08:11:24Z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