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5" r:id="rId3"/>
    <p:sldId id="257" r:id="rId4"/>
    <p:sldId id="270" r:id="rId5"/>
    <p:sldId id="271" r:id="rId6"/>
    <p:sldId id="272" r:id="rId7"/>
    <p:sldId id="273" r:id="rId8"/>
    <p:sldId id="274" r:id="rId9"/>
    <p:sldId id="258" r:id="rId10"/>
    <p:sldId id="259" r:id="rId11"/>
    <p:sldId id="260" r:id="rId12"/>
    <p:sldId id="261" r:id="rId13"/>
    <p:sldId id="262" r:id="rId14"/>
    <p:sldId id="263" r:id="rId15"/>
    <p:sldId id="256" r:id="rId16"/>
    <p:sldId id="266" r:id="rId17"/>
    <p:sldId id="264" r:id="rId18"/>
    <p:sldId id="265" r:id="rId19"/>
    <p:sldId id="267" r:id="rId20"/>
    <p:sldId id="268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985F-F162-418F-A5A7-5E682F7D7983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9427-CD4F-493A-9577-1690435CB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985F-F162-418F-A5A7-5E682F7D7983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9427-CD4F-493A-9577-1690435CB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985F-F162-418F-A5A7-5E682F7D7983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9427-CD4F-493A-9577-1690435CB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944" y="-1"/>
              <a:ext cx="816" cy="3976"/>
              <a:chOff x="4944" y="-1"/>
              <a:chExt cx="816" cy="3976"/>
            </a:xfrm>
          </p:grpSpPr>
          <p:grpSp>
            <p:nvGrpSpPr>
              <p:cNvPr id="4" name="Group 7"/>
              <p:cNvGrpSpPr>
                <a:grpSpLocks/>
              </p:cNvGrpSpPr>
              <p:nvPr userDrawn="1"/>
            </p:nvGrpSpPr>
            <p:grpSpPr bwMode="auto">
              <a:xfrm>
                <a:off x="5280" y="-1"/>
                <a:ext cx="480" cy="1432"/>
                <a:chOff x="5280" y="-1"/>
                <a:chExt cx="480" cy="1432"/>
              </a:xfrm>
            </p:grpSpPr>
            <p:grpSp>
              <p:nvGrpSpPr>
                <p:cNvPr id="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6" y="-2"/>
                  <a:ext cx="174" cy="176"/>
                  <a:chOff x="1677" y="323"/>
                  <a:chExt cx="1690" cy="2560"/>
                </a:xfrm>
              </p:grpSpPr>
              <p:grpSp>
                <p:nvGrpSpPr>
                  <p:cNvPr id="2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77" y="323"/>
                    <a:ext cx="1690" cy="2560"/>
                    <a:chOff x="167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3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77" y="381"/>
                      <a:ext cx="864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5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1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8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3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201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6202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AB9DE-7C48-4E1A-8624-747C03C874C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42563-52CE-452C-AAA1-731878FC46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5008F-36A5-4416-AAF8-7501B99C76F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7B8FC-9508-48BC-91B9-BFBFCCF518E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3CC48-E376-4105-AC2E-507748377E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EB5C4-15CB-49B1-902E-9863AE44CB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52756-71CC-4E52-BD8D-ED30740D8E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7DB1B-30D9-4C49-A800-AE2B275557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985F-F162-418F-A5A7-5E682F7D7983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9427-CD4F-493A-9577-1690435CB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3DEBC-3059-4D54-AD03-B706FB1A106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73F7A-123A-425D-A75A-BDF3B33115C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D7D64-6A53-437D-8DCF-84259F78E2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D8E00-C2E3-4F69-BDD9-38D23DB647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33137-7C39-4031-9A52-430A0699ED7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0324E-2E8D-4B92-80A1-4403F32CDB1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985F-F162-418F-A5A7-5E682F7D7983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9427-CD4F-493A-9577-1690435CB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985F-F162-418F-A5A7-5E682F7D7983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9427-CD4F-493A-9577-1690435CB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985F-F162-418F-A5A7-5E682F7D7983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9427-CD4F-493A-9577-1690435CB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985F-F162-418F-A5A7-5E682F7D7983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9427-CD4F-493A-9577-1690435CB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985F-F162-418F-A5A7-5E682F7D7983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9427-CD4F-493A-9577-1690435CB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985F-F162-418F-A5A7-5E682F7D7983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9427-CD4F-493A-9577-1690435CB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985F-F162-418F-A5A7-5E682F7D7983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9427-CD4F-493A-9577-1690435CB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wmf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5985F-F162-418F-A5A7-5E682F7D7983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99427-CD4F-493A-9577-1690435CB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24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2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13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3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513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76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513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133" name="Freeform 13"/>
                  <p:cNvSpPr>
                    <a:spLocks/>
                  </p:cNvSpPr>
                  <p:nvPr/>
                </p:nvSpPr>
                <p:spPr bwMode="auto">
                  <a:xfrm>
                    <a:off x="261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134" name="Freeform 14"/>
                  <p:cNvSpPr>
                    <a:spLocks/>
                  </p:cNvSpPr>
                  <p:nvPr/>
                </p:nvSpPr>
                <p:spPr bwMode="auto">
                  <a:xfrm>
                    <a:off x="268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135" name="Freeform 15"/>
                  <p:cNvSpPr>
                    <a:spLocks/>
                  </p:cNvSpPr>
                  <p:nvPr/>
                </p:nvSpPr>
                <p:spPr bwMode="auto">
                  <a:xfrm>
                    <a:off x="243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136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13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pic>
              <p:nvPicPr>
                <p:cNvPr id="1069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2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3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4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5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516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6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7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7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7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7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7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7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7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7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179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80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81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/>
            </a:lvl1pPr>
          </a:lstStyle>
          <a:p>
            <a:pPr>
              <a:defRPr/>
            </a:pPr>
            <a:fld id="{6EDD5EA1-4CA4-4205-91DF-0C520F11E3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med">
    <p:wipe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9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20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29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609600" y="2286000"/>
            <a:ext cx="7924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                                 </a:t>
            </a:r>
            <a:r>
              <a:rPr lang="en-US" smtClean="0"/>
              <a:t> 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B.Nagia M.A.,M.Phil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Assistant Professor of English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  English for Enrichment-IV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  The Merchant of Venice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Characters (cont.)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b="1" smtClean="0"/>
              <a:t>Graziano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mtClean="0"/>
              <a:t>A friend to Antonio and Bassanio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b="1" smtClean="0"/>
              <a:t>Nerissa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mtClean="0"/>
              <a:t>His wife, Portia’s maid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b="1" smtClean="0"/>
              <a:t>Duke of Venice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mtClean="0"/>
              <a:t>The ruler of Venice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b="1" smtClean="0"/>
              <a:t>Lorenzo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mtClean="0"/>
              <a:t>Antonio’s friend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Bassanio needs money…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1598613"/>
            <a:ext cx="7477125" cy="4497387"/>
          </a:xfrm>
        </p:spPr>
        <p:txBody>
          <a:bodyPr/>
          <a:lstStyle/>
          <a:p>
            <a:pPr eaLnBrk="1" hangingPunct="1"/>
            <a:r>
              <a:rPr lang="en-US" altLang="zh-TW" sz="2800" smtClean="0"/>
              <a:t>He wants to marry the wealthy Portia, but he needs 3000 ducats</a:t>
            </a:r>
          </a:p>
          <a:p>
            <a:pPr eaLnBrk="1" hangingPunct="1"/>
            <a:r>
              <a:rPr lang="en-US" altLang="zh-TW" sz="2800" smtClean="0"/>
              <a:t>He asks Antonio for aid</a:t>
            </a:r>
          </a:p>
          <a:p>
            <a:pPr eaLnBrk="1" hangingPunct="1"/>
            <a:r>
              <a:rPr lang="en-US" altLang="zh-TW" sz="2800" smtClean="0"/>
              <a:t>Antonio is depressed for no reason, but he promises to help his friend</a:t>
            </a:r>
          </a:p>
        </p:txBody>
      </p:sp>
      <p:pic>
        <p:nvPicPr>
          <p:cNvPr id="7172" name="Picture 5" descr="moneyba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059113" y="4292600"/>
            <a:ext cx="2076450" cy="1943100"/>
          </a:xfrm>
          <a:noFill/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They go to Shylock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1598613"/>
            <a:ext cx="3948113" cy="48545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smtClean="0"/>
              <a:t>Antonio’s ships are at the sea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smtClean="0"/>
              <a:t>They go to Shylock to borrow money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smtClean="0"/>
              <a:t>Shylock hates Antonio, but allows him to borrow 3000 ducats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smtClean="0"/>
              <a:t>They make a contract: Antonio will pay Shylock a pound of his flesh if he cannot return the money within 3 months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smtClean="0"/>
              <a:t>Bassanio is worried, but Antonio agrees</a:t>
            </a:r>
          </a:p>
        </p:txBody>
      </p:sp>
      <p:pic>
        <p:nvPicPr>
          <p:cNvPr id="8196" name="Picture 5" descr="merch_shy_bass_ant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40200" y="1341438"/>
            <a:ext cx="3090863" cy="2171700"/>
          </a:xfrm>
          <a:noFill/>
        </p:spPr>
      </p:pic>
      <p:pic>
        <p:nvPicPr>
          <p:cNvPr id="8197" name="Picture 8" descr="merch_shy_bass_an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3500438"/>
            <a:ext cx="2114550" cy="3027362"/>
          </a:xfrm>
          <a:noFill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Bassanio leaves with the money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1598613"/>
            <a:ext cx="3876675" cy="49260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400" smtClean="0"/>
              <a:t>On the very same day, Shylock’s daughter, Jessica, whom he loved a lot, ran away with Lorenzo, one of Antonio’s friends, taking a bag of Shylock’s jewels with her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smtClean="0"/>
              <a:t>Shylock runs through the streets; he vows revenge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smtClean="0"/>
              <a:t>He is later sad that his daughter sold away a jeweled ring he had given her for a money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TW" sz="2400" smtClean="0"/>
          </a:p>
        </p:txBody>
      </p:sp>
      <p:pic>
        <p:nvPicPr>
          <p:cNvPr id="9220" name="Picture 5" descr="merch_shy_jes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73575" y="1598613"/>
            <a:ext cx="2936875" cy="4206875"/>
          </a:xfrm>
          <a:noFill/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ene-synopsi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267" name="Picture 7" descr="silver-box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420938"/>
            <a:ext cx="3365500" cy="1862137"/>
          </a:xfrm>
          <a:noFill/>
        </p:spPr>
      </p:pic>
      <p:pic>
        <p:nvPicPr>
          <p:cNvPr id="11268" name="Picture 11" descr="lea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4560888"/>
            <a:ext cx="3384550" cy="1820862"/>
          </a:xfrm>
          <a:noFill/>
        </p:spPr>
      </p:pic>
      <p:pic>
        <p:nvPicPr>
          <p:cNvPr id="11269" name="Picture 5" descr="gold%20box%20lar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33375"/>
            <a:ext cx="33845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4356100" y="1700213"/>
            <a:ext cx="3313113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/>
              <a:t>All that glitters is not gold.</a:t>
            </a:r>
          </a:p>
        </p:txBody>
      </p:sp>
      <p:sp>
        <p:nvSpPr>
          <p:cNvPr id="11271" name="Rectangle 15"/>
          <p:cNvSpPr>
            <a:spLocks noChangeArrowheads="1"/>
          </p:cNvSpPr>
          <p:nvPr/>
        </p:nvSpPr>
        <p:spPr bwMode="auto">
          <a:xfrm>
            <a:off x="3708400" y="333375"/>
            <a:ext cx="1800225" cy="1366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/>
              <a:t>Who chooses</a:t>
            </a:r>
          </a:p>
          <a:p>
            <a:pPr algn="ctr"/>
            <a:r>
              <a:rPr lang="en-US" altLang="zh-TW"/>
              <a:t>me will get</a:t>
            </a:r>
          </a:p>
          <a:p>
            <a:pPr algn="ctr"/>
            <a:r>
              <a:rPr lang="en-US" altLang="zh-TW"/>
              <a:t>what he desires.</a:t>
            </a:r>
          </a:p>
        </p:txBody>
      </p:sp>
      <p:sp>
        <p:nvSpPr>
          <p:cNvPr id="11272" name="Rectangle 16"/>
          <p:cNvSpPr>
            <a:spLocks noChangeArrowheads="1"/>
          </p:cNvSpPr>
          <p:nvPr/>
        </p:nvSpPr>
        <p:spPr bwMode="auto">
          <a:xfrm>
            <a:off x="3708400" y="2420938"/>
            <a:ext cx="1800225" cy="1366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/>
              <a:t>Who chooses</a:t>
            </a:r>
          </a:p>
          <a:p>
            <a:pPr algn="ctr"/>
            <a:r>
              <a:rPr lang="en-US" altLang="zh-TW"/>
              <a:t>me shall gain</a:t>
            </a:r>
          </a:p>
          <a:p>
            <a:pPr algn="ctr"/>
            <a:r>
              <a:rPr lang="en-US" altLang="zh-TW"/>
              <a:t>what many </a:t>
            </a:r>
          </a:p>
          <a:p>
            <a:pPr algn="ctr"/>
            <a:r>
              <a:rPr lang="en-US" altLang="zh-TW"/>
              <a:t>men desire.</a:t>
            </a:r>
          </a:p>
        </p:txBody>
      </p:sp>
      <p:sp>
        <p:nvSpPr>
          <p:cNvPr id="11273" name="Rectangle 18"/>
          <p:cNvSpPr>
            <a:spLocks noChangeArrowheads="1"/>
          </p:cNvSpPr>
          <p:nvPr/>
        </p:nvSpPr>
        <p:spPr bwMode="auto">
          <a:xfrm>
            <a:off x="3779838" y="4508500"/>
            <a:ext cx="1800225" cy="1366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/>
              <a:t>Who chooses</a:t>
            </a:r>
          </a:p>
          <a:p>
            <a:pPr algn="ctr"/>
            <a:r>
              <a:rPr lang="en-US" altLang="zh-TW"/>
              <a:t>me will be ready</a:t>
            </a:r>
          </a:p>
          <a:p>
            <a:pPr algn="ctr"/>
            <a:r>
              <a:rPr lang="en-US" altLang="zh-TW"/>
              <a:t>to lose all that</a:t>
            </a:r>
          </a:p>
          <a:p>
            <a:pPr algn="ctr"/>
            <a:r>
              <a:rPr lang="en-US" altLang="zh-TW"/>
              <a:t>he has</a:t>
            </a: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4284663" y="3789363"/>
            <a:ext cx="403225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/>
              <a:t>There are many fools covered in silver.</a:t>
            </a:r>
          </a:p>
        </p:txBody>
      </p:sp>
      <p:pic>
        <p:nvPicPr>
          <p:cNvPr id="25625" name="Picture 25" descr="porti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5867400" y="4941888"/>
            <a:ext cx="1223963" cy="1700212"/>
          </a:xfrm>
          <a:noFill/>
        </p:spPr>
      </p:pic>
      <p:pic>
        <p:nvPicPr>
          <p:cNvPr id="12" name="Picture 25" descr="port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4953000"/>
            <a:ext cx="1223963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4" grpId="0" animBg="1"/>
      <p:bldP spid="256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ene-synopsis-16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ene-synopsis-17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25" descr="port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13360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190122_2118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ene-synopsis-20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78050" y="1412875"/>
            <a:ext cx="5634038" cy="1511300"/>
          </a:xfrm>
        </p:spPr>
        <p:txBody>
          <a:bodyPr/>
          <a:lstStyle/>
          <a:p>
            <a:pPr eaLnBrk="1" hangingPunct="1"/>
            <a:r>
              <a:rPr lang="en-US" altLang="zh-TW" sz="3600" b="1" u="sng" smtClean="0">
                <a:latin typeface="Trebuchet MS" pitchFamily="34" charset="0"/>
              </a:rPr>
              <a:t>SHAKESPEARE</a:t>
            </a:r>
            <a:r>
              <a:rPr lang="en-US" altLang="zh-TW" sz="3600" smtClean="0">
                <a:latin typeface="Trebuchet MS" pitchFamily="34" charset="0"/>
              </a:rPr>
              <a:t/>
            </a:r>
            <a:br>
              <a:rPr lang="en-US" altLang="zh-TW" sz="3600" smtClean="0">
                <a:latin typeface="Trebuchet MS" pitchFamily="34" charset="0"/>
              </a:rPr>
            </a:br>
            <a:r>
              <a:rPr lang="en-US" altLang="zh-TW" sz="3600" b="1" smtClean="0">
                <a:solidFill>
                  <a:schemeClr val="tx1"/>
                </a:solidFill>
                <a:latin typeface="Trebuchet MS" pitchFamily="34" charset="0"/>
              </a:rPr>
              <a:t>The Merchant of Venice</a:t>
            </a:r>
            <a:r>
              <a:rPr lang="en-US" altLang="zh-TW" sz="3600" smtClean="0">
                <a:latin typeface="Trebuchet MS" pitchFamily="34" charset="0"/>
              </a:rPr>
              <a:t/>
            </a:r>
            <a:br>
              <a:rPr lang="en-US" altLang="zh-TW" sz="3600" smtClean="0">
                <a:latin typeface="Trebuchet MS" pitchFamily="34" charset="0"/>
              </a:rPr>
            </a:br>
            <a:endParaRPr lang="en-US" altLang="zh-TW" sz="3600" smtClean="0">
              <a:latin typeface="Trebuchet MS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644900"/>
            <a:ext cx="5640387" cy="1752600"/>
          </a:xfrm>
        </p:spPr>
        <p:txBody>
          <a:bodyPr/>
          <a:lstStyle/>
          <a:p>
            <a:pPr eaLnBrk="1" hangingPunct="1"/>
            <a:endParaRPr lang="en-US" altLang="zh-TW" sz="2000" b="1" dirty="0" smtClean="0">
              <a:solidFill>
                <a:schemeClr val="tx2"/>
              </a:solidFill>
            </a:endParaRPr>
          </a:p>
        </p:txBody>
      </p:sp>
      <p:pic>
        <p:nvPicPr>
          <p:cNvPr id="3076" name="Picture 7" descr="mercha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765175"/>
            <a:ext cx="20383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he-merchant-of-venice-1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7772400" cy="68580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>
              <a:buNone/>
            </a:pP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>
              <a:buNone/>
            </a:pPr>
            <a:r>
              <a:rPr lang="en-US" sz="4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illiam-shakespeare-powerpoint-2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illiam-shakespeare-powerpoint-3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illiam-shakespeare-powerpoint-7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illiam-shakespeare-powerpoint-8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illiam-shakespeare-powerpoint-9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Characters: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1598613"/>
            <a:ext cx="3616325" cy="47101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800" b="1" smtClean="0"/>
              <a:t>Antonio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 smtClean="0"/>
              <a:t>The merchant of Venice, a wealthy and generous man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b="1" smtClean="0"/>
              <a:t>Bassanio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 smtClean="0"/>
              <a:t>His closest friend, a poor nobleman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b="1" smtClean="0"/>
              <a:t>Portia</a:t>
            </a:r>
            <a:endParaRPr lang="en-US" altLang="zh-TW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 smtClean="0"/>
              <a:t>His wife, a wealthy heiress</a:t>
            </a:r>
          </a:p>
        </p:txBody>
      </p:sp>
      <p:pic>
        <p:nvPicPr>
          <p:cNvPr id="4100" name="Picture 5" descr="merch_ant_sh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779838" y="1052513"/>
            <a:ext cx="3125787" cy="2171700"/>
          </a:xfrm>
          <a:noFill/>
        </p:spPr>
      </p:pic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5364163" y="836613"/>
            <a:ext cx="2087562" cy="2663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Content Placeholder 8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Characters (cont.)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zh-TW" sz="2800" b="1" smtClean="0"/>
              <a:t>Shylock</a:t>
            </a:r>
          </a:p>
          <a:p>
            <a:pPr eaLnBrk="1" hangingPunct="1">
              <a:buFontTx/>
              <a:buNone/>
            </a:pPr>
            <a:r>
              <a:rPr lang="en-US" altLang="zh-TW" sz="2800" smtClean="0"/>
              <a:t>Antonio’s arch-rival, a Jewish moneylender known for his selfishness</a:t>
            </a:r>
          </a:p>
          <a:p>
            <a:pPr eaLnBrk="1" hangingPunct="1"/>
            <a:r>
              <a:rPr lang="en-US" altLang="zh-TW" sz="2800" b="1" smtClean="0"/>
              <a:t>Jessica</a:t>
            </a:r>
          </a:p>
          <a:p>
            <a:pPr eaLnBrk="1" hangingPunct="1">
              <a:buFontTx/>
              <a:buNone/>
            </a:pPr>
            <a:r>
              <a:rPr lang="en-US" altLang="zh-TW" sz="2800" smtClean="0"/>
              <a:t>Shylock’s daughter</a:t>
            </a:r>
          </a:p>
        </p:txBody>
      </p:sp>
      <p:pic>
        <p:nvPicPr>
          <p:cNvPr id="5124" name="Picture 5" descr="03_Merchant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140200" y="1196975"/>
            <a:ext cx="1406525" cy="2171700"/>
          </a:xfrm>
          <a:noFill/>
        </p:spPr>
      </p:pic>
      <p:pic>
        <p:nvPicPr>
          <p:cNvPr id="5125" name="Picture 11" descr="03_Merchant0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3635375" y="3429000"/>
            <a:ext cx="2076450" cy="3167063"/>
          </a:xfr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imono">
  <a:themeElements>
    <a:clrScheme name="Kimono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Kimono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lnDef>
  </a:objectDefaults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306</Words>
  <Application>Microsoft Office PowerPoint</Application>
  <PresentationFormat>On-screen Show (4:3)</PresentationFormat>
  <Paragraphs>57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Kimono</vt:lpstr>
      <vt:lpstr>Slide 1</vt:lpstr>
      <vt:lpstr>SHAKESPEARE The Merchant of Venice </vt:lpstr>
      <vt:lpstr>Slide 3</vt:lpstr>
      <vt:lpstr>Slide 4</vt:lpstr>
      <vt:lpstr>Slide 5</vt:lpstr>
      <vt:lpstr>Slide 6</vt:lpstr>
      <vt:lpstr>Slide 7</vt:lpstr>
      <vt:lpstr>Characters:</vt:lpstr>
      <vt:lpstr>Characters (cont.)</vt:lpstr>
      <vt:lpstr>Characters (cont.)</vt:lpstr>
      <vt:lpstr>Bassanio needs money…</vt:lpstr>
      <vt:lpstr>They go to Shylock</vt:lpstr>
      <vt:lpstr>Bassanio leaves with the money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GOD</dc:creator>
  <cp:lastModifiedBy>NISHA</cp:lastModifiedBy>
  <cp:revision>20</cp:revision>
  <dcterms:created xsi:type="dcterms:W3CDTF">2019-01-22T15:13:13Z</dcterms:created>
  <dcterms:modified xsi:type="dcterms:W3CDTF">2020-01-28T06:42:19Z</dcterms:modified>
</cp:coreProperties>
</file>