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7"/>
  </p:notesMasterIdLst>
  <p:sldIdLst>
    <p:sldId id="256" r:id="rId2"/>
    <p:sldId id="287" r:id="rId3"/>
    <p:sldId id="289" r:id="rId4"/>
    <p:sldId id="290" r:id="rId5"/>
    <p:sldId id="293" r:id="rId6"/>
    <p:sldId id="294" r:id="rId7"/>
    <p:sldId id="295" r:id="rId8"/>
    <p:sldId id="288" r:id="rId9"/>
    <p:sldId id="296" r:id="rId10"/>
    <p:sldId id="263" r:id="rId11"/>
    <p:sldId id="297" r:id="rId12"/>
    <p:sldId id="298" r:id="rId13"/>
    <p:sldId id="299" r:id="rId14"/>
    <p:sldId id="300" r:id="rId15"/>
    <p:sldId id="301" r:id="rId16"/>
  </p:sldIdLst>
  <p:sldSz cx="9144000" cy="5143500" type="screen16x9"/>
  <p:notesSz cx="6858000" cy="9144000"/>
  <p:embeddedFontLst>
    <p:embeddedFont>
      <p:font typeface="Cooper Black" pitchFamily="18" charset="0"/>
      <p:regular r:id="rId18"/>
    </p:embeddedFont>
    <p:embeddedFont>
      <p:font typeface="Titillium Web" charset="0"/>
      <p:regular r:id="rId19"/>
      <p:bold r:id="rId20"/>
      <p:italic r:id="rId21"/>
      <p:boldItalic r:id="rId22"/>
    </p:embeddedFont>
    <p:embeddedFont>
      <p:font typeface="Copperplate Gothic Bold" pitchFamily="34" charset="0"/>
      <p:regular r:id="rId23"/>
    </p:embeddedFont>
    <p:embeddedFont>
      <p:font typeface="Bookman Old Style" pitchFamily="18" charset="0"/>
      <p:regular r:id="rId24"/>
      <p:bold r:id="rId25"/>
      <p:italic r:id="rId26"/>
      <p:boldItalic r:id="rId27"/>
    </p:embeddedFont>
    <p:embeddedFont>
      <p:font typeface="Calibri" pitchFamily="34" charset="0"/>
      <p:regular r:id="rId28"/>
      <p:bold r:id="rId29"/>
      <p:italic r:id="rId30"/>
      <p:boldItalic r:id="rId31"/>
    </p:embeddedFont>
    <p:embeddedFont>
      <p:font typeface="Rockwell Extra Bold" pitchFamily="18" charset="0"/>
      <p:bold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8C9B0"/>
    <a:srgbClr val="566573"/>
    <a:srgbClr val="EC7063"/>
    <a:srgbClr val="9B59B6"/>
    <a:srgbClr val="7F8C8D"/>
    <a:srgbClr val="CD6155"/>
    <a:srgbClr val="3498DB"/>
    <a:srgbClr val="2ECC71"/>
    <a:srgbClr val="8E44AD"/>
    <a:srgbClr val="16A0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9118E15-794F-4331-97A3-3A0D07FA77DB}">
  <a:tblStyle styleId="{D9118E15-794F-4331-97A3-3A0D07FA77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font" Target="fonts/font1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font" Target="fonts/font1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font" Target="fonts/font13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27541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93554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125799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71470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5971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81045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05008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34055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87597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22296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93361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17693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68574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rgbClr val="FF0040">
              <a:alpha val="8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79000" y="1920450"/>
            <a:ext cx="54300" cy="119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915625"/>
            <a:ext cx="54123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44425" y="1586325"/>
            <a:ext cx="5971500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844425" y="1584700"/>
            <a:ext cx="32673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308498" y="1584700"/>
            <a:ext cx="32673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8300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3798" y="1586325"/>
            <a:ext cx="6092100" cy="31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▫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▸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6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85799" y="494432"/>
            <a:ext cx="6666271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 dirty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Segoe UI Black" panose="020B0A02040204020203" pitchFamily="34" charset="0"/>
              </a:rPr>
              <a:t>POETICS</a:t>
            </a:r>
            <a:r>
              <a:rPr lang="en" dirty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Segoe UI Black" panose="020B0A02040204020203" pitchFamily="34" charset="0"/>
              </a:rPr>
              <a:t> </a:t>
            </a:r>
            <a:br>
              <a:rPr lang="en" dirty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Segoe UI Black" panose="020B0A02040204020203" pitchFamily="34" charset="0"/>
              </a:rPr>
            </a:br>
            <a:r>
              <a:rPr lang="en" dirty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Segoe UI Black" panose="020B0A02040204020203" pitchFamily="34" charset="0"/>
              </a:rPr>
              <a:t>              </a:t>
            </a:r>
            <a:r>
              <a:rPr lang="e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Segoe UI Black" panose="020B0A02040204020203" pitchFamily="34" charset="0"/>
              </a:rPr>
              <a:t>- ARISTOTLE</a:t>
            </a:r>
            <a:endParaRPr sz="3600" dirty="0">
              <a:solidFill>
                <a:schemeClr val="tx1">
                  <a:lumMod val="95000"/>
                  <a:lumOff val="5000"/>
                </a:schemeClr>
              </a:solidFill>
              <a:latin typeface="Cooper Black" panose="0208090404030B020404" pitchFamily="18" charset="0"/>
              <a:ea typeface="Segoe UI Black" panose="020B0A02040204020203" pitchFamily="34" charset="0"/>
            </a:endParaRPr>
          </a:p>
        </p:txBody>
      </p:sp>
      <p:sp>
        <p:nvSpPr>
          <p:cNvPr id="3" name="Google Shape;79;p15"/>
          <p:cNvSpPr txBox="1">
            <a:spLocks/>
          </p:cNvSpPr>
          <p:nvPr/>
        </p:nvSpPr>
        <p:spPr>
          <a:xfrm>
            <a:off x="838199" y="2079042"/>
            <a:ext cx="6666271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Tx/>
              <a:buChar char="-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oper Black" panose="0208090404030B020404" pitchFamily="18" charset="0"/>
                <a:ea typeface="Segoe UI Black" panose="020B0A02040204020203" pitchFamily="34" charset="0"/>
                <a:cs typeface="Titillium Web"/>
                <a:sym typeface="Titillium Web"/>
              </a:rPr>
              <a:t>Mr. S.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oper Black" panose="0208090404030B020404" pitchFamily="18" charset="0"/>
                <a:ea typeface="Segoe UI Black" panose="020B0A02040204020203" pitchFamily="34" charset="0"/>
                <a:cs typeface="Titillium Web"/>
                <a:sym typeface="Titillium Web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Segoe UI Black" panose="020B0A02040204020203" pitchFamily="34" charset="0"/>
                <a:cs typeface="Titillium Web"/>
                <a:sym typeface="Titillium Web"/>
              </a:rPr>
              <a:t>Abubacker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Segoe UI Black" panose="020B0A02040204020203" pitchFamily="34" charset="0"/>
                <a:cs typeface="Titillium Web"/>
                <a:sym typeface="Titillium Web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Segoe UI Black" panose="020B0A02040204020203" pitchFamily="34" charset="0"/>
                <a:cs typeface="Titillium Web"/>
                <a:sym typeface="Titillium Web"/>
              </a:rPr>
              <a:t>Siddiq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oper Black" panose="0208090404030B020404" pitchFamily="18" charset="0"/>
              <a:ea typeface="Segoe UI Black" panose="020B0A02040204020203" pitchFamily="34" charset="0"/>
              <a:cs typeface="Titillium Web"/>
              <a:sym typeface="Titillium Web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Tx/>
              <a:buChar char="-"/>
              <a:tabLst/>
              <a:defRPr/>
            </a:pP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oper Black" panose="0208090404030B020404" pitchFamily="18" charset="0"/>
                <a:ea typeface="Segoe UI Black" panose="020B0A02040204020203" pitchFamily="34" charset="0"/>
                <a:cs typeface="Titillium Web"/>
                <a:sym typeface="Titillium Web"/>
              </a:rPr>
              <a:t>Asst.Professor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oper Black" panose="0208090404030B020404" pitchFamily="18" charset="0"/>
                <a:ea typeface="Segoe UI Black" panose="020B0A02040204020203" pitchFamily="34" charset="0"/>
                <a:cs typeface="Titillium Web"/>
                <a:sym typeface="Titillium Web"/>
              </a:rPr>
              <a:t> of English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ooper Black" panose="0208090404030B020404" pitchFamily="18" charset="0"/>
              <a:ea typeface="Segoe UI Black" panose="020B0A02040204020203" pitchFamily="34" charset="0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body" idx="1"/>
          </p:nvPr>
        </p:nvSpPr>
        <p:spPr>
          <a:xfrm>
            <a:off x="844425" y="1584700"/>
            <a:ext cx="32673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/>
              <a:t>History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Particular persons, places and things</a:t>
            </a:r>
          </a:p>
        </p:txBody>
      </p:sp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844424" y="422500"/>
            <a:ext cx="7893995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Poetics </a:t>
            </a: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: Distinction between Poetry and History</a:t>
            </a:r>
            <a:endParaRPr dirty="0">
              <a:solidFill>
                <a:srgbClr val="FF004E"/>
              </a:solidFill>
            </a:endParaRPr>
          </a:p>
        </p:txBody>
      </p:sp>
      <p:sp>
        <p:nvSpPr>
          <p:cNvPr id="138" name="Google Shape;138;p22"/>
          <p:cNvSpPr txBox="1">
            <a:spLocks noGrp="1"/>
          </p:cNvSpPr>
          <p:nvPr>
            <p:ph type="body" idx="2"/>
          </p:nvPr>
        </p:nvSpPr>
        <p:spPr>
          <a:xfrm>
            <a:off x="4308498" y="1584700"/>
            <a:ext cx="32673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/>
              <a:t>Poetry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No geographical limitations, truth of universal kind, permanent features and tendencies of human beings</a:t>
            </a:r>
          </a:p>
        </p:txBody>
      </p:sp>
      <p:sp>
        <p:nvSpPr>
          <p:cNvPr id="139" name="Google Shape;139;p22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body" idx="1"/>
          </p:nvPr>
        </p:nvSpPr>
        <p:spPr>
          <a:xfrm>
            <a:off x="844425" y="1584700"/>
            <a:ext cx="32673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/>
              <a:t>History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Deals with facts as dry as dust</a:t>
            </a:r>
          </a:p>
        </p:txBody>
      </p:sp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844424" y="422500"/>
            <a:ext cx="7893995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Poetics </a:t>
            </a: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: Distinction between Poetry and History</a:t>
            </a:r>
            <a:endParaRPr dirty="0">
              <a:solidFill>
                <a:srgbClr val="FF004E"/>
              </a:solidFill>
            </a:endParaRPr>
          </a:p>
        </p:txBody>
      </p:sp>
      <p:sp>
        <p:nvSpPr>
          <p:cNvPr id="138" name="Google Shape;138;p22"/>
          <p:cNvSpPr txBox="1">
            <a:spLocks noGrp="1"/>
          </p:cNvSpPr>
          <p:nvPr>
            <p:ph type="body" idx="2"/>
          </p:nvPr>
        </p:nvSpPr>
        <p:spPr>
          <a:xfrm>
            <a:off x="4308498" y="1584700"/>
            <a:ext cx="32673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/>
              <a:t>Poetry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Deals with ‘</a:t>
            </a:r>
            <a:r>
              <a:rPr lang="en-US" sz="2400" i="1" dirty="0"/>
              <a:t>inner human action</a:t>
            </a:r>
            <a:r>
              <a:rPr lang="en-US" sz="2400" dirty="0"/>
              <a:t>’, universal through particular which is applicable to all times.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“Hamlet Chronicles”</a:t>
            </a:r>
          </a:p>
        </p:txBody>
      </p:sp>
      <p:sp>
        <p:nvSpPr>
          <p:cNvPr id="139" name="Google Shape;139;p22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07633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body" idx="1"/>
          </p:nvPr>
        </p:nvSpPr>
        <p:spPr>
          <a:xfrm>
            <a:off x="844424" y="1405375"/>
            <a:ext cx="32673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/>
              <a:t>History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Historian cannot invent facts in order to present what was happened </a:t>
            </a:r>
          </a:p>
        </p:txBody>
      </p:sp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844424" y="422500"/>
            <a:ext cx="7893995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Poetics </a:t>
            </a: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: Distinction between Poetry and History</a:t>
            </a:r>
            <a:endParaRPr dirty="0">
              <a:solidFill>
                <a:srgbClr val="FF004E"/>
              </a:solidFill>
            </a:endParaRPr>
          </a:p>
        </p:txBody>
      </p:sp>
      <p:sp>
        <p:nvSpPr>
          <p:cNvPr id="138" name="Google Shape;138;p22"/>
          <p:cNvSpPr txBox="1">
            <a:spLocks noGrp="1"/>
          </p:cNvSpPr>
          <p:nvPr>
            <p:ph type="body" idx="2"/>
          </p:nvPr>
        </p:nvSpPr>
        <p:spPr>
          <a:xfrm>
            <a:off x="4301123" y="1378222"/>
            <a:ext cx="3267300" cy="35034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/>
              <a:t>Poetry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Poet works in accordance with </a:t>
            </a:r>
            <a:r>
              <a:rPr lang="en-US" sz="2400" i="1" dirty="0"/>
              <a:t>‘law of probability or necessity’</a:t>
            </a:r>
            <a:r>
              <a:rPr lang="en-US" sz="2400" dirty="0"/>
              <a:t> , maintains close connection between one incident and another, cause and effect</a:t>
            </a:r>
            <a:endParaRPr lang="en-US" sz="2400" i="1" dirty="0"/>
          </a:p>
        </p:txBody>
      </p:sp>
      <p:sp>
        <p:nvSpPr>
          <p:cNvPr id="139" name="Google Shape;139;p22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73631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785432" y="619432"/>
            <a:ext cx="7599026" cy="663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Poetics </a:t>
            </a: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: Tragedy</a:t>
            </a:r>
            <a:endParaRPr dirty="0">
              <a:solidFill>
                <a:srgbClr val="FF004E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57727" y="1283110"/>
            <a:ext cx="8550299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More than Comedy, Epic and Lyrical poetry, Aristotle says, Tragedy is the most representative of arts.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For him, Tragedy was the grand type of all the arts.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A tragedy is the imitation of a good action i.e. morally good.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Dealing with men of higher type or superior men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Serious actions of men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IN" dirty="0">
              <a:latin typeface="Bookman Old Style" panose="02050604050505020204" pitchFamily="18" charset="0"/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grpSp>
        <p:nvGrpSpPr>
          <p:cNvPr id="5" name="Google Shape;430;p42">
            <a:extLst>
              <a:ext uri="{FF2B5EF4-FFF2-40B4-BE49-F238E27FC236}">
                <a16:creationId xmlns:a16="http://schemas.microsoft.com/office/drawing/2014/main" xmlns="" id="{710FD5AE-C57A-48BA-A106-D9C5940EBB17}"/>
              </a:ext>
            </a:extLst>
          </p:cNvPr>
          <p:cNvGrpSpPr/>
          <p:nvPr/>
        </p:nvGrpSpPr>
        <p:grpSpPr>
          <a:xfrm>
            <a:off x="8570181" y="127717"/>
            <a:ext cx="369505" cy="369505"/>
            <a:chOff x="2594050" y="1631825"/>
            <a:chExt cx="439625" cy="439625"/>
          </a:xfrm>
        </p:grpSpPr>
        <p:sp>
          <p:nvSpPr>
            <p:cNvPr id="6" name="Google Shape;431;p42">
              <a:extLst>
                <a:ext uri="{FF2B5EF4-FFF2-40B4-BE49-F238E27FC236}">
                  <a16:creationId xmlns:a16="http://schemas.microsoft.com/office/drawing/2014/main" xmlns="" id="{43F850DE-BA18-40D0-831C-0DDEBC77B2F0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2;p42">
              <a:extLst>
                <a:ext uri="{FF2B5EF4-FFF2-40B4-BE49-F238E27FC236}">
                  <a16:creationId xmlns:a16="http://schemas.microsoft.com/office/drawing/2014/main" xmlns="" id="{42653DA0-8239-4E51-8921-DDC39081F31A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33;p42">
              <a:extLst>
                <a:ext uri="{FF2B5EF4-FFF2-40B4-BE49-F238E27FC236}">
                  <a16:creationId xmlns:a16="http://schemas.microsoft.com/office/drawing/2014/main" xmlns="" id="{4A3C2C52-5FCE-4E82-A16E-E46679097CEF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4;p42">
              <a:extLst>
                <a:ext uri="{FF2B5EF4-FFF2-40B4-BE49-F238E27FC236}">
                  <a16:creationId xmlns:a16="http://schemas.microsoft.com/office/drawing/2014/main" xmlns="" id="{A32BDB77-4877-43DD-87C2-99814672469E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4089816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785432" y="619432"/>
            <a:ext cx="7599026" cy="663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Poetics </a:t>
            </a: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: Definition of Tragedy</a:t>
            </a:r>
            <a:endParaRPr dirty="0">
              <a:solidFill>
                <a:srgbClr val="FF004E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57727" y="1283110"/>
            <a:ext cx="8550299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IN" sz="2000" dirty="0">
                <a:latin typeface="Bookman Old Style" panose="02050604050505020204" pitchFamily="18" charset="0"/>
              </a:rPr>
              <a:t>“Tragedy is an imitation of an action that is serious, complete, and of certain magnitude; in the language embellished with each kind of artistic content, the several kinds being found in separate parts of the play in the form of action, not of narrative; through pity and fear effecting the catharsis or the proper purgation of emotions.”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IN" dirty="0">
              <a:latin typeface="Bookman Old Style" panose="02050604050505020204" pitchFamily="18" charset="0"/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grpSp>
        <p:nvGrpSpPr>
          <p:cNvPr id="5" name="Google Shape;430;p42">
            <a:extLst>
              <a:ext uri="{FF2B5EF4-FFF2-40B4-BE49-F238E27FC236}">
                <a16:creationId xmlns:a16="http://schemas.microsoft.com/office/drawing/2014/main" xmlns="" id="{710FD5AE-C57A-48BA-A106-D9C5940EBB17}"/>
              </a:ext>
            </a:extLst>
          </p:cNvPr>
          <p:cNvGrpSpPr/>
          <p:nvPr/>
        </p:nvGrpSpPr>
        <p:grpSpPr>
          <a:xfrm>
            <a:off x="8570181" y="127717"/>
            <a:ext cx="369505" cy="369505"/>
            <a:chOff x="2594050" y="1631825"/>
            <a:chExt cx="439625" cy="439625"/>
          </a:xfrm>
        </p:grpSpPr>
        <p:sp>
          <p:nvSpPr>
            <p:cNvPr id="6" name="Google Shape;431;p42">
              <a:extLst>
                <a:ext uri="{FF2B5EF4-FFF2-40B4-BE49-F238E27FC236}">
                  <a16:creationId xmlns:a16="http://schemas.microsoft.com/office/drawing/2014/main" xmlns="" id="{43F850DE-BA18-40D0-831C-0DDEBC77B2F0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2;p42">
              <a:extLst>
                <a:ext uri="{FF2B5EF4-FFF2-40B4-BE49-F238E27FC236}">
                  <a16:creationId xmlns:a16="http://schemas.microsoft.com/office/drawing/2014/main" xmlns="" id="{42653DA0-8239-4E51-8921-DDC39081F31A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33;p42">
              <a:extLst>
                <a:ext uri="{FF2B5EF4-FFF2-40B4-BE49-F238E27FC236}">
                  <a16:creationId xmlns:a16="http://schemas.microsoft.com/office/drawing/2014/main" xmlns="" id="{4A3C2C52-5FCE-4E82-A16E-E46679097CEF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4;p42">
              <a:extLst>
                <a:ext uri="{FF2B5EF4-FFF2-40B4-BE49-F238E27FC236}">
                  <a16:creationId xmlns:a16="http://schemas.microsoft.com/office/drawing/2014/main" xmlns="" id="{A32BDB77-4877-43DD-87C2-99814672469E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155973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785432" y="619432"/>
            <a:ext cx="7599026" cy="663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Poetics </a:t>
            </a: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: Parts of Tragedy</a:t>
            </a:r>
            <a:endParaRPr dirty="0">
              <a:solidFill>
                <a:srgbClr val="FF004E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32590" y="1196856"/>
            <a:ext cx="8550299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Aristotle recognizes six parts or elements of tragedy in order of importance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IN" dirty="0">
              <a:latin typeface="Bookman Old Style" panose="02050604050505020204" pitchFamily="18" charset="0"/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grpSp>
        <p:nvGrpSpPr>
          <p:cNvPr id="5" name="Google Shape;430;p42">
            <a:extLst>
              <a:ext uri="{FF2B5EF4-FFF2-40B4-BE49-F238E27FC236}">
                <a16:creationId xmlns:a16="http://schemas.microsoft.com/office/drawing/2014/main" xmlns="" id="{710FD5AE-C57A-48BA-A106-D9C5940EBB17}"/>
              </a:ext>
            </a:extLst>
          </p:cNvPr>
          <p:cNvGrpSpPr/>
          <p:nvPr/>
        </p:nvGrpSpPr>
        <p:grpSpPr>
          <a:xfrm>
            <a:off x="8570181" y="127717"/>
            <a:ext cx="369505" cy="369505"/>
            <a:chOff x="2594050" y="1631825"/>
            <a:chExt cx="439625" cy="439625"/>
          </a:xfrm>
        </p:grpSpPr>
        <p:sp>
          <p:nvSpPr>
            <p:cNvPr id="6" name="Google Shape;431;p42">
              <a:extLst>
                <a:ext uri="{FF2B5EF4-FFF2-40B4-BE49-F238E27FC236}">
                  <a16:creationId xmlns:a16="http://schemas.microsoft.com/office/drawing/2014/main" xmlns="" id="{43F850DE-BA18-40D0-831C-0DDEBC77B2F0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2;p42">
              <a:extLst>
                <a:ext uri="{FF2B5EF4-FFF2-40B4-BE49-F238E27FC236}">
                  <a16:creationId xmlns:a16="http://schemas.microsoft.com/office/drawing/2014/main" xmlns="" id="{42653DA0-8239-4E51-8921-DDC39081F31A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33;p42">
              <a:extLst>
                <a:ext uri="{FF2B5EF4-FFF2-40B4-BE49-F238E27FC236}">
                  <a16:creationId xmlns:a16="http://schemas.microsoft.com/office/drawing/2014/main" xmlns="" id="{4A3C2C52-5FCE-4E82-A16E-E46679097CEF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4;p42">
              <a:extLst>
                <a:ext uri="{FF2B5EF4-FFF2-40B4-BE49-F238E27FC236}">
                  <a16:creationId xmlns:a16="http://schemas.microsoft.com/office/drawing/2014/main" xmlns="" id="{A32BDB77-4877-43DD-87C2-99814672469E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2D068CBA-CE8D-410C-B086-D7D30B1BB5C1}"/>
              </a:ext>
            </a:extLst>
          </p:cNvPr>
          <p:cNvSpPr/>
          <p:nvPr/>
        </p:nvSpPr>
        <p:spPr>
          <a:xfrm>
            <a:off x="2964428" y="1871155"/>
            <a:ext cx="2853812" cy="390832"/>
          </a:xfrm>
          <a:prstGeom prst="roundRect">
            <a:avLst/>
          </a:prstGeom>
          <a:solidFill>
            <a:srgbClr val="48C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PLOT ‘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muthos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’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53F82466-C159-4204-8214-EBD073C43199}"/>
              </a:ext>
            </a:extLst>
          </p:cNvPr>
          <p:cNvSpPr/>
          <p:nvPr/>
        </p:nvSpPr>
        <p:spPr>
          <a:xfrm>
            <a:off x="2969348" y="2348015"/>
            <a:ext cx="2853812" cy="390832"/>
          </a:xfrm>
          <a:prstGeom prst="roundRect">
            <a:avLst/>
          </a:prstGeom>
          <a:solidFill>
            <a:srgbClr val="CD6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CHARACTER ‘ethos’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68E07786-9D38-4832-8E54-CAAFB016D84E}"/>
              </a:ext>
            </a:extLst>
          </p:cNvPr>
          <p:cNvSpPr/>
          <p:nvPr/>
        </p:nvSpPr>
        <p:spPr>
          <a:xfrm>
            <a:off x="2964428" y="4229854"/>
            <a:ext cx="2853812" cy="390832"/>
          </a:xfrm>
          <a:prstGeom prst="roundRect">
            <a:avLst/>
          </a:prstGeom>
          <a:solidFill>
            <a:srgbClr val="8E44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SPECTACLE ‘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opsis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’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404AA69A-9010-4829-860C-86DFA6C005D6}"/>
              </a:ext>
            </a:extLst>
          </p:cNvPr>
          <p:cNvSpPr/>
          <p:nvPr/>
        </p:nvSpPr>
        <p:spPr>
          <a:xfrm>
            <a:off x="2964428" y="3756681"/>
            <a:ext cx="2853812" cy="390832"/>
          </a:xfrm>
          <a:prstGeom prst="roundRect">
            <a:avLst/>
          </a:prstGeom>
          <a:solidFill>
            <a:srgbClr val="7F8C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MELODY ‘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melos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’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DF82886E-1BD0-4575-ABA7-351B57C30A38}"/>
              </a:ext>
            </a:extLst>
          </p:cNvPr>
          <p:cNvSpPr/>
          <p:nvPr/>
        </p:nvSpPr>
        <p:spPr>
          <a:xfrm>
            <a:off x="2964428" y="3283508"/>
            <a:ext cx="2853812" cy="390832"/>
          </a:xfrm>
          <a:prstGeom prst="roundRect">
            <a:avLst/>
          </a:prstGeom>
          <a:solidFill>
            <a:srgbClr val="34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DICTION ‘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lexts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’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0258F2B3-8656-4639-83B9-F390DCD8E1EC}"/>
              </a:ext>
            </a:extLst>
          </p:cNvPr>
          <p:cNvSpPr/>
          <p:nvPr/>
        </p:nvSpPr>
        <p:spPr>
          <a:xfrm>
            <a:off x="2964428" y="2810335"/>
            <a:ext cx="2853812" cy="390832"/>
          </a:xfrm>
          <a:prstGeom prst="roundRect">
            <a:avLst/>
          </a:prstGeom>
          <a:solidFill>
            <a:srgbClr val="2EC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anose="02060903040505020403" pitchFamily="18" charset="0"/>
              </a:rPr>
              <a:t>THOUGHT ‘dianoia’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Rockwell Extra Bold" panose="02060903040505020403" pitchFamily="18" charset="0"/>
            </a:endParaRPr>
          </a:p>
        </p:txBody>
      </p:sp>
      <p:grpSp>
        <p:nvGrpSpPr>
          <p:cNvPr id="21" name="Google Shape;558;p42">
            <a:extLst>
              <a:ext uri="{FF2B5EF4-FFF2-40B4-BE49-F238E27FC236}">
                <a16:creationId xmlns:a16="http://schemas.microsoft.com/office/drawing/2014/main" xmlns="" id="{851B75B7-6586-4A19-909E-F625BFCF8F5F}"/>
              </a:ext>
            </a:extLst>
          </p:cNvPr>
          <p:cNvGrpSpPr/>
          <p:nvPr/>
        </p:nvGrpSpPr>
        <p:grpSpPr>
          <a:xfrm>
            <a:off x="6049659" y="1932479"/>
            <a:ext cx="369505" cy="268183"/>
            <a:chOff x="4604550" y="3714775"/>
            <a:chExt cx="439625" cy="319075"/>
          </a:xfrm>
        </p:grpSpPr>
        <p:sp>
          <p:nvSpPr>
            <p:cNvPr id="22" name="Google Shape;559;p42">
              <a:extLst>
                <a:ext uri="{FF2B5EF4-FFF2-40B4-BE49-F238E27FC236}">
                  <a16:creationId xmlns:a16="http://schemas.microsoft.com/office/drawing/2014/main" xmlns="" id="{E47279B3-39A1-49F0-930B-B0B072FDC328}"/>
                </a:ext>
              </a:extLst>
            </p:cNvPr>
            <p:cNvSpPr/>
            <p:nvPr/>
          </p:nvSpPr>
          <p:spPr>
            <a:xfrm>
              <a:off x="4604550" y="3714775"/>
              <a:ext cx="439625" cy="319075"/>
            </a:xfrm>
            <a:custGeom>
              <a:avLst/>
              <a:gdLst/>
              <a:ahLst/>
              <a:cxnLst/>
              <a:rect l="l" t="t" r="r" b="b"/>
              <a:pathLst>
                <a:path w="17585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349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60;p42">
              <a:extLst>
                <a:ext uri="{FF2B5EF4-FFF2-40B4-BE49-F238E27FC236}">
                  <a16:creationId xmlns:a16="http://schemas.microsoft.com/office/drawing/2014/main" xmlns="" id="{51C4BF90-22B4-485B-8F9C-27CA5296FFA0}"/>
                </a:ext>
              </a:extLst>
            </p:cNvPr>
            <p:cNvSpPr/>
            <p:nvPr/>
          </p:nvSpPr>
          <p:spPr>
            <a:xfrm>
              <a:off x="4647175" y="3761675"/>
              <a:ext cx="354400" cy="213725"/>
            </a:xfrm>
            <a:custGeom>
              <a:avLst/>
              <a:gdLst/>
              <a:ahLst/>
              <a:cxnLst/>
              <a:rect l="l" t="t" r="r" b="b"/>
              <a:pathLst>
                <a:path w="14176" h="8549" fill="none" extrusionOk="0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w="349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495;p42">
            <a:extLst>
              <a:ext uri="{FF2B5EF4-FFF2-40B4-BE49-F238E27FC236}">
                <a16:creationId xmlns:a16="http://schemas.microsoft.com/office/drawing/2014/main" xmlns="" id="{0E8CF2EB-F56C-4A10-A320-4A6A145D718E}"/>
              </a:ext>
            </a:extLst>
          </p:cNvPr>
          <p:cNvSpPr/>
          <p:nvPr/>
        </p:nvSpPr>
        <p:spPr>
          <a:xfrm>
            <a:off x="6045471" y="2348015"/>
            <a:ext cx="320378" cy="337776"/>
          </a:xfrm>
          <a:custGeom>
            <a:avLst/>
            <a:gdLst/>
            <a:ahLst/>
            <a:cxnLst/>
            <a:rect l="l" t="t" r="r" b="b"/>
            <a:pathLst>
              <a:path w="15247" h="16075" fill="none" extrusionOk="0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noFill/>
          <a:ln w="317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584;p42">
            <a:extLst>
              <a:ext uri="{FF2B5EF4-FFF2-40B4-BE49-F238E27FC236}">
                <a16:creationId xmlns:a16="http://schemas.microsoft.com/office/drawing/2014/main" xmlns="" id="{21540F45-EF4E-46D9-933E-AC282D1748C4}"/>
              </a:ext>
            </a:extLst>
          </p:cNvPr>
          <p:cNvSpPr/>
          <p:nvPr/>
        </p:nvSpPr>
        <p:spPr>
          <a:xfrm>
            <a:off x="5998023" y="2867703"/>
            <a:ext cx="402263" cy="227229"/>
          </a:xfrm>
          <a:custGeom>
            <a:avLst/>
            <a:gdLst/>
            <a:ahLst/>
            <a:cxnLst/>
            <a:rect l="l" t="t" r="r" b="b"/>
            <a:pathLst>
              <a:path w="19144" h="10814" fill="none" extrusionOk="0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w="317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" name="Google Shape;423;p42">
            <a:extLst>
              <a:ext uri="{FF2B5EF4-FFF2-40B4-BE49-F238E27FC236}">
                <a16:creationId xmlns:a16="http://schemas.microsoft.com/office/drawing/2014/main" xmlns="" id="{E49CAEC7-CCAD-43AE-9410-29D209BA8E09}"/>
              </a:ext>
            </a:extLst>
          </p:cNvPr>
          <p:cNvGrpSpPr/>
          <p:nvPr/>
        </p:nvGrpSpPr>
        <p:grpSpPr>
          <a:xfrm>
            <a:off x="5999391" y="3262837"/>
            <a:ext cx="366458" cy="366437"/>
            <a:chOff x="1923675" y="1633650"/>
            <a:chExt cx="436000" cy="435975"/>
          </a:xfrm>
        </p:grpSpPr>
        <p:sp>
          <p:nvSpPr>
            <p:cNvPr id="29" name="Google Shape;424;p42">
              <a:extLst>
                <a:ext uri="{FF2B5EF4-FFF2-40B4-BE49-F238E27FC236}">
                  <a16:creationId xmlns:a16="http://schemas.microsoft.com/office/drawing/2014/main" xmlns="" id="{5E3A0D67-B82D-467D-8130-06D04112941F}"/>
                </a:ext>
              </a:extLst>
            </p:cNvPr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317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25;p42">
              <a:extLst>
                <a:ext uri="{FF2B5EF4-FFF2-40B4-BE49-F238E27FC236}">
                  <a16:creationId xmlns:a16="http://schemas.microsoft.com/office/drawing/2014/main" xmlns="" id="{6F1101AC-3005-4982-A54A-9D02EE411BAD}"/>
                </a:ext>
              </a:extLst>
            </p:cNvPr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317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426;p42">
              <a:extLst>
                <a:ext uri="{FF2B5EF4-FFF2-40B4-BE49-F238E27FC236}">
                  <a16:creationId xmlns:a16="http://schemas.microsoft.com/office/drawing/2014/main" xmlns="" id="{F2C6DA76-1CC3-4BE4-AEFA-DC3C0AB14924}"/>
                </a:ext>
              </a:extLst>
            </p:cNvPr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317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427;p42">
              <a:extLst>
                <a:ext uri="{FF2B5EF4-FFF2-40B4-BE49-F238E27FC236}">
                  <a16:creationId xmlns:a16="http://schemas.microsoft.com/office/drawing/2014/main" xmlns="" id="{F861F33A-A1AC-445D-9028-43761A54D85D}"/>
                </a:ext>
              </a:extLst>
            </p:cNvPr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317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28;p42">
              <a:extLst>
                <a:ext uri="{FF2B5EF4-FFF2-40B4-BE49-F238E27FC236}">
                  <a16:creationId xmlns:a16="http://schemas.microsoft.com/office/drawing/2014/main" xmlns="" id="{AA6688DC-B594-46AB-A539-380122E6FD46}"/>
                </a:ext>
              </a:extLst>
            </p:cNvPr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317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29;p42">
              <a:extLst>
                <a:ext uri="{FF2B5EF4-FFF2-40B4-BE49-F238E27FC236}">
                  <a16:creationId xmlns:a16="http://schemas.microsoft.com/office/drawing/2014/main" xmlns="" id="{4B613DFE-FA3D-4AD8-939A-3BCFDC433A25}"/>
                </a:ext>
              </a:extLst>
            </p:cNvPr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317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380;p42">
            <a:extLst>
              <a:ext uri="{FF2B5EF4-FFF2-40B4-BE49-F238E27FC236}">
                <a16:creationId xmlns:a16="http://schemas.microsoft.com/office/drawing/2014/main" xmlns="" id="{6C08B98C-1622-49EE-A90C-5C3B3AFD1F3B}"/>
              </a:ext>
            </a:extLst>
          </p:cNvPr>
          <p:cNvSpPr/>
          <p:nvPr/>
        </p:nvSpPr>
        <p:spPr>
          <a:xfrm>
            <a:off x="5999323" y="3761973"/>
            <a:ext cx="291717" cy="335738"/>
          </a:xfrm>
          <a:custGeom>
            <a:avLst/>
            <a:gdLst/>
            <a:ahLst/>
            <a:cxnLst/>
            <a:rect l="l" t="t" r="r" b="b"/>
            <a:pathLst>
              <a:path w="13883" h="15978" fill="none" extrusionOk="0">
                <a:moveTo>
                  <a:pt x="3240" y="3240"/>
                </a:moveTo>
                <a:lnTo>
                  <a:pt x="3240" y="12616"/>
                </a:lnTo>
                <a:lnTo>
                  <a:pt x="3240" y="12616"/>
                </a:lnTo>
                <a:lnTo>
                  <a:pt x="2899" y="12592"/>
                </a:lnTo>
                <a:lnTo>
                  <a:pt x="2558" y="12592"/>
                </a:lnTo>
                <a:lnTo>
                  <a:pt x="2193" y="12641"/>
                </a:lnTo>
                <a:lnTo>
                  <a:pt x="1827" y="12738"/>
                </a:lnTo>
                <a:lnTo>
                  <a:pt x="1827" y="12738"/>
                </a:lnTo>
                <a:lnTo>
                  <a:pt x="1608" y="12811"/>
                </a:lnTo>
                <a:lnTo>
                  <a:pt x="1389" y="12909"/>
                </a:lnTo>
                <a:lnTo>
                  <a:pt x="1194" y="13030"/>
                </a:lnTo>
                <a:lnTo>
                  <a:pt x="999" y="13128"/>
                </a:lnTo>
                <a:lnTo>
                  <a:pt x="804" y="13274"/>
                </a:lnTo>
                <a:lnTo>
                  <a:pt x="658" y="13396"/>
                </a:lnTo>
                <a:lnTo>
                  <a:pt x="512" y="13542"/>
                </a:lnTo>
                <a:lnTo>
                  <a:pt x="390" y="13688"/>
                </a:lnTo>
                <a:lnTo>
                  <a:pt x="269" y="13858"/>
                </a:lnTo>
                <a:lnTo>
                  <a:pt x="171" y="14005"/>
                </a:lnTo>
                <a:lnTo>
                  <a:pt x="98" y="14175"/>
                </a:lnTo>
                <a:lnTo>
                  <a:pt x="49" y="14346"/>
                </a:lnTo>
                <a:lnTo>
                  <a:pt x="25" y="14492"/>
                </a:lnTo>
                <a:lnTo>
                  <a:pt x="1" y="14662"/>
                </a:lnTo>
                <a:lnTo>
                  <a:pt x="25" y="14833"/>
                </a:lnTo>
                <a:lnTo>
                  <a:pt x="49" y="14979"/>
                </a:lnTo>
                <a:lnTo>
                  <a:pt x="49" y="14979"/>
                </a:lnTo>
                <a:lnTo>
                  <a:pt x="122" y="15149"/>
                </a:lnTo>
                <a:lnTo>
                  <a:pt x="196" y="15295"/>
                </a:lnTo>
                <a:lnTo>
                  <a:pt x="293" y="15417"/>
                </a:lnTo>
                <a:lnTo>
                  <a:pt x="415" y="15539"/>
                </a:lnTo>
                <a:lnTo>
                  <a:pt x="561" y="15636"/>
                </a:lnTo>
                <a:lnTo>
                  <a:pt x="707" y="15734"/>
                </a:lnTo>
                <a:lnTo>
                  <a:pt x="877" y="15807"/>
                </a:lnTo>
                <a:lnTo>
                  <a:pt x="1072" y="15880"/>
                </a:lnTo>
                <a:lnTo>
                  <a:pt x="1243" y="15929"/>
                </a:lnTo>
                <a:lnTo>
                  <a:pt x="1462" y="15953"/>
                </a:lnTo>
                <a:lnTo>
                  <a:pt x="1657" y="15977"/>
                </a:lnTo>
                <a:lnTo>
                  <a:pt x="1876" y="15977"/>
                </a:lnTo>
                <a:lnTo>
                  <a:pt x="2095" y="15953"/>
                </a:lnTo>
                <a:lnTo>
                  <a:pt x="2339" y="15929"/>
                </a:lnTo>
                <a:lnTo>
                  <a:pt x="2558" y="15880"/>
                </a:lnTo>
                <a:lnTo>
                  <a:pt x="2801" y="15831"/>
                </a:lnTo>
                <a:lnTo>
                  <a:pt x="2801" y="15831"/>
                </a:lnTo>
                <a:lnTo>
                  <a:pt x="3216" y="15661"/>
                </a:lnTo>
                <a:lnTo>
                  <a:pt x="3581" y="15466"/>
                </a:lnTo>
                <a:lnTo>
                  <a:pt x="3897" y="15247"/>
                </a:lnTo>
                <a:lnTo>
                  <a:pt x="4165" y="14979"/>
                </a:lnTo>
                <a:lnTo>
                  <a:pt x="4360" y="14711"/>
                </a:lnTo>
                <a:lnTo>
                  <a:pt x="4458" y="14565"/>
                </a:lnTo>
                <a:lnTo>
                  <a:pt x="4531" y="14419"/>
                </a:lnTo>
                <a:lnTo>
                  <a:pt x="4579" y="14272"/>
                </a:lnTo>
                <a:lnTo>
                  <a:pt x="4604" y="14126"/>
                </a:lnTo>
                <a:lnTo>
                  <a:pt x="4628" y="13980"/>
                </a:lnTo>
                <a:lnTo>
                  <a:pt x="4628" y="13834"/>
                </a:lnTo>
                <a:lnTo>
                  <a:pt x="4628" y="6187"/>
                </a:lnTo>
                <a:lnTo>
                  <a:pt x="12470" y="3727"/>
                </a:lnTo>
                <a:lnTo>
                  <a:pt x="12470" y="10108"/>
                </a:lnTo>
                <a:lnTo>
                  <a:pt x="12470" y="10108"/>
                </a:lnTo>
                <a:lnTo>
                  <a:pt x="12154" y="10083"/>
                </a:lnTo>
                <a:lnTo>
                  <a:pt x="11813" y="10083"/>
                </a:lnTo>
                <a:lnTo>
                  <a:pt x="11447" y="10132"/>
                </a:lnTo>
                <a:lnTo>
                  <a:pt x="11082" y="10230"/>
                </a:lnTo>
                <a:lnTo>
                  <a:pt x="11082" y="10230"/>
                </a:lnTo>
                <a:lnTo>
                  <a:pt x="10863" y="10303"/>
                </a:lnTo>
                <a:lnTo>
                  <a:pt x="10644" y="10400"/>
                </a:lnTo>
                <a:lnTo>
                  <a:pt x="10425" y="10522"/>
                </a:lnTo>
                <a:lnTo>
                  <a:pt x="10254" y="10619"/>
                </a:lnTo>
                <a:lnTo>
                  <a:pt x="10059" y="10765"/>
                </a:lnTo>
                <a:lnTo>
                  <a:pt x="9913" y="10887"/>
                </a:lnTo>
                <a:lnTo>
                  <a:pt x="9767" y="11033"/>
                </a:lnTo>
                <a:lnTo>
                  <a:pt x="9621" y="11179"/>
                </a:lnTo>
                <a:lnTo>
                  <a:pt x="9523" y="11350"/>
                </a:lnTo>
                <a:lnTo>
                  <a:pt x="9426" y="11496"/>
                </a:lnTo>
                <a:lnTo>
                  <a:pt x="9353" y="11666"/>
                </a:lnTo>
                <a:lnTo>
                  <a:pt x="9304" y="11837"/>
                </a:lnTo>
                <a:lnTo>
                  <a:pt x="9280" y="11983"/>
                </a:lnTo>
                <a:lnTo>
                  <a:pt x="9256" y="12154"/>
                </a:lnTo>
                <a:lnTo>
                  <a:pt x="9280" y="12324"/>
                </a:lnTo>
                <a:lnTo>
                  <a:pt x="9304" y="12470"/>
                </a:lnTo>
                <a:lnTo>
                  <a:pt x="9304" y="12470"/>
                </a:lnTo>
                <a:lnTo>
                  <a:pt x="9377" y="12641"/>
                </a:lnTo>
                <a:lnTo>
                  <a:pt x="9450" y="12787"/>
                </a:lnTo>
                <a:lnTo>
                  <a:pt x="9548" y="12909"/>
                </a:lnTo>
                <a:lnTo>
                  <a:pt x="9670" y="13030"/>
                </a:lnTo>
                <a:lnTo>
                  <a:pt x="9816" y="13128"/>
                </a:lnTo>
                <a:lnTo>
                  <a:pt x="9962" y="13225"/>
                </a:lnTo>
                <a:lnTo>
                  <a:pt x="10132" y="13298"/>
                </a:lnTo>
                <a:lnTo>
                  <a:pt x="10303" y="13371"/>
                </a:lnTo>
                <a:lnTo>
                  <a:pt x="10498" y="13420"/>
                </a:lnTo>
                <a:lnTo>
                  <a:pt x="10717" y="13444"/>
                </a:lnTo>
                <a:lnTo>
                  <a:pt x="10912" y="13469"/>
                </a:lnTo>
                <a:lnTo>
                  <a:pt x="11131" y="13469"/>
                </a:lnTo>
                <a:lnTo>
                  <a:pt x="11350" y="13444"/>
                </a:lnTo>
                <a:lnTo>
                  <a:pt x="11594" y="13420"/>
                </a:lnTo>
                <a:lnTo>
                  <a:pt x="11813" y="13371"/>
                </a:lnTo>
                <a:lnTo>
                  <a:pt x="12056" y="13323"/>
                </a:lnTo>
                <a:lnTo>
                  <a:pt x="12056" y="13323"/>
                </a:lnTo>
                <a:lnTo>
                  <a:pt x="12422" y="13176"/>
                </a:lnTo>
                <a:lnTo>
                  <a:pt x="12763" y="13006"/>
                </a:lnTo>
                <a:lnTo>
                  <a:pt x="13055" y="12787"/>
                </a:lnTo>
                <a:lnTo>
                  <a:pt x="13323" y="12568"/>
                </a:lnTo>
                <a:lnTo>
                  <a:pt x="13542" y="12324"/>
                </a:lnTo>
                <a:lnTo>
                  <a:pt x="13713" y="12056"/>
                </a:lnTo>
                <a:lnTo>
                  <a:pt x="13810" y="11788"/>
                </a:lnTo>
                <a:lnTo>
                  <a:pt x="13859" y="11642"/>
                </a:lnTo>
                <a:lnTo>
                  <a:pt x="13883" y="11520"/>
                </a:lnTo>
                <a:lnTo>
                  <a:pt x="13883" y="0"/>
                </a:lnTo>
                <a:lnTo>
                  <a:pt x="3240" y="3240"/>
                </a:lnTo>
                <a:close/>
              </a:path>
            </a:pathLst>
          </a:custGeom>
          <a:noFill/>
          <a:ln w="317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" name="Google Shape;727;p42">
            <a:extLst>
              <a:ext uri="{FF2B5EF4-FFF2-40B4-BE49-F238E27FC236}">
                <a16:creationId xmlns:a16="http://schemas.microsoft.com/office/drawing/2014/main" xmlns="" id="{A9E56679-AD83-4056-98FA-34FFD7669D3E}"/>
              </a:ext>
            </a:extLst>
          </p:cNvPr>
          <p:cNvGrpSpPr/>
          <p:nvPr/>
        </p:nvGrpSpPr>
        <p:grpSpPr>
          <a:xfrm>
            <a:off x="6002480" y="4291090"/>
            <a:ext cx="363369" cy="221115"/>
            <a:chOff x="3269900" y="3064500"/>
            <a:chExt cx="432325" cy="263075"/>
          </a:xfrm>
        </p:grpSpPr>
        <p:sp>
          <p:nvSpPr>
            <p:cNvPr id="38" name="Google Shape;728;p42">
              <a:extLst>
                <a:ext uri="{FF2B5EF4-FFF2-40B4-BE49-F238E27FC236}">
                  <a16:creationId xmlns:a16="http://schemas.microsoft.com/office/drawing/2014/main" xmlns="" id="{AB57FE4A-0F4D-457D-98D2-2B6C411DD7E7}"/>
                </a:ext>
              </a:extLst>
            </p:cNvPr>
            <p:cNvSpPr/>
            <p:nvPr/>
          </p:nvSpPr>
          <p:spPr>
            <a:xfrm>
              <a:off x="3269900" y="3064500"/>
              <a:ext cx="432325" cy="263075"/>
            </a:xfrm>
            <a:custGeom>
              <a:avLst/>
              <a:gdLst/>
              <a:ahLst/>
              <a:cxnLst/>
              <a:rect l="l" t="t" r="r" b="b"/>
              <a:pathLst>
                <a:path w="17293" h="10523" fill="none" extrusionOk="0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noFill/>
            <a:ln w="317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729;p42">
              <a:extLst>
                <a:ext uri="{FF2B5EF4-FFF2-40B4-BE49-F238E27FC236}">
                  <a16:creationId xmlns:a16="http://schemas.microsoft.com/office/drawing/2014/main" xmlns="" id="{3BA0EF8A-54AD-4EB5-BBC2-5B6483248076}"/>
                </a:ext>
              </a:extLst>
            </p:cNvPr>
            <p:cNvSpPr/>
            <p:nvPr/>
          </p:nvSpPr>
          <p:spPr>
            <a:xfrm>
              <a:off x="3445875" y="3155825"/>
              <a:ext cx="80400" cy="80400"/>
            </a:xfrm>
            <a:custGeom>
              <a:avLst/>
              <a:gdLst/>
              <a:ahLst/>
              <a:cxnLst/>
              <a:rect l="l" t="t" r="r" b="b"/>
              <a:pathLst>
                <a:path w="3216" h="3216" fill="none" extrusionOk="0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noFill/>
            <a:ln w="317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730;p42">
              <a:extLst>
                <a:ext uri="{FF2B5EF4-FFF2-40B4-BE49-F238E27FC236}">
                  <a16:creationId xmlns:a16="http://schemas.microsoft.com/office/drawing/2014/main" xmlns="" id="{3D8ADCED-AECE-4154-B3EE-02D3E69678DA}"/>
                </a:ext>
              </a:extLst>
            </p:cNvPr>
            <p:cNvSpPr/>
            <p:nvPr/>
          </p:nvSpPr>
          <p:spPr>
            <a:xfrm>
              <a:off x="3381925" y="3091900"/>
              <a:ext cx="208275" cy="208275"/>
            </a:xfrm>
            <a:custGeom>
              <a:avLst/>
              <a:gdLst/>
              <a:ahLst/>
              <a:cxnLst/>
              <a:rect l="l" t="t" r="r" b="b"/>
              <a:pathLst>
                <a:path w="8331" h="8331" fill="none" extrusionOk="0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noFill/>
            <a:ln w="317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12981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785432" y="619432"/>
            <a:ext cx="3226800" cy="663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Aristotle </a:t>
            </a:r>
            <a:endParaRPr dirty="0">
              <a:solidFill>
                <a:srgbClr val="FF004E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57727" y="1283110"/>
            <a:ext cx="8550299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Aristotle was born in the Macedonian town of Stagira in 384 B.C</a:t>
            </a:r>
            <a:endParaRPr b="1" dirty="0">
              <a:latin typeface="Bookman Old Style" panose="02050604050505020204" pitchFamily="18" charset="0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 father, </a:t>
            </a:r>
            <a:r>
              <a:rPr lang="en-IN" sz="1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Nicomachus</a:t>
            </a: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was a physician</a:t>
            </a: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367, when Aristotle was seventeen, his uncle, </a:t>
            </a:r>
            <a:r>
              <a:rPr lang="en-IN" sz="1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Proxenus</a:t>
            </a: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sent him to Athens to study at Plato's Academy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335, established Lyceum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Aristotle was invited by King Philip as tutor to Alexander, then only thirteen or fourteen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 dirty="0">
              <a:latin typeface="Bookman Old Style" panose="02050604050505020204" pitchFamily="18" charset="0"/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grpSp>
        <p:nvGrpSpPr>
          <p:cNvPr id="5" name="Google Shape;430;p42">
            <a:extLst>
              <a:ext uri="{FF2B5EF4-FFF2-40B4-BE49-F238E27FC236}">
                <a16:creationId xmlns:a16="http://schemas.microsoft.com/office/drawing/2014/main" xmlns="" id="{6910BA5F-E8B0-4532-814E-2ECA8DA2C89F}"/>
              </a:ext>
            </a:extLst>
          </p:cNvPr>
          <p:cNvGrpSpPr/>
          <p:nvPr/>
        </p:nvGrpSpPr>
        <p:grpSpPr>
          <a:xfrm>
            <a:off x="8570181" y="127717"/>
            <a:ext cx="369505" cy="369505"/>
            <a:chOff x="2594050" y="1631825"/>
            <a:chExt cx="439625" cy="439625"/>
          </a:xfrm>
        </p:grpSpPr>
        <p:sp>
          <p:nvSpPr>
            <p:cNvPr id="6" name="Google Shape;431;p42">
              <a:extLst>
                <a:ext uri="{FF2B5EF4-FFF2-40B4-BE49-F238E27FC236}">
                  <a16:creationId xmlns:a16="http://schemas.microsoft.com/office/drawing/2014/main" xmlns="" id="{102170F9-C24C-4365-BE37-80891134FAC9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2;p42">
              <a:extLst>
                <a:ext uri="{FF2B5EF4-FFF2-40B4-BE49-F238E27FC236}">
                  <a16:creationId xmlns:a16="http://schemas.microsoft.com/office/drawing/2014/main" xmlns="" id="{4BCD3C29-3774-4DC6-8AF6-2033298B5162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33;p42">
              <a:extLst>
                <a:ext uri="{FF2B5EF4-FFF2-40B4-BE49-F238E27FC236}">
                  <a16:creationId xmlns:a16="http://schemas.microsoft.com/office/drawing/2014/main" xmlns="" id="{3D64300A-1BE7-437D-95F7-29FE1D82B433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4;p42">
              <a:extLst>
                <a:ext uri="{FF2B5EF4-FFF2-40B4-BE49-F238E27FC236}">
                  <a16:creationId xmlns:a16="http://schemas.microsoft.com/office/drawing/2014/main" xmlns="" id="{102851BD-3ACF-43F7-824B-E24EBC7DD447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22693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785432" y="619432"/>
            <a:ext cx="3484226" cy="663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His Major Works </a:t>
            </a:r>
            <a:endParaRPr dirty="0">
              <a:solidFill>
                <a:srgbClr val="FF004E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57727" y="1283110"/>
            <a:ext cx="8550299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Constitutions (158 including the Constitutions of Athens)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Dialogues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Organon, or The Instrument of Correct Thinking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Rhetoric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Logic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Nicomachean Ethics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Metaphysics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Poetics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18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 dirty="0">
              <a:latin typeface="Bookman Old Style" panose="02050604050505020204" pitchFamily="18" charset="0"/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grpSp>
        <p:nvGrpSpPr>
          <p:cNvPr id="5" name="Google Shape;430;p42">
            <a:extLst>
              <a:ext uri="{FF2B5EF4-FFF2-40B4-BE49-F238E27FC236}">
                <a16:creationId xmlns:a16="http://schemas.microsoft.com/office/drawing/2014/main" xmlns="" id="{FC2925F5-A6B7-4F2F-9D87-157E609751FB}"/>
              </a:ext>
            </a:extLst>
          </p:cNvPr>
          <p:cNvGrpSpPr/>
          <p:nvPr/>
        </p:nvGrpSpPr>
        <p:grpSpPr>
          <a:xfrm>
            <a:off x="8570181" y="127717"/>
            <a:ext cx="369505" cy="369505"/>
            <a:chOff x="2594050" y="1631825"/>
            <a:chExt cx="439625" cy="439625"/>
          </a:xfrm>
        </p:grpSpPr>
        <p:sp>
          <p:nvSpPr>
            <p:cNvPr id="6" name="Google Shape;431;p42">
              <a:extLst>
                <a:ext uri="{FF2B5EF4-FFF2-40B4-BE49-F238E27FC236}">
                  <a16:creationId xmlns:a16="http://schemas.microsoft.com/office/drawing/2014/main" xmlns="" id="{5FFD2818-FD6A-448F-9293-9925B53997EC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2;p42">
              <a:extLst>
                <a:ext uri="{FF2B5EF4-FFF2-40B4-BE49-F238E27FC236}">
                  <a16:creationId xmlns:a16="http://schemas.microsoft.com/office/drawing/2014/main" xmlns="" id="{7E915C05-ECD0-4F85-B250-1EEC270372FA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33;p42">
              <a:extLst>
                <a:ext uri="{FF2B5EF4-FFF2-40B4-BE49-F238E27FC236}">
                  <a16:creationId xmlns:a16="http://schemas.microsoft.com/office/drawing/2014/main" xmlns="" id="{F2E7BE2D-4AB8-49CA-9A11-168E1EC9ABA8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4;p42">
              <a:extLst>
                <a:ext uri="{FF2B5EF4-FFF2-40B4-BE49-F238E27FC236}">
                  <a16:creationId xmlns:a16="http://schemas.microsoft.com/office/drawing/2014/main" xmlns="" id="{1951E48E-92D2-4CE7-AE65-04FBCDDFB6D1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348081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785432" y="619432"/>
            <a:ext cx="8056226" cy="663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Aristotle’s </a:t>
            </a:r>
            <a:r>
              <a:rPr lang="en" i="1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Poetics </a:t>
            </a: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: An Introduction </a:t>
            </a:r>
            <a:endParaRPr dirty="0">
              <a:solidFill>
                <a:srgbClr val="FF004E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57727" y="1283110"/>
            <a:ext cx="8550299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Written in about 335 B.C., or 330 BCE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short treatise of twenty-six chapters and forty-five pages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Neither exhaustive and comprehensive, nor yet coherent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Reflects the true spirit of Aristotle’s attempts to explain the anatomy of poetry and its value to the human society.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Aristotle’s Poetics was a conscious effort to challenge Plato’s </a:t>
            </a:r>
            <a:r>
              <a:rPr lang="en-IN" sz="18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Republic</a:t>
            </a:r>
            <a:endParaRPr lang="en-IN" sz="18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Ideas on Mimesis</a:t>
            </a:r>
          </a:p>
          <a:p>
            <a:pPr marL="114300" lvl="0" indent="0" algn="l" rtl="0">
              <a:lnSpc>
                <a:spcPct val="150000"/>
              </a:lnSpc>
              <a:spcBef>
                <a:spcPts val="0"/>
              </a:spcBef>
              <a:buSzPts val="1800"/>
              <a:buNone/>
            </a:pPr>
            <a:endParaRPr b="1" dirty="0">
              <a:latin typeface="Bookman Old Style" panose="02050604050505020204" pitchFamily="18" charset="0"/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grpSp>
        <p:nvGrpSpPr>
          <p:cNvPr id="5" name="Google Shape;430;p42">
            <a:extLst>
              <a:ext uri="{FF2B5EF4-FFF2-40B4-BE49-F238E27FC236}">
                <a16:creationId xmlns:a16="http://schemas.microsoft.com/office/drawing/2014/main" xmlns="" id="{1DF08ACB-0D19-41C3-8750-104ED6E9933B}"/>
              </a:ext>
            </a:extLst>
          </p:cNvPr>
          <p:cNvGrpSpPr/>
          <p:nvPr/>
        </p:nvGrpSpPr>
        <p:grpSpPr>
          <a:xfrm>
            <a:off x="8570181" y="127717"/>
            <a:ext cx="369505" cy="369505"/>
            <a:chOff x="2594050" y="1631825"/>
            <a:chExt cx="439625" cy="439625"/>
          </a:xfrm>
        </p:grpSpPr>
        <p:sp>
          <p:nvSpPr>
            <p:cNvPr id="6" name="Google Shape;431;p42">
              <a:extLst>
                <a:ext uri="{FF2B5EF4-FFF2-40B4-BE49-F238E27FC236}">
                  <a16:creationId xmlns:a16="http://schemas.microsoft.com/office/drawing/2014/main" xmlns="" id="{9AAEF53E-CCD6-41B1-AA59-7F58F733C6AD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2;p42">
              <a:extLst>
                <a:ext uri="{FF2B5EF4-FFF2-40B4-BE49-F238E27FC236}">
                  <a16:creationId xmlns:a16="http://schemas.microsoft.com/office/drawing/2014/main" xmlns="" id="{4C6460B0-3B00-4EBD-817E-49B69708F602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33;p42">
              <a:extLst>
                <a:ext uri="{FF2B5EF4-FFF2-40B4-BE49-F238E27FC236}">
                  <a16:creationId xmlns:a16="http://schemas.microsoft.com/office/drawing/2014/main" xmlns="" id="{BAACFF83-E565-4402-8E58-3EA690C12813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4;p42">
              <a:extLst>
                <a:ext uri="{FF2B5EF4-FFF2-40B4-BE49-F238E27FC236}">
                  <a16:creationId xmlns:a16="http://schemas.microsoft.com/office/drawing/2014/main" xmlns="" id="{DC64A88C-998F-4051-AEA6-9136AB7734AB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226471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785432" y="619432"/>
            <a:ext cx="7599026" cy="663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Poetics </a:t>
            </a: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: Its Plan </a:t>
            </a:r>
            <a:endParaRPr dirty="0">
              <a:solidFill>
                <a:srgbClr val="FF004E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57727" y="1283110"/>
            <a:ext cx="8550299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divisible into the following six parts: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Chapters I—V</a:t>
            </a:r>
            <a:r>
              <a:rPr lang="en-IN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(5) contain introductory remarks on poetry, and its classification into different kinds, including tragedy and comedy. Imitation is said to be the basic principle common to all arts.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Chapters VI—XIX</a:t>
            </a:r>
            <a:r>
              <a:rPr lang="en-IN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(14) are devoted to Tragedy, a definition is given, and its formative elements are discussed. 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IN" dirty="0">
              <a:latin typeface="Bookman Old Style" panose="02050604050505020204" pitchFamily="18" charset="0"/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grpSp>
        <p:nvGrpSpPr>
          <p:cNvPr id="5" name="Google Shape;430;p42">
            <a:extLst>
              <a:ext uri="{FF2B5EF4-FFF2-40B4-BE49-F238E27FC236}">
                <a16:creationId xmlns:a16="http://schemas.microsoft.com/office/drawing/2014/main" xmlns="" id="{710FD5AE-C57A-48BA-A106-D9C5940EBB17}"/>
              </a:ext>
            </a:extLst>
          </p:cNvPr>
          <p:cNvGrpSpPr/>
          <p:nvPr/>
        </p:nvGrpSpPr>
        <p:grpSpPr>
          <a:xfrm>
            <a:off x="8570181" y="127717"/>
            <a:ext cx="369505" cy="369505"/>
            <a:chOff x="2594050" y="1631825"/>
            <a:chExt cx="439625" cy="439625"/>
          </a:xfrm>
        </p:grpSpPr>
        <p:sp>
          <p:nvSpPr>
            <p:cNvPr id="6" name="Google Shape;431;p42">
              <a:extLst>
                <a:ext uri="{FF2B5EF4-FFF2-40B4-BE49-F238E27FC236}">
                  <a16:creationId xmlns:a16="http://schemas.microsoft.com/office/drawing/2014/main" xmlns="" id="{43F850DE-BA18-40D0-831C-0DDEBC77B2F0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2;p42">
              <a:extLst>
                <a:ext uri="{FF2B5EF4-FFF2-40B4-BE49-F238E27FC236}">
                  <a16:creationId xmlns:a16="http://schemas.microsoft.com/office/drawing/2014/main" xmlns="" id="{42653DA0-8239-4E51-8921-DDC39081F31A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33;p42">
              <a:extLst>
                <a:ext uri="{FF2B5EF4-FFF2-40B4-BE49-F238E27FC236}">
                  <a16:creationId xmlns:a16="http://schemas.microsoft.com/office/drawing/2014/main" xmlns="" id="{4A3C2C52-5FCE-4E82-A16E-E46679097CEF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4;p42">
              <a:extLst>
                <a:ext uri="{FF2B5EF4-FFF2-40B4-BE49-F238E27FC236}">
                  <a16:creationId xmlns:a16="http://schemas.microsoft.com/office/drawing/2014/main" xmlns="" id="{A32BDB77-4877-43DD-87C2-99814672469E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27599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785432" y="619432"/>
            <a:ext cx="7599026" cy="663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Poetics </a:t>
            </a: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: Its Plan </a:t>
            </a:r>
            <a:endParaRPr dirty="0">
              <a:solidFill>
                <a:srgbClr val="FF004E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57727" y="1283110"/>
            <a:ext cx="8550299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8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Chapters XX—XXII</a:t>
            </a:r>
            <a:r>
              <a:rPr lang="en-IN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(3) are devoted to a discussion of poetic diction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XXIII</a:t>
            </a:r>
            <a:r>
              <a:rPr lang="en-IN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(1) deals with Narrative Poetry and Tragedy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IN" dirty="0">
              <a:latin typeface="Bookman Old Style" panose="02050604050505020204" pitchFamily="18" charset="0"/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grpSp>
        <p:nvGrpSpPr>
          <p:cNvPr id="5" name="Google Shape;430;p42">
            <a:extLst>
              <a:ext uri="{FF2B5EF4-FFF2-40B4-BE49-F238E27FC236}">
                <a16:creationId xmlns:a16="http://schemas.microsoft.com/office/drawing/2014/main" xmlns="" id="{710FD5AE-C57A-48BA-A106-D9C5940EBB17}"/>
              </a:ext>
            </a:extLst>
          </p:cNvPr>
          <p:cNvGrpSpPr/>
          <p:nvPr/>
        </p:nvGrpSpPr>
        <p:grpSpPr>
          <a:xfrm>
            <a:off x="8570181" y="127717"/>
            <a:ext cx="369505" cy="369505"/>
            <a:chOff x="2594050" y="1631825"/>
            <a:chExt cx="439625" cy="439625"/>
          </a:xfrm>
        </p:grpSpPr>
        <p:sp>
          <p:nvSpPr>
            <p:cNvPr id="6" name="Google Shape;431;p42">
              <a:extLst>
                <a:ext uri="{FF2B5EF4-FFF2-40B4-BE49-F238E27FC236}">
                  <a16:creationId xmlns:a16="http://schemas.microsoft.com/office/drawing/2014/main" xmlns="" id="{43F850DE-BA18-40D0-831C-0DDEBC77B2F0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2;p42">
              <a:extLst>
                <a:ext uri="{FF2B5EF4-FFF2-40B4-BE49-F238E27FC236}">
                  <a16:creationId xmlns:a16="http://schemas.microsoft.com/office/drawing/2014/main" xmlns="" id="{42653DA0-8239-4E51-8921-DDC39081F31A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33;p42">
              <a:extLst>
                <a:ext uri="{FF2B5EF4-FFF2-40B4-BE49-F238E27FC236}">
                  <a16:creationId xmlns:a16="http://schemas.microsoft.com/office/drawing/2014/main" xmlns="" id="{4A3C2C52-5FCE-4E82-A16E-E46679097CEF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4;p42">
              <a:extLst>
                <a:ext uri="{FF2B5EF4-FFF2-40B4-BE49-F238E27FC236}">
                  <a16:creationId xmlns:a16="http://schemas.microsoft.com/office/drawing/2014/main" xmlns="" id="{A32BDB77-4877-43DD-87C2-99814672469E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44382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785432" y="619432"/>
            <a:ext cx="7599026" cy="663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Poetics </a:t>
            </a: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: Its Plan </a:t>
            </a:r>
            <a:endParaRPr dirty="0">
              <a:solidFill>
                <a:srgbClr val="FF004E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57727" y="1283110"/>
            <a:ext cx="8550299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8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Chapters XXIV and XXVI </a:t>
            </a:r>
            <a:r>
              <a:rPr lang="en-IN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 deal with the treatment of epic in brief and compared with tragedy in.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XXV</a:t>
            </a:r>
            <a:r>
              <a:rPr lang="en-IN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(1) examines the objections of critics against poetry. The objections are also answered.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IN" dirty="0">
              <a:latin typeface="Bookman Old Style" panose="02050604050505020204" pitchFamily="18" charset="0"/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grpSp>
        <p:nvGrpSpPr>
          <p:cNvPr id="5" name="Google Shape;430;p42">
            <a:extLst>
              <a:ext uri="{FF2B5EF4-FFF2-40B4-BE49-F238E27FC236}">
                <a16:creationId xmlns:a16="http://schemas.microsoft.com/office/drawing/2014/main" xmlns="" id="{710FD5AE-C57A-48BA-A106-D9C5940EBB17}"/>
              </a:ext>
            </a:extLst>
          </p:cNvPr>
          <p:cNvGrpSpPr/>
          <p:nvPr/>
        </p:nvGrpSpPr>
        <p:grpSpPr>
          <a:xfrm>
            <a:off x="8570181" y="127717"/>
            <a:ext cx="369505" cy="369505"/>
            <a:chOff x="2594050" y="1631825"/>
            <a:chExt cx="439625" cy="439625"/>
          </a:xfrm>
        </p:grpSpPr>
        <p:sp>
          <p:nvSpPr>
            <p:cNvPr id="6" name="Google Shape;431;p42">
              <a:extLst>
                <a:ext uri="{FF2B5EF4-FFF2-40B4-BE49-F238E27FC236}">
                  <a16:creationId xmlns:a16="http://schemas.microsoft.com/office/drawing/2014/main" xmlns="" id="{43F850DE-BA18-40D0-831C-0DDEBC77B2F0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2;p42">
              <a:extLst>
                <a:ext uri="{FF2B5EF4-FFF2-40B4-BE49-F238E27FC236}">
                  <a16:creationId xmlns:a16="http://schemas.microsoft.com/office/drawing/2014/main" xmlns="" id="{42653DA0-8239-4E51-8921-DDC39081F31A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33;p42">
              <a:extLst>
                <a:ext uri="{FF2B5EF4-FFF2-40B4-BE49-F238E27FC236}">
                  <a16:creationId xmlns:a16="http://schemas.microsoft.com/office/drawing/2014/main" xmlns="" id="{4A3C2C52-5FCE-4E82-A16E-E46679097CEF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4;p42">
              <a:extLst>
                <a:ext uri="{FF2B5EF4-FFF2-40B4-BE49-F238E27FC236}">
                  <a16:creationId xmlns:a16="http://schemas.microsoft.com/office/drawing/2014/main" xmlns="" id="{A32BDB77-4877-43DD-87C2-99814672469E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359107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7095A881-E7FB-4788-9B41-1A04663A28D4}"/>
              </a:ext>
            </a:extLst>
          </p:cNvPr>
          <p:cNvGrpSpPr/>
          <p:nvPr/>
        </p:nvGrpSpPr>
        <p:grpSpPr>
          <a:xfrm>
            <a:off x="1219201" y="2162986"/>
            <a:ext cx="6705598" cy="2639020"/>
            <a:chOff x="1219200" y="541734"/>
            <a:chExt cx="6705598" cy="2639020"/>
          </a:xfrm>
          <a:scene3d>
            <a:camera prst="orthographicFront"/>
            <a:lightRig rig="sunrise" dir="t"/>
          </a:scene3d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401EA1C-8331-4345-9F78-F4433B480386}"/>
                </a:ext>
              </a:extLst>
            </p:cNvPr>
            <p:cNvSpPr/>
            <p:nvPr/>
          </p:nvSpPr>
          <p:spPr>
            <a:xfrm>
              <a:off x="2002775" y="541734"/>
              <a:ext cx="2467724" cy="1218009"/>
            </a:xfrm>
            <a:custGeom>
              <a:avLst/>
              <a:gdLst>
                <a:gd name="connsiteX0" fmla="*/ 0 w 2030015"/>
                <a:gd name="connsiteY0" fmla="*/ 0 h 1218009"/>
                <a:gd name="connsiteX1" fmla="*/ 2030015 w 2030015"/>
                <a:gd name="connsiteY1" fmla="*/ 0 h 1218009"/>
                <a:gd name="connsiteX2" fmla="*/ 2030015 w 2030015"/>
                <a:gd name="connsiteY2" fmla="*/ 1218009 h 1218009"/>
                <a:gd name="connsiteX3" fmla="*/ 0 w 2030015"/>
                <a:gd name="connsiteY3" fmla="*/ 1218009 h 1218009"/>
                <a:gd name="connsiteX4" fmla="*/ 0 w 2030015"/>
                <a:gd name="connsiteY4" fmla="*/ 0 h 1218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1218009">
                  <a:moveTo>
                    <a:pt x="0" y="0"/>
                  </a:moveTo>
                  <a:lnTo>
                    <a:pt x="2030015" y="0"/>
                  </a:lnTo>
                  <a:lnTo>
                    <a:pt x="2030015" y="1218009"/>
                  </a:lnTo>
                  <a:lnTo>
                    <a:pt x="0" y="1218009"/>
                  </a:lnTo>
                  <a:lnTo>
                    <a:pt x="0" y="0"/>
                  </a:lnTo>
                  <a:close/>
                </a:path>
              </a:pathLst>
            </a:custGeom>
            <a:sp3d>
              <a:bevelT w="152400" h="254000" prst="softRound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300" kern="1200" dirty="0"/>
                <a:t>Heroic</a:t>
              </a:r>
              <a:endParaRPr lang="en-IN" sz="5300" kern="120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ECC662A6-F205-47DA-9D72-A69E77ECCE7E}"/>
                </a:ext>
              </a:extLst>
            </p:cNvPr>
            <p:cNvSpPr/>
            <p:nvPr/>
          </p:nvSpPr>
          <p:spPr>
            <a:xfrm>
              <a:off x="4673499" y="541734"/>
              <a:ext cx="2467723" cy="1218009"/>
            </a:xfrm>
            <a:custGeom>
              <a:avLst/>
              <a:gdLst>
                <a:gd name="connsiteX0" fmla="*/ 0 w 2030015"/>
                <a:gd name="connsiteY0" fmla="*/ 0 h 1218009"/>
                <a:gd name="connsiteX1" fmla="*/ 2030015 w 2030015"/>
                <a:gd name="connsiteY1" fmla="*/ 0 h 1218009"/>
                <a:gd name="connsiteX2" fmla="*/ 2030015 w 2030015"/>
                <a:gd name="connsiteY2" fmla="*/ 1218009 h 1218009"/>
                <a:gd name="connsiteX3" fmla="*/ 0 w 2030015"/>
                <a:gd name="connsiteY3" fmla="*/ 1218009 h 1218009"/>
                <a:gd name="connsiteX4" fmla="*/ 0 w 2030015"/>
                <a:gd name="connsiteY4" fmla="*/ 0 h 1218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1218009">
                  <a:moveTo>
                    <a:pt x="0" y="0"/>
                  </a:moveTo>
                  <a:lnTo>
                    <a:pt x="2030015" y="0"/>
                  </a:lnTo>
                  <a:lnTo>
                    <a:pt x="2030015" y="1218009"/>
                  </a:lnTo>
                  <a:lnTo>
                    <a:pt x="0" y="1218009"/>
                  </a:lnTo>
                  <a:lnTo>
                    <a:pt x="0" y="0"/>
                  </a:lnTo>
                  <a:close/>
                </a:path>
              </a:pathLst>
            </a:custGeom>
            <a:sp3d>
              <a:bevelT w="152400" h="254000" prst="softRound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300" kern="1200" dirty="0"/>
                <a:t>Satiric</a:t>
              </a:r>
              <a:endParaRPr lang="en-IN" sz="5300" kern="1200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55664E04-467D-4499-B930-4273FD64B807}"/>
                </a:ext>
              </a:extLst>
            </p:cNvPr>
            <p:cNvSpPr/>
            <p:nvPr/>
          </p:nvSpPr>
          <p:spPr>
            <a:xfrm>
              <a:off x="1219200" y="1962745"/>
              <a:ext cx="3251299" cy="1218009"/>
            </a:xfrm>
            <a:custGeom>
              <a:avLst/>
              <a:gdLst>
                <a:gd name="connsiteX0" fmla="*/ 0 w 2030015"/>
                <a:gd name="connsiteY0" fmla="*/ 0 h 1218009"/>
                <a:gd name="connsiteX1" fmla="*/ 2030015 w 2030015"/>
                <a:gd name="connsiteY1" fmla="*/ 0 h 1218009"/>
                <a:gd name="connsiteX2" fmla="*/ 2030015 w 2030015"/>
                <a:gd name="connsiteY2" fmla="*/ 1218009 h 1218009"/>
                <a:gd name="connsiteX3" fmla="*/ 0 w 2030015"/>
                <a:gd name="connsiteY3" fmla="*/ 1218009 h 1218009"/>
                <a:gd name="connsiteX4" fmla="*/ 0 w 2030015"/>
                <a:gd name="connsiteY4" fmla="*/ 0 h 1218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1218009">
                  <a:moveTo>
                    <a:pt x="0" y="0"/>
                  </a:moveTo>
                  <a:lnTo>
                    <a:pt x="2030015" y="0"/>
                  </a:lnTo>
                  <a:lnTo>
                    <a:pt x="2030015" y="1218009"/>
                  </a:lnTo>
                  <a:lnTo>
                    <a:pt x="0" y="1218009"/>
                  </a:lnTo>
                  <a:lnTo>
                    <a:pt x="0" y="0"/>
                  </a:lnTo>
                  <a:close/>
                </a:path>
              </a:pathLst>
            </a:custGeom>
            <a:sp3d>
              <a:bevelT w="152400" h="254000" prst="softRound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300" kern="1200" dirty="0"/>
                <a:t>Tragedy</a:t>
              </a:r>
              <a:endParaRPr lang="en-IN" sz="5300" kern="120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68203091-2777-4542-9CBC-16F60A76C913}"/>
                </a:ext>
              </a:extLst>
            </p:cNvPr>
            <p:cNvSpPr/>
            <p:nvPr/>
          </p:nvSpPr>
          <p:spPr>
            <a:xfrm>
              <a:off x="4673499" y="1962745"/>
              <a:ext cx="3251299" cy="1218009"/>
            </a:xfrm>
            <a:custGeom>
              <a:avLst/>
              <a:gdLst>
                <a:gd name="connsiteX0" fmla="*/ 0 w 2030015"/>
                <a:gd name="connsiteY0" fmla="*/ 0 h 1218009"/>
                <a:gd name="connsiteX1" fmla="*/ 2030015 w 2030015"/>
                <a:gd name="connsiteY1" fmla="*/ 0 h 1218009"/>
                <a:gd name="connsiteX2" fmla="*/ 2030015 w 2030015"/>
                <a:gd name="connsiteY2" fmla="*/ 1218009 h 1218009"/>
                <a:gd name="connsiteX3" fmla="*/ 0 w 2030015"/>
                <a:gd name="connsiteY3" fmla="*/ 1218009 h 1218009"/>
                <a:gd name="connsiteX4" fmla="*/ 0 w 2030015"/>
                <a:gd name="connsiteY4" fmla="*/ 0 h 1218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0015" h="1218009">
                  <a:moveTo>
                    <a:pt x="0" y="0"/>
                  </a:moveTo>
                  <a:lnTo>
                    <a:pt x="2030015" y="0"/>
                  </a:lnTo>
                  <a:lnTo>
                    <a:pt x="2030015" y="1218009"/>
                  </a:lnTo>
                  <a:lnTo>
                    <a:pt x="0" y="1218009"/>
                  </a:lnTo>
                  <a:lnTo>
                    <a:pt x="0" y="0"/>
                  </a:lnTo>
                  <a:close/>
                </a:path>
              </a:pathLst>
            </a:custGeom>
            <a:sp3d>
              <a:bevelT w="152400" h="254000" prst="softRound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1930" tIns="201930" rIns="201930" bIns="201930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300" kern="1200" dirty="0"/>
                <a:t>Comedy</a:t>
              </a:r>
              <a:endParaRPr lang="en-IN" sz="5300" kern="1200" dirty="0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B9EC693D-379F-4511-A392-663EA550A1E5}"/>
              </a:ext>
            </a:extLst>
          </p:cNvPr>
          <p:cNvSpPr/>
          <p:nvPr/>
        </p:nvSpPr>
        <p:spPr>
          <a:xfrm>
            <a:off x="3338138" y="704804"/>
            <a:ext cx="2467724" cy="1218009"/>
          </a:xfrm>
          <a:custGeom>
            <a:avLst/>
            <a:gdLst>
              <a:gd name="connsiteX0" fmla="*/ 0 w 2030015"/>
              <a:gd name="connsiteY0" fmla="*/ 0 h 1218009"/>
              <a:gd name="connsiteX1" fmla="*/ 2030015 w 2030015"/>
              <a:gd name="connsiteY1" fmla="*/ 0 h 1218009"/>
              <a:gd name="connsiteX2" fmla="*/ 2030015 w 2030015"/>
              <a:gd name="connsiteY2" fmla="*/ 1218009 h 1218009"/>
              <a:gd name="connsiteX3" fmla="*/ 0 w 2030015"/>
              <a:gd name="connsiteY3" fmla="*/ 1218009 h 1218009"/>
              <a:gd name="connsiteX4" fmla="*/ 0 w 2030015"/>
              <a:gd name="connsiteY4" fmla="*/ 0 h 1218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015" h="1218009">
                <a:moveTo>
                  <a:pt x="0" y="0"/>
                </a:moveTo>
                <a:lnTo>
                  <a:pt x="2030015" y="0"/>
                </a:lnTo>
                <a:lnTo>
                  <a:pt x="2030015" y="1218009"/>
                </a:lnTo>
                <a:lnTo>
                  <a:pt x="0" y="121800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sunrise" dir="t"/>
          </a:scene3d>
          <a:sp3d>
            <a:bevelT w="82550" h="317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1930" tIns="201930" rIns="201930" bIns="201930" numCol="1" spcCol="1270" anchor="ctr" anchorCtr="0">
            <a:noAutofit/>
          </a:bodyPr>
          <a:lstStyle/>
          <a:p>
            <a:pPr marL="0" lvl="0" indent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300" kern="1200" dirty="0"/>
              <a:t>Poetry</a:t>
            </a:r>
            <a:endParaRPr lang="en-IN" sz="5300" kern="1200" dirty="0"/>
          </a:p>
        </p:txBody>
      </p:sp>
    </p:spTree>
    <p:extLst>
      <p:ext uri="{BB962C8B-B14F-4D97-AF65-F5344CB8AC3E}">
        <p14:creationId xmlns:p14="http://schemas.microsoft.com/office/powerpoint/2010/main" xmlns="" val="350785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785432" y="619432"/>
            <a:ext cx="7599026" cy="6636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Poetics </a:t>
            </a:r>
            <a:r>
              <a:rPr lang="en" dirty="0">
                <a:solidFill>
                  <a:srgbClr val="FF004E"/>
                </a:solidFill>
                <a:latin typeface="Copperplate Gothic Bold" panose="020E0705020206020404" pitchFamily="34" charset="0"/>
              </a:rPr>
              <a:t>: Value of Poetry</a:t>
            </a:r>
            <a:endParaRPr dirty="0">
              <a:solidFill>
                <a:srgbClr val="FF004E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57727" y="1283110"/>
            <a:ext cx="8550299" cy="31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“Poetry is more philosophical and higher than history.”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“Aim of art is to provide pleasure, artistic pleasure.”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“Poetry, which is the highest form of imitative art, imitates Nature.”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“An expression of the universal element in human life.”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“An artist imitates, he gets pleasure in imitation, this faculty is inborn.”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N" dirty="0">
                <a:latin typeface="Bookman Old Style" panose="02050604050505020204" pitchFamily="18" charset="0"/>
              </a:rPr>
              <a:t>“A child imitates sound/ conduct. An artist is just a grown-up child.”</a:t>
            </a:r>
          </a:p>
          <a:p>
            <a:pPr>
              <a:spcBef>
                <a:spcPts val="0"/>
              </a:spcBef>
            </a:pPr>
            <a:endParaRPr lang="en-IN" dirty="0">
              <a:latin typeface="Bookman Old Style" panose="02050604050505020204" pitchFamily="18" charset="0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IN" dirty="0">
              <a:latin typeface="Bookman Old Style" panose="02050604050505020204" pitchFamily="18" charset="0"/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grpSp>
        <p:nvGrpSpPr>
          <p:cNvPr id="5" name="Google Shape;430;p42">
            <a:extLst>
              <a:ext uri="{FF2B5EF4-FFF2-40B4-BE49-F238E27FC236}">
                <a16:creationId xmlns:a16="http://schemas.microsoft.com/office/drawing/2014/main" xmlns="" id="{710FD5AE-C57A-48BA-A106-D9C5940EBB17}"/>
              </a:ext>
            </a:extLst>
          </p:cNvPr>
          <p:cNvGrpSpPr/>
          <p:nvPr/>
        </p:nvGrpSpPr>
        <p:grpSpPr>
          <a:xfrm>
            <a:off x="8570181" y="127717"/>
            <a:ext cx="369505" cy="369505"/>
            <a:chOff x="2594050" y="1631825"/>
            <a:chExt cx="439625" cy="439625"/>
          </a:xfrm>
        </p:grpSpPr>
        <p:sp>
          <p:nvSpPr>
            <p:cNvPr id="6" name="Google Shape;431;p42">
              <a:extLst>
                <a:ext uri="{FF2B5EF4-FFF2-40B4-BE49-F238E27FC236}">
                  <a16:creationId xmlns:a16="http://schemas.microsoft.com/office/drawing/2014/main" xmlns="" id="{43F850DE-BA18-40D0-831C-0DDEBC77B2F0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32;p42">
              <a:extLst>
                <a:ext uri="{FF2B5EF4-FFF2-40B4-BE49-F238E27FC236}">
                  <a16:creationId xmlns:a16="http://schemas.microsoft.com/office/drawing/2014/main" xmlns="" id="{42653DA0-8239-4E51-8921-DDC39081F31A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33;p42">
              <a:extLst>
                <a:ext uri="{FF2B5EF4-FFF2-40B4-BE49-F238E27FC236}">
                  <a16:creationId xmlns:a16="http://schemas.microsoft.com/office/drawing/2014/main" xmlns="" id="{4A3C2C52-5FCE-4E82-A16E-E46679097CEF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34;p42">
              <a:extLst>
                <a:ext uri="{FF2B5EF4-FFF2-40B4-BE49-F238E27FC236}">
                  <a16:creationId xmlns:a16="http://schemas.microsoft.com/office/drawing/2014/main" xmlns="" id="{A32BDB77-4877-43DD-87C2-99814672469E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2614220546"/>
      </p:ext>
    </p:extLst>
  </p:cSld>
  <p:clrMapOvr>
    <a:masterClrMapping/>
  </p:clrMapOvr>
</p:sld>
</file>

<file path=ppt/theme/theme1.xml><?xml version="1.0" encoding="utf-8"?>
<a:theme xmlns:a="http://schemas.openxmlformats.org/drawingml/2006/main" name="Fidele template">
  <a:themeElements>
    <a:clrScheme name="Custom 347">
      <a:dk1>
        <a:srgbClr val="000000"/>
      </a:dk1>
      <a:lt1>
        <a:srgbClr val="FFFFFF"/>
      </a:lt1>
      <a:dk2>
        <a:srgbClr val="3F3F3F"/>
      </a:dk2>
      <a:lt2>
        <a:srgbClr val="F3F3F3"/>
      </a:lt2>
      <a:accent1>
        <a:srgbClr val="FF004E"/>
      </a:accent1>
      <a:accent2>
        <a:srgbClr val="901829"/>
      </a:accent2>
      <a:accent3>
        <a:srgbClr val="5AB1C9"/>
      </a:accent3>
      <a:accent4>
        <a:srgbClr val="66B368"/>
      </a:accent4>
      <a:accent5>
        <a:srgbClr val="EFAB00"/>
      </a:accent5>
      <a:accent6>
        <a:srgbClr val="E5804B"/>
      </a:accent6>
      <a:hlink>
        <a:srgbClr val="FF004E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700</Words>
  <Application>Microsoft Office PowerPoint</Application>
  <PresentationFormat>On-screen Show (16:9)</PresentationFormat>
  <Paragraphs>96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Cooper Black</vt:lpstr>
      <vt:lpstr>Segoe UI Black</vt:lpstr>
      <vt:lpstr>Titillium Web</vt:lpstr>
      <vt:lpstr>Copperplate Gothic Bold</vt:lpstr>
      <vt:lpstr>Bookman Old Style</vt:lpstr>
      <vt:lpstr>Calibri</vt:lpstr>
      <vt:lpstr>Times New Roman</vt:lpstr>
      <vt:lpstr>Rockwell Extra Bold</vt:lpstr>
      <vt:lpstr>Fidele template</vt:lpstr>
      <vt:lpstr>POETICS                - ARISTOTLE</vt:lpstr>
      <vt:lpstr>Aristotle </vt:lpstr>
      <vt:lpstr>His Major Works </vt:lpstr>
      <vt:lpstr>Aristotle’s Poetics : An Introduction </vt:lpstr>
      <vt:lpstr>Poetics : Its Plan </vt:lpstr>
      <vt:lpstr>Poetics : Its Plan </vt:lpstr>
      <vt:lpstr>Poetics : Its Plan </vt:lpstr>
      <vt:lpstr>Slide 8</vt:lpstr>
      <vt:lpstr>Poetics : Value of Poetry</vt:lpstr>
      <vt:lpstr>Poetics : Distinction between Poetry and History</vt:lpstr>
      <vt:lpstr>Poetics : Distinction between Poetry and History</vt:lpstr>
      <vt:lpstr>Poetics : Distinction between Poetry and History</vt:lpstr>
      <vt:lpstr>Poetics : Tragedy</vt:lpstr>
      <vt:lpstr>Poetics : Definition of Tragedy</vt:lpstr>
      <vt:lpstr>Poetics : Parts of Tragedy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POETICS                - ARISTOTLE</dc:title>
  <dc:creator>Arrabbu</dc:creator>
  <cp:lastModifiedBy>Dotnet</cp:lastModifiedBy>
  <cp:revision>29</cp:revision>
  <dcterms:modified xsi:type="dcterms:W3CDTF">2020-10-29T10:58:05Z</dcterms:modified>
</cp:coreProperties>
</file>