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61" r:id="rId4"/>
    <p:sldId id="258" r:id="rId5"/>
    <p:sldId id="262" r:id="rId6"/>
    <p:sldId id="263" r:id="rId7"/>
    <p:sldId id="259" r:id="rId8"/>
    <p:sldId id="260" r:id="rId9"/>
    <p:sldId id="264" r:id="rId10"/>
  </p:sldIdLst>
  <p:sldSz cx="12192000" cy="6858000"/>
  <p:notesSz cx="6858000" cy="9144000"/>
  <p:defaultTextStyle>
    <a:defPPr>
      <a:defRPr lang="ta-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4" d="100"/>
          <a:sy n="74" d="100"/>
        </p:scale>
        <p:origin x="4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F0D420-14FD-410E-8ACB-791ADF14F9D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174535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F0D420-14FD-410E-8ACB-791ADF14F9D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39694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F0D420-14FD-410E-8ACB-791ADF14F9D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A3764-0D8B-4029-8E12-8C24195680E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342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EF0D420-14FD-410E-8ACB-791ADF14F9D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524476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EF0D420-14FD-410E-8ACB-791ADF14F9D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A3764-0D8B-4029-8E12-8C24195680E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7121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EF0D420-14FD-410E-8ACB-791ADF14F9D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334536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0D420-14FD-410E-8ACB-791ADF14F9D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194480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0D420-14FD-410E-8ACB-791ADF14F9D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49252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0D420-14FD-410E-8ACB-791ADF14F9D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127807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F0D420-14FD-410E-8ACB-791ADF14F9D1}"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239541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F0D420-14FD-410E-8ACB-791ADF14F9D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182472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F0D420-14FD-410E-8ACB-791ADF14F9D1}"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313022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0D420-14FD-410E-8ACB-791ADF14F9D1}"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209210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0D420-14FD-410E-8ACB-791ADF14F9D1}"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262797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F0D420-14FD-410E-8ACB-791ADF14F9D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281811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F0D420-14FD-410E-8ACB-791ADF14F9D1}"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A3764-0D8B-4029-8E12-8C24195680EA}" type="slidenum">
              <a:rPr lang="en-US" smtClean="0"/>
              <a:t>‹#›</a:t>
            </a:fld>
            <a:endParaRPr lang="en-US"/>
          </a:p>
        </p:txBody>
      </p:sp>
    </p:spTree>
    <p:extLst>
      <p:ext uri="{BB962C8B-B14F-4D97-AF65-F5344CB8AC3E}">
        <p14:creationId xmlns:p14="http://schemas.microsoft.com/office/powerpoint/2010/main" val="43103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EF0D420-14FD-410E-8ACB-791ADF14F9D1}" type="datetimeFigureOut">
              <a:rPr lang="en-US" smtClean="0"/>
              <a:t>10/23/2020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14A3764-0D8B-4029-8E12-8C24195680EA}" type="slidenum">
              <a:rPr lang="en-US" smtClean="0"/>
              <a:t>‹#›</a:t>
            </a:fld>
            <a:endParaRPr lang="en-US"/>
          </a:p>
        </p:txBody>
      </p:sp>
    </p:spTree>
    <p:extLst>
      <p:ext uri="{BB962C8B-B14F-4D97-AF65-F5344CB8AC3E}">
        <p14:creationId xmlns:p14="http://schemas.microsoft.com/office/powerpoint/2010/main" val="175306652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366" y="386366"/>
            <a:ext cx="11655380" cy="6336406"/>
          </a:xfrm>
        </p:spPr>
        <p:txBody>
          <a:bodyPr>
            <a:normAutofit/>
          </a:bodyPr>
          <a:lstStyle/>
          <a:p>
            <a:r>
              <a:rPr lang="en-US" dirty="0" smtClean="0">
                <a:solidFill>
                  <a:schemeClr val="tx1"/>
                </a:solidFill>
              </a:rPr>
              <a:t> </a:t>
            </a:r>
            <a:br>
              <a:rPr lang="en-US" dirty="0" smtClean="0">
                <a:solidFill>
                  <a:schemeClr val="tx1"/>
                </a:solidFill>
              </a:rPr>
            </a:br>
            <a:r>
              <a:rPr lang="en-US" dirty="0">
                <a:solidFill>
                  <a:schemeClr val="tx1"/>
                </a:solidFill>
              </a:rPr>
              <a:t>                                    </a:t>
            </a:r>
            <a:r>
              <a:rPr lang="en-US" dirty="0" smtClean="0">
                <a:solidFill>
                  <a:schemeClr val="tx1"/>
                </a:solidFill>
              </a:rPr>
              <a:t>    </a:t>
            </a: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6028774" y="4448333"/>
            <a:ext cx="6882981" cy="1670449"/>
          </a:xfrm>
          <a:prstGeom prst="rect">
            <a:avLst/>
          </a:prstGeom>
        </p:spPr>
      </p:pic>
      <p:sp>
        <p:nvSpPr>
          <p:cNvPr id="5" name="TextBox 4"/>
          <p:cNvSpPr txBox="1"/>
          <p:nvPr/>
        </p:nvSpPr>
        <p:spPr>
          <a:xfrm>
            <a:off x="2511380" y="618186"/>
            <a:ext cx="7637172" cy="923330"/>
          </a:xfrm>
          <a:prstGeom prst="rect">
            <a:avLst/>
          </a:prstGeom>
          <a:noFill/>
        </p:spPr>
        <p:txBody>
          <a:bodyPr wrap="square" rtlCol="0">
            <a:spAutoFit/>
          </a:bodyPr>
          <a:lstStyle/>
          <a:p>
            <a:r>
              <a:rPr lang="en-US" sz="5400" dirty="0" smtClean="0">
                <a:latin typeface="Algerian" panose="04020705040A02060702" pitchFamily="82" charset="0"/>
              </a:rPr>
              <a:t>THE TREE POEM</a:t>
            </a:r>
            <a:endParaRPr lang="en-US" sz="5400" dirty="0">
              <a:latin typeface="Algerian" panose="04020705040A02060702" pitchFamily="82" charset="0"/>
            </a:endParaRPr>
          </a:p>
        </p:txBody>
      </p:sp>
      <p:sp>
        <p:nvSpPr>
          <p:cNvPr id="6" name="TextBox 5"/>
          <p:cNvSpPr txBox="1"/>
          <p:nvPr/>
        </p:nvSpPr>
        <p:spPr>
          <a:xfrm>
            <a:off x="5718220" y="3799268"/>
            <a:ext cx="6117465" cy="769441"/>
          </a:xfrm>
          <a:prstGeom prst="rect">
            <a:avLst/>
          </a:prstGeom>
          <a:noFill/>
        </p:spPr>
        <p:txBody>
          <a:bodyPr wrap="square" rtlCol="0">
            <a:spAutoFit/>
          </a:bodyPr>
          <a:lstStyle/>
          <a:p>
            <a:r>
              <a:rPr lang="en-US" sz="4400" dirty="0" smtClean="0"/>
              <a:t>PRESENTED BY</a:t>
            </a:r>
            <a:r>
              <a:rPr lang="en-US" dirty="0" smtClean="0"/>
              <a:t>,</a:t>
            </a:r>
            <a:endParaRPr lang="en-US" dirty="0"/>
          </a:p>
        </p:txBody>
      </p:sp>
    </p:spTree>
    <p:extLst>
      <p:ext uri="{BB962C8B-B14F-4D97-AF65-F5344CB8AC3E}">
        <p14:creationId xmlns:p14="http://schemas.microsoft.com/office/powerpoint/2010/main" val="212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321972"/>
            <a:ext cx="10172678" cy="1030311"/>
          </a:xfrm>
        </p:spPr>
        <p:txBody>
          <a:bodyPr>
            <a:normAutofit fontScale="25000" lnSpcReduction="20000"/>
          </a:bodyPr>
          <a:lstStyle/>
          <a:p>
            <a:pPr marL="0" indent="0">
              <a:buNone/>
            </a:pPr>
            <a:r>
              <a:rPr lang="en-US" sz="18000" dirty="0">
                <a:latin typeface="Algerian" panose="04020705040A02060702" pitchFamily="82" charset="0"/>
              </a:rPr>
              <a:t> </a:t>
            </a:r>
            <a:r>
              <a:rPr lang="en-US" sz="18000" dirty="0" smtClean="0">
                <a:latin typeface="Algerian" panose="04020705040A02060702" pitchFamily="82" charset="0"/>
              </a:rPr>
              <a:t>                    the trees</a:t>
            </a:r>
          </a:p>
          <a:p>
            <a:pPr marL="0" indent="0">
              <a:buNone/>
            </a:pPr>
            <a:r>
              <a:rPr lang="en-US" sz="7200" dirty="0" smtClean="0">
                <a:latin typeface="Aharoni" panose="02010803020104030203" pitchFamily="2" charset="-79"/>
                <a:cs typeface="Aharoni" panose="02010803020104030203" pitchFamily="2" charset="-79"/>
              </a:rPr>
              <a:t>                                                                                 -Philip </a:t>
            </a:r>
            <a:r>
              <a:rPr lang="en-US" sz="7200" dirty="0" err="1" smtClean="0">
                <a:latin typeface="Aharoni" panose="02010803020104030203" pitchFamily="2" charset="-79"/>
                <a:cs typeface="Aharoni" panose="02010803020104030203" pitchFamily="2" charset="-79"/>
              </a:rPr>
              <a:t>larkin</a:t>
            </a:r>
            <a:endParaRPr lang="en-US" sz="7200" dirty="0" smtClean="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stretch>
            <a:fillRect/>
          </a:stretch>
        </p:blipFill>
        <p:spPr>
          <a:xfrm>
            <a:off x="373488" y="1616660"/>
            <a:ext cx="2802831" cy="4220734"/>
          </a:xfrm>
          <a:prstGeom prst="rect">
            <a:avLst/>
          </a:prstGeom>
        </p:spPr>
      </p:pic>
      <p:sp>
        <p:nvSpPr>
          <p:cNvPr id="5" name="Rectangle 4"/>
          <p:cNvSpPr/>
          <p:nvPr/>
        </p:nvSpPr>
        <p:spPr>
          <a:xfrm>
            <a:off x="4211393" y="1687354"/>
            <a:ext cx="7572776" cy="5170646"/>
          </a:xfrm>
          <a:prstGeom prst="rect">
            <a:avLst/>
          </a:prstGeom>
        </p:spPr>
        <p:txBody>
          <a:bodyPr wrap="square">
            <a:spAutoFit/>
          </a:bodyPr>
          <a:lstStyle/>
          <a:p>
            <a:r>
              <a:rPr lang="en-US" sz="2400" dirty="0" smtClean="0">
                <a:solidFill>
                  <a:schemeClr val="bg1"/>
                </a:solidFill>
                <a:latin typeface="Aharoni" panose="02010803020104030203" pitchFamily="2" charset="-79"/>
                <a:cs typeface="Aharoni" panose="02010803020104030203" pitchFamily="2" charset="-79"/>
              </a:rPr>
              <a:t>Born	Philip Arthur Larkin</a:t>
            </a:r>
          </a:p>
          <a:p>
            <a:r>
              <a:rPr lang="en-US" sz="2400" dirty="0" smtClean="0">
                <a:solidFill>
                  <a:schemeClr val="bg1"/>
                </a:solidFill>
                <a:latin typeface="Aharoni" panose="02010803020104030203" pitchFamily="2" charset="-79"/>
                <a:cs typeface="Aharoni" panose="02010803020104030203" pitchFamily="2" charset="-79"/>
              </a:rPr>
              <a:t>9 August 1922</a:t>
            </a:r>
          </a:p>
          <a:p>
            <a:r>
              <a:rPr lang="en-US" sz="2400" dirty="0" smtClean="0">
                <a:latin typeface="Aharoni" panose="02010803020104030203" pitchFamily="2" charset="-79"/>
                <a:cs typeface="Aharoni" panose="02010803020104030203" pitchFamily="2" charset="-79"/>
              </a:rPr>
              <a:t>Radford, Coventry, Warwickshire, England</a:t>
            </a:r>
          </a:p>
          <a:p>
            <a:endParaRPr lang="en-US" sz="2400" dirty="0">
              <a:latin typeface="Aharoni" panose="02010803020104030203" pitchFamily="2" charset="-79"/>
              <a:cs typeface="Aharoni" panose="02010803020104030203" pitchFamily="2" charset="-79"/>
            </a:endParaRPr>
          </a:p>
          <a:p>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Died	2 December 1985 (aged 63)</a:t>
            </a:r>
          </a:p>
          <a:p>
            <a:r>
              <a:rPr lang="en-US" sz="2400" dirty="0" smtClean="0">
                <a:latin typeface="Aharoni" panose="02010803020104030203" pitchFamily="2" charset="-79"/>
                <a:cs typeface="Aharoni" panose="02010803020104030203" pitchFamily="2" charset="-79"/>
              </a:rPr>
              <a:t>Hull, Humberside, </a:t>
            </a:r>
            <a:r>
              <a:rPr lang="en-US" sz="2400" dirty="0" err="1" smtClean="0">
                <a:latin typeface="Aharoni" panose="02010803020104030203" pitchFamily="2" charset="-79"/>
                <a:cs typeface="Aharoni" panose="02010803020104030203" pitchFamily="2" charset="-79"/>
              </a:rPr>
              <a:t>EnglandOccupation</a:t>
            </a:r>
            <a:r>
              <a:rPr lang="en-US" sz="2400" dirty="0" smtClean="0">
                <a:latin typeface="Aharoni" panose="02010803020104030203" pitchFamily="2" charset="-79"/>
                <a:cs typeface="Aharoni" panose="02010803020104030203" pitchFamily="2" charset="-79"/>
              </a:rPr>
              <a:t>	Poet, librarian, novelist, jazz critic</a:t>
            </a:r>
          </a:p>
          <a:p>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Employer	University of Hull (1955–85)</a:t>
            </a:r>
          </a:p>
          <a:p>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Notable work     The Whitsun Weddings (1964), High Windows (1974)</a:t>
            </a:r>
          </a:p>
          <a:p>
            <a:endParaRPr lang="en-US" dirty="0"/>
          </a:p>
        </p:txBody>
      </p:sp>
      <p:sp>
        <p:nvSpPr>
          <p:cNvPr id="6" name="Rectangle 5"/>
          <p:cNvSpPr/>
          <p:nvPr/>
        </p:nvSpPr>
        <p:spPr>
          <a:xfrm>
            <a:off x="219956" y="5985861"/>
            <a:ext cx="3473900" cy="461665"/>
          </a:xfrm>
          <a:prstGeom prst="rect">
            <a:avLst/>
          </a:prstGeom>
        </p:spPr>
        <p:txBody>
          <a:bodyPr wrap="none">
            <a:spAutoFit/>
          </a:bodyPr>
          <a:lstStyle/>
          <a:p>
            <a:r>
              <a:rPr lang="en-US" sz="2400" dirty="0" smtClean="0">
                <a:latin typeface="Arial Black" panose="020B0A04020102020204" pitchFamily="34" charset="0"/>
              </a:rPr>
              <a:t>Philip Arthur Larkin</a:t>
            </a:r>
            <a:endParaRPr lang="en-US" sz="2400" dirty="0">
              <a:latin typeface="Arial Black" panose="020B0A04020102020204" pitchFamily="34" charset="0"/>
            </a:endParaRPr>
          </a:p>
        </p:txBody>
      </p:sp>
    </p:spTree>
    <p:extLst>
      <p:ext uri="{BB962C8B-B14F-4D97-AF65-F5344CB8AC3E}">
        <p14:creationId xmlns:p14="http://schemas.microsoft.com/office/powerpoint/2010/main" val="130069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5" y="90152"/>
            <a:ext cx="11835684" cy="6658377"/>
          </a:xfrm>
        </p:spPr>
        <p:txBody>
          <a:bodyPr>
            <a:normAutofit fontScale="77500" lnSpcReduction="20000"/>
          </a:bodyPr>
          <a:lstStyle/>
          <a:p>
            <a:pPr marL="0" indent="0">
              <a:buNone/>
            </a:pPr>
            <a:r>
              <a:rPr lang="en-US" sz="4000" b="1" u="sng" dirty="0" smtClean="0"/>
              <a:t>PHILIP LARKIN AND THE TREES       </a:t>
            </a:r>
          </a:p>
          <a:p>
            <a:endParaRPr lang="en-US" dirty="0"/>
          </a:p>
          <a:p>
            <a:r>
              <a:rPr lang="en-US" sz="2300" dirty="0" smtClean="0"/>
              <a:t> The </a:t>
            </a:r>
            <a:r>
              <a:rPr lang="en-US" sz="2300" dirty="0"/>
              <a:t>Trees is a short poem that focuses on renewal, specifically the new growth of leaves on trees that comes round annually, part of the seasonal cycle in Nature.</a:t>
            </a:r>
          </a:p>
          <a:p>
            <a:r>
              <a:rPr lang="en-US" sz="2300" dirty="0" smtClean="0"/>
              <a:t>        In </a:t>
            </a:r>
            <a:r>
              <a:rPr lang="en-US" sz="2300" dirty="0"/>
              <a:t>essence, it is an observational poem with a kind of folk philosophy behind it, the speaker keenly aware of the profound changes going on and relating them to human mortality</a:t>
            </a:r>
            <a:r>
              <a:rPr lang="en-US" sz="2300" dirty="0" smtClean="0"/>
              <a:t>. With </a:t>
            </a:r>
            <a:r>
              <a:rPr lang="en-US" sz="2300" dirty="0"/>
              <a:t>heightened sensitivity to the natural world at springtime, the speaker's empathy also comes through. There is a need to understand and put into context the processes at work deep inside the tree. This adds an edge of mystery to the poem, essential to the working of the whole piece.</a:t>
            </a:r>
          </a:p>
          <a:p>
            <a:pPr marL="0" indent="0">
              <a:buNone/>
            </a:pPr>
            <a:endParaRPr lang="en-US" sz="2300" dirty="0" smtClean="0"/>
          </a:p>
          <a:p>
            <a:r>
              <a:rPr lang="en-US" sz="2300" dirty="0" smtClean="0"/>
              <a:t>    Philip </a:t>
            </a:r>
            <a:r>
              <a:rPr lang="en-US" sz="2300" dirty="0"/>
              <a:t>Larkin is still highly regarded today as one of the most popular of British poets, technically astute in his portrayals of British life, the bespectacled explorer of events both urban and pastoral.</a:t>
            </a:r>
          </a:p>
          <a:p>
            <a:pPr marL="0" indent="0">
              <a:buNone/>
            </a:pPr>
            <a:r>
              <a:rPr lang="en-US" sz="2300" dirty="0"/>
              <a:t> </a:t>
            </a:r>
            <a:r>
              <a:rPr lang="en-US" sz="2300" dirty="0" smtClean="0"/>
              <a:t>        </a:t>
            </a:r>
          </a:p>
          <a:p>
            <a:r>
              <a:rPr lang="en-US" sz="2300" dirty="0" smtClean="0"/>
              <a:t>     He </a:t>
            </a:r>
            <a:r>
              <a:rPr lang="en-US" sz="2300" dirty="0"/>
              <a:t>was however a reluctant poet, never fully at ease with his popularity, shunning the limelight and presenting himself as a somewhat </a:t>
            </a:r>
            <a:r>
              <a:rPr lang="en-US" sz="2300" dirty="0" err="1"/>
              <a:t>pessimistiic</a:t>
            </a:r>
            <a:r>
              <a:rPr lang="en-US" sz="2300" dirty="0"/>
              <a:t> purveyor of poetics. He could be cynical, gloomy, perverse, yet his mastery of form and language and his acute perceptive powers shine through the depressions.</a:t>
            </a:r>
          </a:p>
          <a:p>
            <a:r>
              <a:rPr lang="en-US" sz="2300" dirty="0" smtClean="0"/>
              <a:t>             The </a:t>
            </a:r>
            <a:r>
              <a:rPr lang="en-US" sz="2300" dirty="0"/>
              <a:t>Trees was written in 1967 and published in his book High Windows in 1974. It is one of several poems he wrote about spring and contains elements of sadness and happiness, grief and joy, despondency and hope. So typical of Larkin.</a:t>
            </a:r>
          </a:p>
          <a:p>
            <a:r>
              <a:rPr lang="en-US" sz="2300" dirty="0" smtClean="0"/>
              <a:t>         In </a:t>
            </a:r>
            <a:r>
              <a:rPr lang="en-US" sz="2300" dirty="0"/>
              <a:t>the poem, the speaker acknowledges the unfathomable yet is resigned to the fact that both tree and human will eventually succumb to the natural processes constantly at work, impossible to avoid.</a:t>
            </a:r>
          </a:p>
        </p:txBody>
      </p:sp>
    </p:spTree>
    <p:extLst>
      <p:ext uri="{BB962C8B-B14F-4D97-AF65-F5344CB8AC3E}">
        <p14:creationId xmlns:p14="http://schemas.microsoft.com/office/powerpoint/2010/main" val="214964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735" y="283336"/>
            <a:ext cx="9298547" cy="5950040"/>
          </a:xfrm>
        </p:spPr>
        <p:txBody>
          <a:bodyPr>
            <a:normAutofit fontScale="25000" lnSpcReduction="20000"/>
          </a:bodyPr>
          <a:lstStyle/>
          <a:p>
            <a:pPr marL="0" indent="0">
              <a:buNone/>
            </a:pPr>
            <a:r>
              <a:rPr lang="en-US" sz="19200" b="1" dirty="0" smtClean="0"/>
              <a:t>The </a:t>
            </a:r>
            <a:r>
              <a:rPr lang="en-US" sz="19200" b="1" dirty="0"/>
              <a:t>Trees</a:t>
            </a:r>
          </a:p>
          <a:p>
            <a:pPr marL="0" indent="0">
              <a:buNone/>
            </a:pPr>
            <a:r>
              <a:rPr lang="en-US" sz="9200" dirty="0" smtClean="0">
                <a:latin typeface="Arial Black" panose="020B0A04020102020204" pitchFamily="34" charset="0"/>
              </a:rPr>
              <a:t>The </a:t>
            </a:r>
            <a:r>
              <a:rPr lang="en-US" sz="9200" dirty="0">
                <a:latin typeface="Arial Black" panose="020B0A04020102020204" pitchFamily="34" charset="0"/>
              </a:rPr>
              <a:t>trees are coming into leaf</a:t>
            </a:r>
          </a:p>
          <a:p>
            <a:pPr marL="0" indent="0">
              <a:buNone/>
            </a:pPr>
            <a:r>
              <a:rPr lang="en-US" sz="9200" dirty="0">
                <a:latin typeface="Arial Black" panose="020B0A04020102020204" pitchFamily="34" charset="0"/>
              </a:rPr>
              <a:t>Like something almost being said;</a:t>
            </a:r>
          </a:p>
          <a:p>
            <a:pPr marL="0" indent="0">
              <a:buNone/>
            </a:pPr>
            <a:r>
              <a:rPr lang="en-US" sz="9200" dirty="0">
                <a:latin typeface="Arial Black" panose="020B0A04020102020204" pitchFamily="34" charset="0"/>
              </a:rPr>
              <a:t>The recent buds relax and spread,</a:t>
            </a:r>
          </a:p>
          <a:p>
            <a:pPr marL="0" indent="0">
              <a:buNone/>
            </a:pPr>
            <a:r>
              <a:rPr lang="en-US" sz="9200" dirty="0">
                <a:latin typeface="Arial Black" panose="020B0A04020102020204" pitchFamily="34" charset="0"/>
              </a:rPr>
              <a:t>Their greenness is a kind of grief.</a:t>
            </a:r>
          </a:p>
          <a:p>
            <a:pPr marL="0" indent="0">
              <a:buNone/>
            </a:pPr>
            <a:endParaRPr lang="en-US" sz="9200" dirty="0" smtClean="0">
              <a:latin typeface="Arial Black" panose="020B0A04020102020204" pitchFamily="34" charset="0"/>
            </a:endParaRPr>
          </a:p>
          <a:p>
            <a:pPr marL="0" indent="0">
              <a:buNone/>
            </a:pPr>
            <a:r>
              <a:rPr lang="en-US" sz="9200" dirty="0" smtClean="0">
                <a:latin typeface="Arial Black" panose="020B0A04020102020204" pitchFamily="34" charset="0"/>
              </a:rPr>
              <a:t>Is </a:t>
            </a:r>
            <a:r>
              <a:rPr lang="en-US" sz="9200" dirty="0">
                <a:latin typeface="Arial Black" panose="020B0A04020102020204" pitchFamily="34" charset="0"/>
              </a:rPr>
              <a:t>it that they are born again</a:t>
            </a:r>
          </a:p>
          <a:p>
            <a:pPr marL="0" indent="0">
              <a:buNone/>
            </a:pPr>
            <a:r>
              <a:rPr lang="en-US" sz="9200" dirty="0">
                <a:latin typeface="Arial Black" panose="020B0A04020102020204" pitchFamily="34" charset="0"/>
              </a:rPr>
              <a:t>And we grow old? No, they die too.</a:t>
            </a:r>
          </a:p>
          <a:p>
            <a:pPr marL="0" indent="0">
              <a:buNone/>
            </a:pPr>
            <a:r>
              <a:rPr lang="en-US" sz="9200" dirty="0">
                <a:latin typeface="Arial Black" panose="020B0A04020102020204" pitchFamily="34" charset="0"/>
              </a:rPr>
              <a:t>Their yearly trick of looking new</a:t>
            </a:r>
          </a:p>
          <a:p>
            <a:pPr marL="0" indent="0">
              <a:buNone/>
            </a:pPr>
            <a:r>
              <a:rPr lang="en-US" sz="9200" dirty="0">
                <a:latin typeface="Arial Black" panose="020B0A04020102020204" pitchFamily="34" charset="0"/>
              </a:rPr>
              <a:t>Is written down in rings of grain</a:t>
            </a:r>
            <a:r>
              <a:rPr lang="en-US" sz="9200" dirty="0" smtClean="0">
                <a:latin typeface="Arial Black" panose="020B0A04020102020204" pitchFamily="34" charset="0"/>
              </a:rPr>
              <a:t>.</a:t>
            </a:r>
          </a:p>
          <a:p>
            <a:pPr marL="0" indent="0">
              <a:buNone/>
            </a:pPr>
            <a:endParaRPr lang="en-US" sz="9200" dirty="0">
              <a:latin typeface="Arial Black" panose="020B0A04020102020204" pitchFamily="34" charset="0"/>
            </a:endParaRPr>
          </a:p>
          <a:p>
            <a:pPr marL="0" indent="0">
              <a:buNone/>
            </a:pPr>
            <a:r>
              <a:rPr lang="en-US" sz="9200" dirty="0" smtClean="0">
                <a:latin typeface="Arial Black" panose="020B0A04020102020204" pitchFamily="34" charset="0"/>
              </a:rPr>
              <a:t>Yet </a:t>
            </a:r>
            <a:r>
              <a:rPr lang="en-US" sz="9200" dirty="0">
                <a:latin typeface="Arial Black" panose="020B0A04020102020204" pitchFamily="34" charset="0"/>
              </a:rPr>
              <a:t>still the </a:t>
            </a:r>
            <a:r>
              <a:rPr lang="en-US" sz="9200" dirty="0" err="1">
                <a:latin typeface="Arial Black" panose="020B0A04020102020204" pitchFamily="34" charset="0"/>
              </a:rPr>
              <a:t>unresting</a:t>
            </a:r>
            <a:r>
              <a:rPr lang="en-US" sz="9200" dirty="0">
                <a:latin typeface="Arial Black" panose="020B0A04020102020204" pitchFamily="34" charset="0"/>
              </a:rPr>
              <a:t> castles </a:t>
            </a:r>
            <a:r>
              <a:rPr lang="en-US" sz="9200" dirty="0" smtClean="0">
                <a:latin typeface="Arial Black" panose="020B0A04020102020204" pitchFamily="34" charset="0"/>
              </a:rPr>
              <a:t>thresh</a:t>
            </a:r>
          </a:p>
          <a:p>
            <a:pPr marL="0" indent="0">
              <a:buNone/>
            </a:pPr>
            <a:r>
              <a:rPr lang="en-US" sz="9200" dirty="0" smtClean="0">
                <a:latin typeface="Arial Black" panose="020B0A04020102020204" pitchFamily="34" charset="0"/>
              </a:rPr>
              <a:t>In </a:t>
            </a:r>
            <a:r>
              <a:rPr lang="en-US" sz="9200" dirty="0" err="1" smtClean="0">
                <a:latin typeface="Arial Black" panose="020B0A04020102020204" pitchFamily="34" charset="0"/>
              </a:rPr>
              <a:t>fullgrown</a:t>
            </a:r>
            <a:r>
              <a:rPr lang="en-US" sz="9200" dirty="0" smtClean="0">
                <a:latin typeface="Arial Black" panose="020B0A04020102020204" pitchFamily="34" charset="0"/>
              </a:rPr>
              <a:t> thickness every May.</a:t>
            </a:r>
          </a:p>
          <a:p>
            <a:pPr marL="0" indent="0">
              <a:buNone/>
            </a:pPr>
            <a:r>
              <a:rPr lang="en-US" sz="9200" dirty="0" smtClean="0">
                <a:latin typeface="Arial Black" panose="020B0A04020102020204" pitchFamily="34" charset="0"/>
              </a:rPr>
              <a:t>Last </a:t>
            </a:r>
            <a:r>
              <a:rPr lang="en-US" sz="9200" dirty="0">
                <a:latin typeface="Arial Black" panose="020B0A04020102020204" pitchFamily="34" charset="0"/>
              </a:rPr>
              <a:t>year is dead, they seem to say,</a:t>
            </a:r>
          </a:p>
          <a:p>
            <a:pPr marL="0" indent="0">
              <a:buNone/>
            </a:pPr>
            <a:r>
              <a:rPr lang="en-US" sz="9200" dirty="0">
                <a:latin typeface="Arial Black" panose="020B0A04020102020204" pitchFamily="34" charset="0"/>
              </a:rPr>
              <a:t>Begin afresh, afresh, afresh.</a:t>
            </a:r>
          </a:p>
          <a:p>
            <a:pPr marL="0" indent="0">
              <a:buNone/>
            </a:pPr>
            <a:endParaRPr lang="en-US" dirty="0"/>
          </a:p>
        </p:txBody>
      </p:sp>
      <p:pic>
        <p:nvPicPr>
          <p:cNvPr id="4" name="Picture 3"/>
          <p:cNvPicPr>
            <a:picLocks noChangeAspect="1"/>
          </p:cNvPicPr>
          <p:nvPr/>
        </p:nvPicPr>
        <p:blipFill>
          <a:blip r:embed="rId2"/>
          <a:stretch>
            <a:fillRect/>
          </a:stretch>
        </p:blipFill>
        <p:spPr>
          <a:xfrm>
            <a:off x="7031866" y="2079288"/>
            <a:ext cx="4545966" cy="2557106"/>
          </a:xfrm>
          <a:prstGeom prst="rect">
            <a:avLst/>
          </a:prstGeom>
        </p:spPr>
      </p:pic>
    </p:spTree>
    <p:extLst>
      <p:ext uri="{BB962C8B-B14F-4D97-AF65-F5344CB8AC3E}">
        <p14:creationId xmlns:p14="http://schemas.microsoft.com/office/powerpoint/2010/main" val="6331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154546"/>
            <a:ext cx="11745531" cy="6503831"/>
          </a:xfrm>
        </p:spPr>
        <p:txBody>
          <a:bodyPr>
            <a:normAutofit fontScale="92500" lnSpcReduction="10000"/>
          </a:bodyPr>
          <a:lstStyle/>
          <a:p>
            <a:pPr marL="0" indent="0">
              <a:buNone/>
            </a:pPr>
            <a:endParaRPr lang="en-US" dirty="0" smtClean="0"/>
          </a:p>
          <a:p>
            <a:pPr marL="0" indent="0">
              <a:buNone/>
            </a:pPr>
            <a:endParaRPr lang="en-US" dirty="0" smtClean="0"/>
          </a:p>
          <a:p>
            <a:pPr marL="0" indent="0">
              <a:buNone/>
            </a:pPr>
            <a:r>
              <a:rPr lang="en-US" sz="3900" b="1" dirty="0" smtClean="0"/>
              <a:t>Summary of poem</a:t>
            </a:r>
            <a:endParaRPr lang="en-US" sz="3900" b="1" dirty="0"/>
          </a:p>
          <a:p>
            <a:pPr marL="0" indent="0">
              <a:buNone/>
            </a:pPr>
            <a:r>
              <a:rPr lang="en-US" sz="2600" b="1" u="sng" dirty="0" smtClean="0"/>
              <a:t>Stanza </a:t>
            </a:r>
            <a:r>
              <a:rPr lang="en-US" sz="2600" b="1" u="sng" dirty="0"/>
              <a:t>1</a:t>
            </a:r>
          </a:p>
          <a:p>
            <a:r>
              <a:rPr lang="en-US" dirty="0"/>
              <a:t>The theme of immortality is highlighted through the constant rebirth of the trees every springtime. ‘Leaf’ in the first line of the poem symbolizes life, creating a lively mood and a new beginning of a life cycle. However, the image conveyed from ‘Their greenness in a kind of grief’ shows the poet’s pessimistic attitude towards the newly born trees. The color green represents the ideas of being fresh and new as well as naivety, the leaves are naive because they are not aware that nature has blessed them with the ability to reborn every spring. This is ‘a kind of grief’ because unlike trees, humans are unable to reborn after they die, death is eventually the end of life. The poet’s pessimistic attitude towards the eventual death of humans and their inability to reborn is clearly portrayed</a:t>
            </a:r>
            <a:r>
              <a:rPr lang="en-US" dirty="0" smtClean="0"/>
              <a:t>.</a:t>
            </a:r>
          </a:p>
          <a:p>
            <a:pPr marL="0" indent="0">
              <a:buNone/>
            </a:pPr>
            <a:r>
              <a:rPr lang="en-US" sz="3000" b="1" u="sng" dirty="0" smtClean="0"/>
              <a:t>Stanza </a:t>
            </a:r>
            <a:r>
              <a:rPr lang="en-US" sz="3000" b="1" u="sng" dirty="0"/>
              <a:t>2</a:t>
            </a:r>
          </a:p>
          <a:p>
            <a:endParaRPr lang="en-US" dirty="0" smtClean="0"/>
          </a:p>
          <a:p>
            <a:r>
              <a:rPr lang="en-US" dirty="0"/>
              <a:t> </a:t>
            </a:r>
            <a:r>
              <a:rPr lang="en-US" dirty="0" smtClean="0"/>
              <a:t>   The </a:t>
            </a:r>
            <a:r>
              <a:rPr lang="en-US" dirty="0"/>
              <a:t>poet conveys the theme of aging through the way the trees are able to hide their age whilst humans are unable to. The imagery of the ‘rings of grain’ allows the reader to recognize the rings formed in a tree’s trunk. </a:t>
            </a:r>
            <a:r>
              <a:rPr lang="en-US" dirty="0" err="1"/>
              <a:t>larkin</a:t>
            </a:r>
            <a:r>
              <a:rPr lang="en-US" dirty="0"/>
              <a:t> expresses his envy towards this because the trees are able to hide their true age in their trunk which shows as rings whereby humans are not able to do that. Instead, humans age and worries are revealed as wrinkles and gray hair. Larkin thinks that it is unfair that the trees can do this ‘trick’ where as humans can not. Larkin’s envy is evidently expressed through the clever disguise of the trees.</a:t>
            </a:r>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2445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844" y="0"/>
            <a:ext cx="10958289" cy="6062730"/>
          </a:xfrm>
        </p:spPr>
        <p:txBody>
          <a:bodyPr>
            <a:normAutofit/>
          </a:bodyPr>
          <a:lstStyle/>
          <a:p>
            <a:pPr marL="0" indent="0" fontAlgn="base">
              <a:buNone/>
            </a:pPr>
            <a:r>
              <a:rPr lang="en-US" sz="3200" b="1" u="sng" dirty="0" smtClean="0"/>
              <a:t>Stanza 3</a:t>
            </a:r>
          </a:p>
          <a:p>
            <a:pPr marL="0" indent="0" fontAlgn="base">
              <a:buNone/>
            </a:pPr>
            <a:r>
              <a:rPr lang="en-US" dirty="0" smtClean="0"/>
              <a:t>                  </a:t>
            </a:r>
          </a:p>
          <a:p>
            <a:pPr marL="0" indent="0" fontAlgn="base">
              <a:buNone/>
            </a:pPr>
            <a:endParaRPr lang="en-US" dirty="0"/>
          </a:p>
          <a:p>
            <a:pPr fontAlgn="base"/>
            <a:r>
              <a:rPr lang="en-US" dirty="0" smtClean="0"/>
              <a:t>           Larkin indicates the theme of renewal through the repetitive life cycle of the trees. He expresses his admiration with the metaphor ‘</a:t>
            </a:r>
            <a:r>
              <a:rPr lang="en-US" dirty="0" err="1" smtClean="0"/>
              <a:t>unresting</a:t>
            </a:r>
            <a:r>
              <a:rPr lang="en-US" dirty="0" smtClean="0"/>
              <a:t> castles’. The trees are seen as a mighty fortress that protects all who seek refuge under them from the wavering heat or the thunderous storms. Although the trees are able to do things out of the human ability, he admires their ability to shelter and protect. His approval of the trees is further presented through the repetition of ‘afresh’ in the last line of the poem.</a:t>
            </a:r>
          </a:p>
          <a:p>
            <a:pPr marL="0" indent="0" fontAlgn="base">
              <a:buNone/>
            </a:pPr>
            <a:endParaRPr lang="en-US" dirty="0"/>
          </a:p>
          <a:p>
            <a:pPr fontAlgn="base"/>
            <a:r>
              <a:rPr lang="en-US" dirty="0" smtClean="0"/>
              <a:t>            This reminds humans that we can imitate the trees by forgetting wrongdoing and problems in the past and start anew, to have a sense of hope for a better future. Larkin conveys his positive attitude towards the trees, moreover telling people that they can learn the good ways of the trees by spiritual renewal.</a:t>
            </a:r>
          </a:p>
          <a:p>
            <a:endParaRPr lang="en-US" dirty="0"/>
          </a:p>
        </p:txBody>
      </p:sp>
    </p:spTree>
    <p:extLst>
      <p:ext uri="{BB962C8B-B14F-4D97-AF65-F5344CB8AC3E}">
        <p14:creationId xmlns:p14="http://schemas.microsoft.com/office/powerpoint/2010/main" val="182803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8" y="115911"/>
            <a:ext cx="11578108" cy="5486400"/>
          </a:xfrm>
        </p:spPr>
        <p:txBody>
          <a:bodyPr>
            <a:normAutofit fontScale="92500" lnSpcReduction="10000"/>
          </a:bodyPr>
          <a:lstStyle/>
          <a:p>
            <a:pPr marL="0" indent="0">
              <a:buNone/>
            </a:pPr>
            <a:r>
              <a:rPr lang="en-US" sz="4000" b="1" dirty="0" smtClean="0">
                <a:latin typeface="Aharoni" panose="02010803020104030203" pitchFamily="2" charset="-79"/>
                <a:cs typeface="Aharoni" panose="02010803020104030203" pitchFamily="2" charset="-79"/>
              </a:rPr>
              <a:t>Structure of a poem</a:t>
            </a:r>
          </a:p>
          <a:p>
            <a:pPr marL="0" indent="0">
              <a:buNone/>
            </a:pPr>
            <a:r>
              <a:rPr lang="en-US" sz="2600" b="1" dirty="0" smtClean="0">
                <a:latin typeface="Aharoni" panose="02010803020104030203" pitchFamily="2" charset="-79"/>
                <a:cs typeface="Aharoni" panose="02010803020104030203" pitchFamily="2" charset="-79"/>
              </a:rPr>
              <a:t>The </a:t>
            </a:r>
            <a:r>
              <a:rPr lang="en-US" sz="2600" b="1" dirty="0">
                <a:latin typeface="Aharoni" panose="02010803020104030203" pitchFamily="2" charset="-79"/>
                <a:cs typeface="Aharoni" panose="02010803020104030203" pitchFamily="2" charset="-79"/>
              </a:rPr>
              <a:t>Trees is a 3 stanza poem, with full end rhymes and a regular </a:t>
            </a:r>
            <a:r>
              <a:rPr lang="en-US" sz="2600" b="1" dirty="0" err="1">
                <a:latin typeface="Aharoni" panose="02010803020104030203" pitchFamily="2" charset="-79"/>
                <a:cs typeface="Aharoni" panose="02010803020104030203" pitchFamily="2" charset="-79"/>
              </a:rPr>
              <a:t>metre</a:t>
            </a:r>
            <a:r>
              <a:rPr lang="en-US" sz="2600" b="1" dirty="0">
                <a:latin typeface="Aharoni" panose="02010803020104030203" pitchFamily="2" charset="-79"/>
                <a:cs typeface="Aharoni" panose="02010803020104030203" pitchFamily="2" charset="-79"/>
              </a:rPr>
              <a:t> (meter in USA).</a:t>
            </a:r>
          </a:p>
          <a:p>
            <a:pPr marL="0" indent="0">
              <a:buNone/>
            </a:pPr>
            <a:endParaRPr lang="en-US" sz="2600" b="1" dirty="0">
              <a:latin typeface="Aharoni" panose="02010803020104030203" pitchFamily="2" charset="-79"/>
              <a:cs typeface="Aharoni" panose="02010803020104030203" pitchFamily="2" charset="-79"/>
            </a:endParaRPr>
          </a:p>
          <a:p>
            <a:pPr marL="0" indent="0">
              <a:buNone/>
            </a:pPr>
            <a:r>
              <a:rPr lang="en-US" sz="2600" b="1" i="1" u="sng" dirty="0">
                <a:latin typeface="Aharoni" panose="02010803020104030203" pitchFamily="2" charset="-79"/>
                <a:cs typeface="Aharoni" panose="02010803020104030203" pitchFamily="2" charset="-79"/>
              </a:rPr>
              <a:t>Rhyme</a:t>
            </a:r>
          </a:p>
          <a:p>
            <a:pPr marL="0" indent="0">
              <a:buNone/>
            </a:pPr>
            <a:endParaRPr lang="en-US" sz="2600" b="1" dirty="0">
              <a:latin typeface="Aharoni" panose="02010803020104030203" pitchFamily="2" charset="-79"/>
              <a:cs typeface="Aharoni" panose="02010803020104030203" pitchFamily="2" charset="-79"/>
            </a:endParaRPr>
          </a:p>
          <a:p>
            <a:pPr marL="0" indent="0">
              <a:buNone/>
            </a:pPr>
            <a:r>
              <a:rPr lang="en-US" sz="2600" b="1" dirty="0" smtClean="0">
                <a:latin typeface="Aharoni" panose="02010803020104030203" pitchFamily="2" charset="-79"/>
                <a:cs typeface="Aharoni" panose="02010803020104030203" pitchFamily="2" charset="-79"/>
              </a:rPr>
              <a:t>     The </a:t>
            </a:r>
            <a:r>
              <a:rPr lang="en-US" sz="2600" b="1" dirty="0">
                <a:latin typeface="Aharoni" panose="02010803020104030203" pitchFamily="2" charset="-79"/>
                <a:cs typeface="Aharoni" panose="02010803020104030203" pitchFamily="2" charset="-79"/>
              </a:rPr>
              <a:t>rhyme scheme is </a:t>
            </a:r>
            <a:r>
              <a:rPr lang="en-US" sz="2600" b="1" dirty="0" err="1">
                <a:latin typeface="Aharoni" panose="02010803020104030203" pitchFamily="2" charset="-79"/>
                <a:cs typeface="Aharoni" panose="02010803020104030203" pitchFamily="2" charset="-79"/>
              </a:rPr>
              <a:t>abba</a:t>
            </a:r>
            <a:r>
              <a:rPr lang="en-US" sz="2600" b="1" dirty="0">
                <a:latin typeface="Aharoni" panose="02010803020104030203" pitchFamily="2" charset="-79"/>
                <a:cs typeface="Aharoni" panose="02010803020104030203" pitchFamily="2" charset="-79"/>
              </a:rPr>
              <a:t> </a:t>
            </a:r>
            <a:r>
              <a:rPr lang="en-US" sz="2600" b="1" dirty="0" err="1">
                <a:latin typeface="Aharoni" panose="02010803020104030203" pitchFamily="2" charset="-79"/>
                <a:cs typeface="Aharoni" panose="02010803020104030203" pitchFamily="2" charset="-79"/>
              </a:rPr>
              <a:t>cddc</a:t>
            </a:r>
            <a:r>
              <a:rPr lang="en-US" sz="2600" b="1" dirty="0">
                <a:latin typeface="Aharoni" panose="02010803020104030203" pitchFamily="2" charset="-79"/>
                <a:cs typeface="Aharoni" panose="02010803020104030203" pitchFamily="2" charset="-79"/>
              </a:rPr>
              <a:t> </a:t>
            </a:r>
            <a:r>
              <a:rPr lang="en-US" sz="2600" b="1" dirty="0" err="1">
                <a:latin typeface="Aharoni" panose="02010803020104030203" pitchFamily="2" charset="-79"/>
                <a:cs typeface="Aharoni" panose="02010803020104030203" pitchFamily="2" charset="-79"/>
              </a:rPr>
              <a:t>effe</a:t>
            </a:r>
            <a:r>
              <a:rPr lang="en-US" sz="2600" b="1" dirty="0">
                <a:latin typeface="Aharoni" panose="02010803020104030203" pitchFamily="2" charset="-79"/>
                <a:cs typeface="Aharoni" panose="02010803020104030203" pitchFamily="2" charset="-79"/>
              </a:rPr>
              <a:t> and all are full rhymes, sounding the same: leaf/grief. This helps enclose the sense and echoes the naturally occurring cycles in life.</a:t>
            </a:r>
          </a:p>
          <a:p>
            <a:pPr marL="0" indent="0">
              <a:buNone/>
            </a:pPr>
            <a:r>
              <a:rPr lang="en-US" sz="2600" b="1" i="1" u="sng" dirty="0" err="1" smtClean="0">
                <a:latin typeface="Aharoni" panose="02010803020104030203" pitchFamily="2" charset="-79"/>
                <a:cs typeface="Aharoni" panose="02010803020104030203" pitchFamily="2" charset="-79"/>
              </a:rPr>
              <a:t>Metre</a:t>
            </a:r>
            <a:endParaRPr lang="en-US" sz="2600" b="1" i="1" u="sng" dirty="0" smtClean="0">
              <a:latin typeface="Aharoni" panose="02010803020104030203" pitchFamily="2" charset="-79"/>
              <a:cs typeface="Aharoni" panose="02010803020104030203" pitchFamily="2" charset="-79"/>
            </a:endParaRPr>
          </a:p>
          <a:p>
            <a:pPr marL="0" indent="0">
              <a:buNone/>
            </a:pPr>
            <a:r>
              <a:rPr lang="en-US" sz="2600" b="1" i="1" u="sng" dirty="0">
                <a:latin typeface="Aharoni" panose="02010803020104030203" pitchFamily="2" charset="-79"/>
                <a:cs typeface="Aharoni" panose="02010803020104030203" pitchFamily="2" charset="-79"/>
              </a:rPr>
              <a:t> </a:t>
            </a:r>
            <a:r>
              <a:rPr lang="en-US" sz="2600" b="1" i="1" u="sng" dirty="0" smtClean="0">
                <a:latin typeface="Aharoni" panose="02010803020104030203" pitchFamily="2" charset="-79"/>
                <a:cs typeface="Aharoni" panose="02010803020104030203" pitchFamily="2" charset="-79"/>
              </a:rPr>
              <a:t>   </a:t>
            </a:r>
            <a:r>
              <a:rPr lang="en-US" sz="2600" b="1" dirty="0" smtClean="0">
                <a:latin typeface="Aharoni" panose="02010803020104030203" pitchFamily="2" charset="-79"/>
                <a:cs typeface="Aharoni" panose="02010803020104030203" pitchFamily="2" charset="-79"/>
              </a:rPr>
              <a:t>   Iambic </a:t>
            </a:r>
            <a:r>
              <a:rPr lang="en-US" sz="2600" b="1" dirty="0">
                <a:latin typeface="Aharoni" panose="02010803020104030203" pitchFamily="2" charset="-79"/>
                <a:cs typeface="Aharoni" panose="02010803020104030203" pitchFamily="2" charset="-79"/>
              </a:rPr>
              <a:t>tetrameter dominates this short poem. Each line has four stresses, producing a steady, paced rhythm.</a:t>
            </a:r>
          </a:p>
        </p:txBody>
      </p:sp>
      <p:sp>
        <p:nvSpPr>
          <p:cNvPr id="4" name="Rectangle 3"/>
          <p:cNvSpPr/>
          <p:nvPr/>
        </p:nvSpPr>
        <p:spPr>
          <a:xfrm>
            <a:off x="888642" y="5422006"/>
            <a:ext cx="6632620" cy="1046440"/>
          </a:xfrm>
          <a:prstGeom prst="rect">
            <a:avLst/>
          </a:prstGeom>
        </p:spPr>
        <p:txBody>
          <a:bodyPr wrap="square">
            <a:spAutoFit/>
          </a:bodyPr>
          <a:lstStyle/>
          <a:p>
            <a:r>
              <a:rPr lang="en-US" sz="2600" dirty="0" smtClean="0">
                <a:latin typeface="Aharoni" panose="02010803020104030203" pitchFamily="2" charset="-79"/>
                <a:cs typeface="Aharoni" panose="02010803020104030203" pitchFamily="2" charset="-79"/>
              </a:rPr>
              <a:t>FOR EXAMPLE</a:t>
            </a:r>
            <a:r>
              <a:rPr lang="en-US" dirty="0" smtClean="0"/>
              <a:t>:</a:t>
            </a:r>
          </a:p>
          <a:p>
            <a:r>
              <a:rPr lang="en-US" dirty="0"/>
              <a:t> </a:t>
            </a:r>
            <a:r>
              <a:rPr lang="en-US" dirty="0" smtClean="0"/>
              <a:t>    The trees / are com / </a:t>
            </a:r>
            <a:r>
              <a:rPr lang="en-US" dirty="0" err="1" smtClean="0"/>
              <a:t>ing</a:t>
            </a:r>
            <a:r>
              <a:rPr lang="en-US" dirty="0" smtClean="0"/>
              <a:t> in / to leaf</a:t>
            </a:r>
          </a:p>
          <a:p>
            <a:r>
              <a:rPr lang="en-US" dirty="0" smtClean="0"/>
              <a:t>   Like some / thing al / most be / </a:t>
            </a:r>
            <a:r>
              <a:rPr lang="en-US" dirty="0" err="1" smtClean="0"/>
              <a:t>ing</a:t>
            </a:r>
            <a:r>
              <a:rPr lang="en-US" dirty="0" smtClean="0"/>
              <a:t> said;</a:t>
            </a:r>
            <a:endParaRPr lang="en-US" dirty="0"/>
          </a:p>
        </p:txBody>
      </p:sp>
    </p:spTree>
    <p:extLst>
      <p:ext uri="{BB962C8B-B14F-4D97-AF65-F5344CB8AC3E}">
        <p14:creationId xmlns:p14="http://schemas.microsoft.com/office/powerpoint/2010/main" val="164678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7577"/>
            <a:ext cx="11771290" cy="6065950"/>
          </a:xfrm>
        </p:spPr>
        <p:txBody>
          <a:bodyPr>
            <a:noAutofit/>
          </a:bodyPr>
          <a:lstStyle/>
          <a:p>
            <a:pPr marL="0" indent="0">
              <a:buNone/>
            </a:pPr>
            <a:r>
              <a:rPr lang="en-US" sz="1800" i="1" dirty="0" smtClean="0"/>
              <a:t>                      </a:t>
            </a:r>
            <a:r>
              <a:rPr lang="en-US" sz="1800" i="1" dirty="0" smtClean="0">
                <a:solidFill>
                  <a:schemeClr val="tx1"/>
                </a:solidFill>
              </a:rPr>
              <a:t>The </a:t>
            </a:r>
            <a:r>
              <a:rPr lang="en-US" sz="1800" i="1" dirty="0">
                <a:solidFill>
                  <a:schemeClr val="tx1"/>
                </a:solidFill>
              </a:rPr>
              <a:t>trees / are com / </a:t>
            </a:r>
            <a:r>
              <a:rPr lang="en-US" sz="1800" i="1" dirty="0" err="1">
                <a:solidFill>
                  <a:schemeClr val="tx1"/>
                </a:solidFill>
              </a:rPr>
              <a:t>ing</a:t>
            </a:r>
            <a:r>
              <a:rPr lang="en-US" sz="1800" i="1" dirty="0">
                <a:solidFill>
                  <a:schemeClr val="tx1"/>
                </a:solidFill>
              </a:rPr>
              <a:t> in / to leaf</a:t>
            </a:r>
          </a:p>
          <a:p>
            <a:pPr marL="0" indent="0">
              <a:buNone/>
            </a:pPr>
            <a:r>
              <a:rPr lang="en-US" sz="1800" i="1" dirty="0" smtClean="0">
                <a:solidFill>
                  <a:schemeClr val="tx1"/>
                </a:solidFill>
              </a:rPr>
              <a:t>                      Like </a:t>
            </a:r>
            <a:r>
              <a:rPr lang="en-US" sz="1800" i="1" dirty="0">
                <a:solidFill>
                  <a:schemeClr val="tx1"/>
                </a:solidFill>
              </a:rPr>
              <a:t>some / thing al / most be / </a:t>
            </a:r>
            <a:r>
              <a:rPr lang="en-US" sz="1800" i="1" dirty="0" err="1">
                <a:solidFill>
                  <a:schemeClr val="tx1"/>
                </a:solidFill>
              </a:rPr>
              <a:t>ing</a:t>
            </a:r>
            <a:r>
              <a:rPr lang="en-US" sz="1800" i="1" dirty="0">
                <a:solidFill>
                  <a:schemeClr val="tx1"/>
                </a:solidFill>
              </a:rPr>
              <a:t> said;</a:t>
            </a:r>
          </a:p>
          <a:p>
            <a:pPr marL="0" indent="0">
              <a:buNone/>
            </a:pPr>
            <a:r>
              <a:rPr lang="en-US" sz="1800" dirty="0" smtClean="0"/>
              <a:t>         So</a:t>
            </a:r>
            <a:r>
              <a:rPr lang="en-US" sz="1800" dirty="0"/>
              <a:t>, four beats/stresses per line giving a </a:t>
            </a:r>
            <a:r>
              <a:rPr lang="en-US" sz="1800" b="1" dirty="0"/>
              <a:t>da-DUM </a:t>
            </a:r>
            <a:r>
              <a:rPr lang="en-US" sz="1800" b="1" dirty="0" err="1"/>
              <a:t>da-DUM</a:t>
            </a:r>
            <a:r>
              <a:rPr lang="en-US" sz="1800" b="1" dirty="0"/>
              <a:t> </a:t>
            </a:r>
            <a:r>
              <a:rPr lang="en-US" sz="1800" b="1" dirty="0" err="1"/>
              <a:t>da-DUM</a:t>
            </a:r>
            <a:r>
              <a:rPr lang="en-US" sz="1800" b="1" dirty="0"/>
              <a:t> </a:t>
            </a:r>
            <a:r>
              <a:rPr lang="en-US" sz="1800" b="1" dirty="0" err="1"/>
              <a:t>da-DUM</a:t>
            </a:r>
            <a:r>
              <a:rPr lang="en-US" sz="1800" b="1" dirty="0"/>
              <a:t> </a:t>
            </a:r>
            <a:r>
              <a:rPr lang="en-US" sz="1800" dirty="0"/>
              <a:t>feel to the reading. Naturally, when read, each reader will add their own unique voice and texture to the lines.</a:t>
            </a:r>
          </a:p>
          <a:p>
            <a:pPr marL="0" indent="0">
              <a:buNone/>
            </a:pPr>
            <a:r>
              <a:rPr lang="en-US" sz="1800" b="1" i="1" dirty="0" smtClean="0">
                <a:latin typeface="Aharoni" panose="02010803020104030203" pitchFamily="2" charset="-79"/>
                <a:cs typeface="Aharoni" panose="02010803020104030203" pitchFamily="2" charset="-79"/>
              </a:rPr>
              <a:t>Line </a:t>
            </a:r>
            <a:r>
              <a:rPr lang="en-US" sz="1800" b="1" i="1" dirty="0">
                <a:latin typeface="Aharoni" panose="02010803020104030203" pitchFamily="2" charset="-79"/>
                <a:cs typeface="Aharoni" panose="02010803020104030203" pitchFamily="2" charset="-79"/>
              </a:rPr>
              <a:t>9 </a:t>
            </a:r>
            <a:r>
              <a:rPr lang="en-US" sz="1800" dirty="0"/>
              <a:t>is an exception, containing nine syllables, an extra beat:</a:t>
            </a:r>
          </a:p>
          <a:p>
            <a:pPr marL="0" indent="0">
              <a:buNone/>
            </a:pPr>
            <a:r>
              <a:rPr lang="en-US" sz="1800" dirty="0" smtClean="0">
                <a:solidFill>
                  <a:schemeClr val="tx1"/>
                </a:solidFill>
              </a:rPr>
              <a:t>                  </a:t>
            </a:r>
            <a:r>
              <a:rPr lang="en-US" sz="1800" i="1" dirty="0" smtClean="0">
                <a:solidFill>
                  <a:schemeClr val="tx1"/>
                </a:solidFill>
              </a:rPr>
              <a:t>Yet </a:t>
            </a:r>
            <a:r>
              <a:rPr lang="en-US" sz="1800" i="1" dirty="0">
                <a:solidFill>
                  <a:schemeClr val="tx1"/>
                </a:solidFill>
              </a:rPr>
              <a:t>still / the un / resting / castles / thresh</a:t>
            </a:r>
          </a:p>
          <a:p>
            <a:endParaRPr lang="en-US" sz="1800" dirty="0"/>
          </a:p>
          <a:p>
            <a:pPr marL="0" indent="0">
              <a:buNone/>
            </a:pPr>
            <a:r>
              <a:rPr lang="en-US" sz="1800" dirty="0" smtClean="0"/>
              <a:t>         This </a:t>
            </a:r>
            <a:r>
              <a:rPr lang="en-US" sz="1800" dirty="0"/>
              <a:t>extra beat is sometimes given the name </a:t>
            </a:r>
            <a:r>
              <a:rPr lang="en-US" sz="1800" dirty="0" err="1"/>
              <a:t>hyperbeat</a:t>
            </a:r>
            <a:r>
              <a:rPr lang="en-US" sz="1800" dirty="0"/>
              <a:t> (masculine in this case), which changes the iambic to the trochaic - note the two trochees (</a:t>
            </a:r>
            <a:r>
              <a:rPr lang="en-US" sz="1800" b="1" dirty="0"/>
              <a:t>DUM-da DUM-da)</a:t>
            </a:r>
            <a:r>
              <a:rPr lang="en-US" sz="1800" dirty="0"/>
              <a:t>in the middle of the line - altering the rhythm, reflecting the unrest in the tall trees. And note the pyrrhic foot (</a:t>
            </a:r>
            <a:r>
              <a:rPr lang="en-US" sz="1800" b="1" dirty="0"/>
              <a:t>da-da)</a:t>
            </a:r>
            <a:r>
              <a:rPr lang="en-US" sz="1800" dirty="0"/>
              <a:t>, neither syllable stressed.</a:t>
            </a:r>
          </a:p>
          <a:p>
            <a:endParaRPr lang="en-US" sz="1800" dirty="0"/>
          </a:p>
          <a:p>
            <a:pPr marL="0" indent="0">
              <a:buNone/>
            </a:pPr>
            <a:r>
              <a:rPr lang="en-US" sz="1800" dirty="0"/>
              <a:t>Line 11 is different too:</a:t>
            </a:r>
          </a:p>
          <a:p>
            <a:pPr marL="0" indent="0">
              <a:buNone/>
            </a:pPr>
            <a:r>
              <a:rPr lang="en-US" sz="1800" dirty="0" smtClean="0"/>
              <a:t>                </a:t>
            </a:r>
            <a:r>
              <a:rPr lang="en-US" sz="1800" i="1" dirty="0" smtClean="0">
                <a:solidFill>
                  <a:schemeClr val="tx1"/>
                </a:solidFill>
              </a:rPr>
              <a:t>Last </a:t>
            </a:r>
            <a:r>
              <a:rPr lang="en-US" sz="1800" i="1" dirty="0">
                <a:solidFill>
                  <a:schemeClr val="tx1"/>
                </a:solidFill>
              </a:rPr>
              <a:t>year / is dead, / they seem / to say,</a:t>
            </a:r>
          </a:p>
          <a:p>
            <a:endParaRPr lang="en-US" sz="1800" dirty="0"/>
          </a:p>
          <a:p>
            <a:pPr marL="0" indent="0">
              <a:buNone/>
            </a:pPr>
            <a:r>
              <a:rPr lang="en-US" sz="1800" dirty="0"/>
              <a:t>An inverted iamb, a trochee (</a:t>
            </a:r>
            <a:r>
              <a:rPr lang="en-US" sz="1800" b="1" dirty="0"/>
              <a:t>DUM-da</a:t>
            </a:r>
            <a:r>
              <a:rPr lang="en-US" sz="1800" dirty="0"/>
              <a:t>), starts this line. The other three feet are iambs.</a:t>
            </a:r>
          </a:p>
        </p:txBody>
      </p:sp>
    </p:spTree>
    <p:extLst>
      <p:ext uri="{BB962C8B-B14F-4D97-AF65-F5344CB8AC3E}">
        <p14:creationId xmlns:p14="http://schemas.microsoft.com/office/powerpoint/2010/main" val="413378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381" y="2311243"/>
            <a:ext cx="8911687" cy="1280890"/>
          </a:xfrm>
        </p:spPr>
        <p:txBody>
          <a:bodyPr>
            <a:normAutofit/>
          </a:bodyPr>
          <a:lstStyle/>
          <a:p>
            <a:r>
              <a:rPr lang="en-US" sz="7200" dirty="0" smtClean="0">
                <a:latin typeface="Algerian" panose="04020705040A02060702" pitchFamily="82" charset="0"/>
              </a:rPr>
              <a:t>     Thank you</a:t>
            </a:r>
            <a:endParaRPr lang="en-US" sz="7200" dirty="0">
              <a:latin typeface="Algerian" panose="04020705040A02060702" pitchFamily="82" charset="0"/>
            </a:endParaRPr>
          </a:p>
        </p:txBody>
      </p:sp>
    </p:spTree>
    <p:extLst>
      <p:ext uri="{BB962C8B-B14F-4D97-AF65-F5344CB8AC3E}">
        <p14:creationId xmlns:p14="http://schemas.microsoft.com/office/powerpoint/2010/main" val="124730049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TotalTime>
  <Words>1093</Words>
  <Application>Microsoft Office PowerPoint</Application>
  <PresentationFormat>Widescreen</PresentationFormat>
  <Paragraphs>83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Aharoni</vt:lpstr>
      <vt:lpstr>Algerian</vt:lpstr>
      <vt:lpstr>Arial</vt:lpstr>
      <vt:lpstr>Arial Black</vt:lpstr>
      <vt:lpstr>Century Gothic</vt:lpstr>
      <vt:lpstr>Wingdings 3</vt:lpstr>
      <vt:lpstr>Wisp</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M.RIZVANA,     M.A.,M.PHIL.,B.ED.,     ASSISTANT PROFESSOR     DEPARTMENT OF ENGLISH</dc:title>
  <dc:creator>Admin</dc:creator>
  <cp:lastModifiedBy>Admin</cp:lastModifiedBy>
  <cp:revision>6</cp:revision>
  <dcterms:created xsi:type="dcterms:W3CDTF">2020-10-23T10:46:18Z</dcterms:created>
  <dcterms:modified xsi:type="dcterms:W3CDTF">2020-10-23T11:35:40Z</dcterms:modified>
</cp:coreProperties>
</file>