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A451E3A-E2F8-4289-9E15-181C1781DB2F}" type="datetimeFigureOut">
              <a:rPr lang="en-US" smtClean="0"/>
              <a:pPr/>
              <a:t>04-Sep-20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036922-7837-4F81-AFA5-B3F9FC99C8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51E3A-E2F8-4289-9E15-181C1781DB2F}" type="datetimeFigureOut">
              <a:rPr lang="en-US" smtClean="0"/>
              <a:pPr/>
              <a:t>04-Sep-20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36922-7837-4F81-AFA5-B3F9FC99C8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A451E3A-E2F8-4289-9E15-181C1781DB2F}" type="datetimeFigureOut">
              <a:rPr lang="en-US" smtClean="0"/>
              <a:pPr/>
              <a:t>04-Sep-20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036922-7837-4F81-AFA5-B3F9FC99C8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51E3A-E2F8-4289-9E15-181C1781DB2F}" type="datetimeFigureOut">
              <a:rPr lang="en-US" smtClean="0"/>
              <a:pPr/>
              <a:t>04-Sep-20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36922-7837-4F81-AFA5-B3F9FC99C8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A451E3A-E2F8-4289-9E15-181C1781DB2F}" type="datetimeFigureOut">
              <a:rPr lang="en-US" smtClean="0"/>
              <a:pPr/>
              <a:t>04-Sep-20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B036922-7837-4F81-AFA5-B3F9FC99C8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451E3A-E2F8-4289-9E15-181C1781DB2F}" type="datetimeFigureOut">
              <a:rPr lang="en-US" smtClean="0"/>
              <a:pPr/>
              <a:t>04-Sep-20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36922-7837-4F81-AFA5-B3F9FC99C8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451E3A-E2F8-4289-9E15-181C1781DB2F}" type="datetimeFigureOut">
              <a:rPr lang="en-US" smtClean="0"/>
              <a:pPr/>
              <a:t>04-Sep-20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B036922-7837-4F81-AFA5-B3F9FC99C8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451E3A-E2F8-4289-9E15-181C1781DB2F}" type="datetimeFigureOut">
              <a:rPr lang="en-US" smtClean="0"/>
              <a:pPr/>
              <a:t>04-Sep-20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B036922-7837-4F81-AFA5-B3F9FC99C8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A451E3A-E2F8-4289-9E15-181C1781DB2F}" type="datetimeFigureOut">
              <a:rPr lang="en-US" smtClean="0"/>
              <a:pPr/>
              <a:t>04-Sep-20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B036922-7837-4F81-AFA5-B3F9FC99C8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451E3A-E2F8-4289-9E15-181C1781DB2F}" type="datetimeFigureOut">
              <a:rPr lang="en-US" smtClean="0"/>
              <a:pPr/>
              <a:t>04-Sep-20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36922-7837-4F81-AFA5-B3F9FC99C8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A451E3A-E2F8-4289-9E15-181C1781DB2F}" type="datetimeFigureOut">
              <a:rPr lang="en-US" smtClean="0"/>
              <a:pPr/>
              <a:t>04-Sep-20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36922-7837-4F81-AFA5-B3F9FC99C8E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A451E3A-E2F8-4289-9E15-181C1781DB2F}" type="datetimeFigureOut">
              <a:rPr lang="en-US" smtClean="0"/>
              <a:pPr/>
              <a:t>04-Sep-20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036922-7837-4F81-AFA5-B3F9FC99C8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Relations </a:t>
            </a:r>
            <a:endParaRPr lang="en-US" dirty="0"/>
          </a:p>
        </p:txBody>
      </p:sp>
      <p:sp>
        <p:nvSpPr>
          <p:cNvPr id="3" name="Subtitle 2"/>
          <p:cNvSpPr>
            <a:spLocks noGrp="1"/>
          </p:cNvSpPr>
          <p:nvPr>
            <p:ph type="subTitle" idx="1"/>
          </p:nvPr>
        </p:nvSpPr>
        <p:spPr/>
        <p:txBody>
          <a:bodyPr>
            <a:normAutofit/>
          </a:bodyPr>
          <a:lstStyle/>
          <a:p>
            <a:r>
              <a:rPr lang="en-US" sz="1400" dirty="0" smtClean="0">
                <a:latin typeface="Times New Roman" pitchFamily="18" charset="0"/>
                <a:cs typeface="Times New Roman" pitchFamily="18" charset="0"/>
              </a:rPr>
              <a:t>A.RAJAMANI,</a:t>
            </a:r>
          </a:p>
          <a:p>
            <a:r>
              <a:rPr lang="en-US" sz="1400" dirty="0" smtClean="0">
                <a:latin typeface="Times New Roman" pitchFamily="18" charset="0"/>
                <a:cs typeface="Times New Roman" pitchFamily="18" charset="0"/>
              </a:rPr>
              <a:t>ASSIATANT PROFESSOR OF ENGLISH,</a:t>
            </a:r>
          </a:p>
          <a:p>
            <a:r>
              <a:rPr lang="en-US" sz="1400" dirty="0" smtClean="0">
                <a:latin typeface="Times New Roman" pitchFamily="18" charset="0"/>
                <a:cs typeface="Times New Roman" pitchFamily="18" charset="0"/>
              </a:rPr>
              <a:t>HAJEE  KARUTHA ROWTHER HOWDIA COLLEGE, </a:t>
            </a:r>
          </a:p>
          <a:p>
            <a:r>
              <a:rPr lang="en-US" sz="1400" dirty="0" smtClean="0">
                <a:latin typeface="Times New Roman" pitchFamily="18" charset="0"/>
                <a:cs typeface="Times New Roman" pitchFamily="18" charset="0"/>
              </a:rPr>
              <a:t>UTHAMAPALAYAM.</a:t>
            </a:r>
            <a:endParaRPr lang="en-US" sz="1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just">
              <a:buNone/>
            </a:pPr>
            <a:endParaRPr lang="en-US" dirty="0" smtClean="0"/>
          </a:p>
          <a:p>
            <a:pPr algn="ctr">
              <a:buNone/>
            </a:pPr>
            <a:r>
              <a:rPr lang="en-US" dirty="0" smtClean="0"/>
              <a:t> </a:t>
            </a:r>
            <a:r>
              <a:rPr lang="en-US" sz="4000" dirty="0" smtClean="0">
                <a:latin typeface="Times New Roman" pitchFamily="18" charset="0"/>
                <a:cs typeface="Times New Roman" pitchFamily="18" charset="0"/>
              </a:rPr>
              <a:t>Thank You</a:t>
            </a:r>
            <a:endParaRPr lang="en-US" sz="4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It is a powerful propaganda weapon in the general </a:t>
            </a:r>
            <a:r>
              <a:rPr lang="en-US" dirty="0" err="1" smtClean="0">
                <a:latin typeface="Times New Roman" pitchFamily="18" charset="0"/>
                <a:cs typeface="Times New Roman" pitchFamily="18" charset="0"/>
              </a:rPr>
              <a:t>armoury</a:t>
            </a:r>
            <a:r>
              <a:rPr lang="en-US" dirty="0" smtClean="0">
                <a:latin typeface="Times New Roman" pitchFamily="18" charset="0"/>
                <a:cs typeface="Times New Roman" pitchFamily="18" charset="0"/>
              </a:rPr>
              <a:t> of advertising</a:t>
            </a:r>
          </a:p>
          <a:p>
            <a:pPr algn="just"/>
            <a:r>
              <a:rPr lang="en-US" dirty="0" smtClean="0">
                <a:latin typeface="Times New Roman" pitchFamily="18" charset="0"/>
                <a:cs typeface="Times New Roman" pitchFamily="18" charset="0"/>
              </a:rPr>
              <a:t>In essence, </a:t>
            </a:r>
            <a:r>
              <a:rPr lang="en-US" smtClean="0">
                <a:latin typeface="Times New Roman" pitchFamily="18" charset="0"/>
                <a:cs typeface="Times New Roman" pitchFamily="18" charset="0"/>
              </a:rPr>
              <a:t>it </a:t>
            </a:r>
            <a:r>
              <a:rPr lang="en-US" smtClean="0">
                <a:latin typeface="Times New Roman" pitchFamily="18" charset="0"/>
                <a:cs typeface="Times New Roman" pitchFamily="18" charset="0"/>
              </a:rPr>
              <a:t>is a </a:t>
            </a:r>
            <a:r>
              <a:rPr lang="en-US" dirty="0" smtClean="0">
                <a:latin typeface="Times New Roman" pitchFamily="18" charset="0"/>
                <a:cs typeface="Times New Roman" pitchFamily="18" charset="0"/>
              </a:rPr>
              <a:t>salesmanship like direct advertising</a:t>
            </a:r>
          </a:p>
          <a:p>
            <a:pPr algn="just"/>
            <a:r>
              <a:rPr lang="en-US" dirty="0" smtClean="0">
                <a:latin typeface="Times New Roman" pitchFamily="18" charset="0"/>
                <a:cs typeface="Times New Roman" pitchFamily="18" charset="0"/>
              </a:rPr>
              <a:t>The fundamental difference between the two is the method employed to secure the sale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Advertising communicates its message in paid-for space in newspapers and magazines; its selling message is controlled completely by the advertiser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It calls for a more subtle approach</a:t>
            </a:r>
          </a:p>
          <a:p>
            <a:pPr algn="just"/>
            <a:r>
              <a:rPr lang="en-US" dirty="0" smtClean="0">
                <a:latin typeface="Times New Roman" pitchFamily="18" charset="0"/>
                <a:cs typeface="Times New Roman" pitchFamily="18" charset="0"/>
              </a:rPr>
              <a:t>The objective of public relation, in its broadest commercial application, is to create in the public mind a sympathetic attitude towards the idea of a product, so that the clarion call of advertising is made against, and reinforced by, an already established background of </a:t>
            </a:r>
            <a:r>
              <a:rPr lang="en-US" dirty="0" err="1" smtClean="0">
                <a:latin typeface="Times New Roman" pitchFamily="18" charset="0"/>
                <a:cs typeface="Times New Roman" pitchFamily="18" charset="0"/>
              </a:rPr>
              <a:t>favourable</a:t>
            </a:r>
            <a:r>
              <a:rPr lang="en-US" dirty="0" smtClean="0">
                <a:latin typeface="Times New Roman" pitchFamily="18" charset="0"/>
                <a:cs typeface="Times New Roman" pitchFamily="18" charset="0"/>
              </a:rPr>
              <a:t> opinion</a:t>
            </a:r>
          </a:p>
          <a:p>
            <a:pPr algn="just"/>
            <a:r>
              <a:rPr lang="en-US" dirty="0" smtClean="0">
                <a:latin typeface="Times New Roman" pitchFamily="18" charset="0"/>
                <a:cs typeface="Times New Roman" pitchFamily="18" charset="0"/>
              </a:rPr>
              <a:t>In other words, it seeks to create the atmosphere in which successful selling can be carried on</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With public relation, newspaper space is not purchased, neither is time on radio, television or films</a:t>
            </a:r>
          </a:p>
          <a:p>
            <a:pPr algn="just"/>
            <a:r>
              <a:rPr lang="en-US" dirty="0" smtClean="0">
                <a:latin typeface="Times New Roman" pitchFamily="18" charset="0"/>
                <a:cs typeface="Times New Roman" pitchFamily="18" charset="0"/>
              </a:rPr>
              <a:t>Its ‘selling’ message earns its entry into those fields solely on its merit as worthwhile and genuine news, and at the impartial discretion of editors and directors of Radio/TV stations</a:t>
            </a:r>
          </a:p>
          <a:p>
            <a:pPr algn="just"/>
            <a:r>
              <a:rPr lang="en-US" dirty="0" smtClean="0">
                <a:latin typeface="Times New Roman" pitchFamily="18" charset="0"/>
                <a:cs typeface="Times New Roman" pitchFamily="18" charset="0"/>
              </a:rPr>
              <a:t>A public relation campaign can, therefore, offer no pre-arranged schedule of paid-for appearance in various media, dressed in the controlled wording of an advertisement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To put it another way if we were to market a new type of motor bike, it would set out to win publicity for the bike by giving it news value, arranging press visits to the production centre, creating news articles on different aspects of production, inviting young consumers to see the new bike being manufactured, etc</a:t>
            </a:r>
          </a:p>
          <a:p>
            <a:pPr algn="just"/>
            <a:r>
              <a:rPr lang="en-US" dirty="0" smtClean="0">
                <a:latin typeface="Times New Roman" pitchFamily="18" charset="0"/>
                <a:cs typeface="Times New Roman" pitchFamily="18" charset="0"/>
              </a:rPr>
              <a:t>The publicity resulting from these activities would, in the majority of cases only, refer to a new motor bike and mention its special features</a:t>
            </a:r>
          </a:p>
          <a:p>
            <a:pPr algn="just"/>
            <a:r>
              <a:rPr lang="en-US" dirty="0" smtClean="0">
                <a:latin typeface="Times New Roman" pitchFamily="18" charset="0"/>
                <a:cs typeface="Times New Roman" pitchFamily="18" charset="0"/>
              </a:rPr>
              <a:t>But direct advertising would move into the campaign stage later with full sales details as well as the name assigned to the motor bike </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As the chief commodity of successful commercial public relations is news, it is essential that first information of a new product or new feature of an existing product be given to the public through public relations activities</a:t>
            </a:r>
          </a:p>
          <a:p>
            <a:pPr algn="just"/>
            <a:r>
              <a:rPr lang="en-US" dirty="0" smtClean="0">
                <a:latin typeface="Times New Roman" pitchFamily="18" charset="0"/>
                <a:cs typeface="Times New Roman" pitchFamily="18" charset="0"/>
              </a:rPr>
              <a:t>If this procedure is reversed, and large scale advertising opens the campaign, there is relatively little that public relations can do to promote the initial sales campaign, as the news-value will have been expended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The success or failure of public relations as a selling force depends essentially on the subtle art of news creation</a:t>
            </a: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Public relations is an integral part of any sales promotion campaign, and it is used on two main fronts-helping to sell the domestic consumer products in the home market, and promoting the sale of the products to industry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On the industrial front, it is important that industrial consumers should constantly be reminded of new developments initiated by the company, and informed of new products as they are marketed</a:t>
            </a:r>
          </a:p>
          <a:p>
            <a:pPr algn="just">
              <a:buNone/>
            </a:pP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Editorial support from industrial and trade journals provides the technical and sales representatives with additional selling points as well as helping to keep the name constantly before consumers</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In addition to this sales-promotion activity, public relations has the wider function of presenting the company in all its aspects as a great </a:t>
            </a:r>
            <a:r>
              <a:rPr lang="en-US" dirty="0" err="1" smtClean="0">
                <a:latin typeface="Times New Roman" pitchFamily="18" charset="0"/>
                <a:cs typeface="Times New Roman" pitchFamily="18" charset="0"/>
              </a:rPr>
              <a:t>organisation</a:t>
            </a:r>
            <a:r>
              <a:rPr lang="en-US" dirty="0" smtClean="0">
                <a:latin typeface="Times New Roman" pitchFamily="18" charset="0"/>
                <a:cs typeface="Times New Roman" pitchFamily="18" charset="0"/>
              </a:rPr>
              <a:t>, making an important contribution to domestic and industrial welfare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is being done through the medium of press, magazines, film, exhibitions, etc</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102</TotalTime>
  <Words>592</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Public Relations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Relations</dc:title>
  <dc:creator>admin</dc:creator>
  <cp:lastModifiedBy>admin</cp:lastModifiedBy>
  <cp:revision>27</cp:revision>
  <dcterms:created xsi:type="dcterms:W3CDTF">2020-09-03T13:04:36Z</dcterms:created>
  <dcterms:modified xsi:type="dcterms:W3CDTF">2020-09-04T04:52:37Z</dcterms:modified>
</cp:coreProperties>
</file>