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8"/>
  </p:notesMasterIdLst>
  <p:sldIdLst>
    <p:sldId id="256" r:id="rId2"/>
    <p:sldId id="262" r:id="rId3"/>
    <p:sldId id="257" r:id="rId4"/>
    <p:sldId id="258" r:id="rId5"/>
    <p:sldId id="289" r:id="rId6"/>
    <p:sldId id="259" r:id="rId7"/>
    <p:sldId id="284" r:id="rId8"/>
    <p:sldId id="265" r:id="rId9"/>
    <p:sldId id="266" r:id="rId10"/>
    <p:sldId id="267" r:id="rId11"/>
    <p:sldId id="290" r:id="rId12"/>
    <p:sldId id="261" r:id="rId13"/>
    <p:sldId id="272" r:id="rId14"/>
    <p:sldId id="291" r:id="rId15"/>
    <p:sldId id="271" r:id="rId16"/>
    <p:sldId id="268" r:id="rId17"/>
    <p:sldId id="269" r:id="rId18"/>
    <p:sldId id="273" r:id="rId19"/>
    <p:sldId id="275" r:id="rId20"/>
    <p:sldId id="270" r:id="rId21"/>
    <p:sldId id="277" r:id="rId22"/>
    <p:sldId id="292" r:id="rId23"/>
    <p:sldId id="293" r:id="rId24"/>
    <p:sldId id="278" r:id="rId25"/>
    <p:sldId id="288" r:id="rId26"/>
    <p:sldId id="294"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78" autoAdjust="0"/>
    <p:restoredTop sz="86271" autoAdjust="0"/>
  </p:normalViewPr>
  <p:slideViewPr>
    <p:cSldViewPr>
      <p:cViewPr varScale="1">
        <p:scale>
          <a:sx n="66" d="100"/>
          <a:sy n="66" d="100"/>
        </p:scale>
        <p:origin x="-101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88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ltLang="zh-TW"/>
          </a:p>
        </p:txBody>
      </p:sp>
      <p:sp>
        <p:nvSpPr>
          <p:cNvPr id="460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ltLang="zh-TW"/>
          </a:p>
        </p:txBody>
      </p:sp>
      <p:sp>
        <p:nvSpPr>
          <p:cNvPr id="297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460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ltLang="zh-TW"/>
          </a:p>
        </p:txBody>
      </p:sp>
      <p:sp>
        <p:nvSpPr>
          <p:cNvPr id="460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74A15F29-324B-475C-9369-C62AF54FEF0F}"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097077D-0FCB-4AFE-8D24-0FFBADCFA1CA}" type="slidenum">
              <a:rPr lang="zh-TW" altLang="en-US" smtClean="0"/>
              <a:pPr/>
              <a:t>1</a:t>
            </a:fld>
            <a:endParaRPr lang="en-US" altLang="zh-TW"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406CB46-621A-44ED-8774-AAEAD3AF6486}" type="slidenum">
              <a:rPr lang="zh-TW" altLang="en-US" smtClean="0"/>
              <a:pPr/>
              <a:t>12</a:t>
            </a:fld>
            <a:endParaRPr lang="en-US" altLang="zh-TW"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4EF1BA2-A1D8-417E-B6B3-4F8AC7C64A39}" type="slidenum">
              <a:rPr lang="zh-TW" altLang="en-US" smtClean="0"/>
              <a:pPr/>
              <a:t>13</a:t>
            </a:fld>
            <a:endParaRPr lang="en-US" altLang="zh-TW"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60EA7E6-EC59-4A57-AEC3-A037E1E00126}" type="slidenum">
              <a:rPr lang="zh-TW" altLang="en-US" smtClean="0"/>
              <a:pPr/>
              <a:t>15</a:t>
            </a:fld>
            <a:endParaRPr lang="en-US" altLang="zh-TW"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675F2B5-2175-4D67-A432-FD0374F3D3F4}" type="slidenum">
              <a:rPr lang="zh-TW" altLang="en-US" smtClean="0"/>
              <a:pPr/>
              <a:t>16</a:t>
            </a:fld>
            <a:endParaRPr lang="en-US" altLang="zh-TW"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1F9ABFE-CBB8-4331-90A7-EEFAA7C6630D}" type="slidenum">
              <a:rPr lang="zh-TW" altLang="en-US" smtClean="0"/>
              <a:pPr/>
              <a:t>17</a:t>
            </a:fld>
            <a:endParaRPr lang="en-US" altLang="zh-TW"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06F9AA0D-4572-460D-9497-0AF3DC46A26C}" type="slidenum">
              <a:rPr lang="zh-TW" altLang="en-US" smtClean="0"/>
              <a:pPr/>
              <a:t>18</a:t>
            </a:fld>
            <a:endParaRPr lang="en-US" altLang="zh-TW"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29396A5-0AB7-4527-A6BF-FD7968264175}" type="slidenum">
              <a:rPr lang="zh-TW" altLang="en-US" smtClean="0"/>
              <a:pPr/>
              <a:t>19</a:t>
            </a:fld>
            <a:endParaRPr lang="en-US" altLang="zh-TW"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58D0439-CA79-44A9-B1D5-23470DC1B4D3}" type="slidenum">
              <a:rPr lang="zh-TW" altLang="en-US" smtClean="0"/>
              <a:pPr/>
              <a:t>20</a:t>
            </a:fld>
            <a:endParaRPr lang="en-US" altLang="zh-TW"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CA1417EA-26EC-424D-8DDF-0A162194AB45}" type="slidenum">
              <a:rPr lang="zh-TW" altLang="en-US" smtClean="0"/>
              <a:pPr/>
              <a:t>21</a:t>
            </a:fld>
            <a:endParaRPr lang="en-US" altLang="zh-TW"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BECD404B-1D67-4B41-BFE6-F1170833836E}" type="slidenum">
              <a:rPr lang="zh-TW" altLang="en-US" smtClean="0"/>
              <a:pPr/>
              <a:t>24</a:t>
            </a:fld>
            <a:endParaRPr lang="en-US" altLang="zh-TW"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DB5A721-B3DF-49C8-929B-EE1AAF493DAC}" type="slidenum">
              <a:rPr lang="zh-TW" altLang="en-US" smtClean="0"/>
              <a:pPr/>
              <a:t>2</a:t>
            </a:fld>
            <a:endParaRPr lang="en-US" altLang="zh-TW"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07F3BFD-4B4B-4C8D-8C79-0C1533A4FDA4}" type="slidenum">
              <a:rPr lang="zh-TW" altLang="en-US" smtClean="0"/>
              <a:pPr/>
              <a:t>25</a:t>
            </a:fld>
            <a:endParaRPr lang="en-US" altLang="zh-TW"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36783D7-5420-48AF-9680-D6AE12EF2965}" type="slidenum">
              <a:rPr lang="zh-TW" altLang="en-US" smtClean="0"/>
              <a:pPr/>
              <a:t>3</a:t>
            </a:fld>
            <a:endParaRPr lang="en-US" altLang="zh-TW"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BA1C2B8-C869-40DF-B4D7-C61136FCFC03}" type="slidenum">
              <a:rPr lang="zh-TW" altLang="en-US" smtClean="0"/>
              <a:pPr/>
              <a:t>4</a:t>
            </a:fld>
            <a:endParaRPr lang="en-US" altLang="zh-TW"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53CC379-3F92-43CB-B4DE-7DA0703DD030}" type="slidenum">
              <a:rPr lang="zh-TW" altLang="en-US" smtClean="0"/>
              <a:pPr/>
              <a:t>6</a:t>
            </a:fld>
            <a:endParaRPr lang="en-US" altLang="zh-TW"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798E698-0E8A-458D-ADFA-FE34A4B6FD97}" type="slidenum">
              <a:rPr lang="zh-TW" altLang="en-US" smtClean="0"/>
              <a:pPr/>
              <a:t>7</a:t>
            </a:fld>
            <a:endParaRPr lang="en-US" altLang="zh-TW"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8C42F22-87BC-4142-8C39-A49CF67548B6}" type="slidenum">
              <a:rPr lang="zh-TW" altLang="en-US" smtClean="0"/>
              <a:pPr/>
              <a:t>8</a:t>
            </a:fld>
            <a:endParaRPr lang="en-US" altLang="zh-TW"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208B00E-6CC2-4290-A2B8-7D4437A22859}" type="slidenum">
              <a:rPr lang="zh-TW" altLang="en-US" smtClean="0"/>
              <a:pPr/>
              <a:t>9</a:t>
            </a:fld>
            <a:endParaRPr lang="en-US" altLang="zh-TW"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7B610FF-D7BD-4A4D-B48A-CEEB8B558E26}" type="slidenum">
              <a:rPr lang="zh-TW" altLang="en-US" smtClean="0"/>
              <a:pPr/>
              <a:t>10</a:t>
            </a:fld>
            <a:endParaRPr lang="en-US" altLang="zh-TW"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endParaRPr lang="en-US" alt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en-US" alt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58D43892-B503-4091-90C3-3FCCAA3A8BCE}"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EAEC24B2-103A-49E5-A5EC-B6DBC8232DC7}"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pPr>
              <a:defRPr/>
            </a:pPr>
            <a:endParaRPr lang="en-US" altLang="en-US"/>
          </a:p>
        </p:txBody>
      </p:sp>
      <p:sp>
        <p:nvSpPr>
          <p:cNvPr id="5" name="Footer Placeholder 4"/>
          <p:cNvSpPr>
            <a:spLocks noGrp="1"/>
          </p:cNvSpPr>
          <p:nvPr>
            <p:ph type="ftr" sz="quarter" idx="11"/>
          </p:nvPr>
        </p:nvSpPr>
        <p:spPr>
          <a:xfrm>
            <a:off x="457200" y="6556248"/>
            <a:ext cx="3657600" cy="228600"/>
          </a:xfrm>
        </p:spPr>
        <p:txBody>
          <a:bodyPr/>
          <a:lstStyle>
            <a:extLst/>
          </a:lstStyle>
          <a:p>
            <a:pPr>
              <a:defRPr/>
            </a:pPr>
            <a:endParaRPr lang="en-US" alt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EBE8A577-F8E7-4D96-A85D-3E089B94DC41}"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E1B546AD-B8FD-4576-8184-DA19BC4CD6E6}"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endParaRPr lang="en-US" alt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en-US" alt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pPr>
              <a:defRPr/>
            </a:pPr>
            <a:fld id="{55596CBA-175A-44D5-9399-8DA611C18F16}"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71203EB1-6A9C-48CA-83A7-B4FFDD6D0838}"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a:p>
        </p:txBody>
      </p:sp>
      <p:sp>
        <p:nvSpPr>
          <p:cNvPr id="8" name="Footer Placeholder 7"/>
          <p:cNvSpPr>
            <a:spLocks noGrp="1"/>
          </p:cNvSpPr>
          <p:nvPr>
            <p:ph type="ftr" sz="quarter" idx="11"/>
          </p:nvPr>
        </p:nvSpPr>
        <p:spPr/>
        <p:txBody>
          <a:bodyPr/>
          <a:lstStyle>
            <a:extLst/>
          </a:lstStyle>
          <a:p>
            <a:pPr>
              <a:defRPr/>
            </a:pPr>
            <a:endParaRPr lang="en-US" altLang="en-US"/>
          </a:p>
        </p:txBody>
      </p:sp>
      <p:sp>
        <p:nvSpPr>
          <p:cNvPr id="9" name="Slide Number Placeholder 8"/>
          <p:cNvSpPr>
            <a:spLocks noGrp="1"/>
          </p:cNvSpPr>
          <p:nvPr>
            <p:ph type="sldNum" sz="quarter" idx="12"/>
          </p:nvPr>
        </p:nvSpPr>
        <p:spPr/>
        <p:txBody>
          <a:bodyPr/>
          <a:lstStyle>
            <a:extLst/>
          </a:lstStyle>
          <a:p>
            <a:pPr>
              <a:defRPr/>
            </a:pPr>
            <a:fld id="{D6857CFA-F2A6-459A-AA67-F9C849E4C8F3}" type="slidenum">
              <a:rPr lang="en-US" altLang="en-US" smtClean="0"/>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ltLang="en-US"/>
          </a:p>
        </p:txBody>
      </p:sp>
      <p:sp>
        <p:nvSpPr>
          <p:cNvPr id="4" name="Footer Placeholder 3"/>
          <p:cNvSpPr>
            <a:spLocks noGrp="1"/>
          </p:cNvSpPr>
          <p:nvPr>
            <p:ph type="ftr" sz="quarter" idx="11"/>
          </p:nvPr>
        </p:nvSpPr>
        <p:spPr/>
        <p:txBody>
          <a:bodyPr/>
          <a:lstStyle>
            <a:extLst/>
          </a:lstStyle>
          <a:p>
            <a:pPr>
              <a:defRPr/>
            </a:pPr>
            <a:endParaRPr lang="en-US" altLang="en-US"/>
          </a:p>
        </p:txBody>
      </p:sp>
      <p:sp>
        <p:nvSpPr>
          <p:cNvPr id="5" name="Slide Number Placeholder 4"/>
          <p:cNvSpPr>
            <a:spLocks noGrp="1"/>
          </p:cNvSpPr>
          <p:nvPr>
            <p:ph type="sldNum" sz="quarter" idx="12"/>
          </p:nvPr>
        </p:nvSpPr>
        <p:spPr/>
        <p:txBody>
          <a:bodyPr/>
          <a:lstStyle>
            <a:extLst/>
          </a:lstStyle>
          <a:p>
            <a:pPr>
              <a:defRPr/>
            </a:pPr>
            <a:fld id="{7038CCD4-4856-4C83-8D43-E5A497768744}"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endParaRPr lang="en-US" alt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endParaRPr lang="en-US" altLang="en-US"/>
          </a:p>
        </p:txBody>
      </p:sp>
      <p:sp>
        <p:nvSpPr>
          <p:cNvPr id="4" name="Slide Number Placeholder 3"/>
          <p:cNvSpPr>
            <a:spLocks noGrp="1"/>
          </p:cNvSpPr>
          <p:nvPr>
            <p:ph type="sldNum" sz="quarter" idx="12"/>
          </p:nvPr>
        </p:nvSpPr>
        <p:spPr/>
        <p:txBody>
          <a:bodyPr/>
          <a:lstStyle>
            <a:extLst/>
          </a:lstStyle>
          <a:p>
            <a:pPr>
              <a:defRPr/>
            </a:pPr>
            <a:fld id="{BC9A164B-B82E-48FD-A301-151A7B169C59}"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DB24DFC6-8E1B-4931-9113-C6591BCB4F6C}" type="slidenum">
              <a:rPr lang="en-US" altLang="en-US" smtClean="0"/>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E5927D28-44FD-40AB-B6B0-E3E2BAE75C7D}" type="slidenum">
              <a:rPr lang="en-US" altLang="en-US" smtClean="0"/>
              <a:pPr>
                <a:defRPr/>
              </a:pPr>
              <a:t>‹#›</a:t>
            </a:fld>
            <a:endParaRPr lang="en-US" alt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endParaRPr lang="en-US" alt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lt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60350A43-B44E-4C4B-A2B2-060654CB580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1709738"/>
            <a:ext cx="7623175" cy="1362075"/>
          </a:xfrm>
        </p:spPr>
        <p:txBody>
          <a:bodyPr/>
          <a:lstStyle/>
          <a:p>
            <a:pPr eaLnBrk="1" hangingPunct="1"/>
            <a:r>
              <a:rPr lang="zh-TW" altLang="en-US" smtClean="0">
                <a:ea typeface="新細明體" pitchFamily="18" charset="-120"/>
              </a:rPr>
              <a:t>“</a:t>
            </a:r>
            <a:r>
              <a:rPr lang="en-US" altLang="zh-TW" smtClean="0">
                <a:ea typeface="新細明體" pitchFamily="18" charset="-120"/>
              </a:rPr>
              <a:t>Rip Van Winkle” (1819)</a:t>
            </a:r>
          </a:p>
        </p:txBody>
      </p:sp>
      <p:sp>
        <p:nvSpPr>
          <p:cNvPr id="3075" name="Rectangle 3"/>
          <p:cNvSpPr>
            <a:spLocks noGrp="1" noChangeArrowheads="1"/>
          </p:cNvSpPr>
          <p:nvPr>
            <p:ph type="subTitle" idx="1"/>
          </p:nvPr>
        </p:nvSpPr>
        <p:spPr/>
        <p:txBody>
          <a:bodyPr>
            <a:normAutofit fontScale="77500" lnSpcReduction="20000"/>
          </a:bodyPr>
          <a:lstStyle/>
          <a:p>
            <a:pPr eaLnBrk="1" hangingPunct="1"/>
            <a:r>
              <a:rPr lang="en-US" altLang="zh-TW" dirty="0" smtClean="0">
                <a:ea typeface="新細明體" pitchFamily="18" charset="-120"/>
              </a:rPr>
              <a:t>Washington </a:t>
            </a:r>
            <a:r>
              <a:rPr lang="en-US" altLang="zh-TW" dirty="0" smtClean="0">
                <a:ea typeface="新細明體" pitchFamily="18" charset="-120"/>
              </a:rPr>
              <a:t>Irving</a:t>
            </a:r>
            <a:endParaRPr lang="en-US" altLang="zh-TW" dirty="0" smtClean="0">
              <a:ea typeface="新細明體" pitchFamily="18" charset="-120"/>
            </a:endParaRPr>
          </a:p>
          <a:p>
            <a:pPr eaLnBrk="1" hangingPunct="1"/>
            <a:endParaRPr lang="en-US" altLang="zh-TW" dirty="0" smtClean="0">
              <a:ea typeface="新細明體" pitchFamily="18" charset="-120"/>
            </a:endParaRPr>
          </a:p>
          <a:p>
            <a:pPr eaLnBrk="1" hangingPunct="1"/>
            <a:r>
              <a:rPr lang="en-US" altLang="zh-TW" dirty="0" smtClean="0">
                <a:ea typeface="新細明體" pitchFamily="18" charset="-120"/>
              </a:rPr>
              <a:t>S. </a:t>
            </a:r>
            <a:r>
              <a:rPr lang="en-US" altLang="zh-TW" dirty="0" err="1" smtClean="0">
                <a:ea typeface="新細明體" pitchFamily="18" charset="-120"/>
              </a:rPr>
              <a:t>Nasreen</a:t>
            </a:r>
            <a:r>
              <a:rPr lang="en-US" altLang="zh-TW" dirty="0" smtClean="0">
                <a:ea typeface="新細明體" pitchFamily="18" charset="-120"/>
              </a:rPr>
              <a:t> </a:t>
            </a:r>
            <a:r>
              <a:rPr lang="en-US" altLang="zh-TW" dirty="0" err="1" smtClean="0">
                <a:ea typeface="新細明體" pitchFamily="18" charset="-120"/>
              </a:rPr>
              <a:t>Banu</a:t>
            </a:r>
            <a:endParaRPr lang="en-US" altLang="zh-TW" dirty="0" smtClean="0">
              <a:ea typeface="新細明體" pitchFamily="18" charset="-120"/>
            </a:endParaRPr>
          </a:p>
          <a:p>
            <a:pPr eaLnBrk="1" hangingPunct="1"/>
            <a:r>
              <a:rPr lang="en-US" altLang="zh-TW" dirty="0" smtClean="0">
                <a:ea typeface="新細明體" pitchFamily="18" charset="-120"/>
              </a:rPr>
              <a:t>Assistant  Professor  of English</a:t>
            </a:r>
            <a:endParaRPr lang="en-US" altLang="zh-TW" dirty="0" smtClean="0">
              <a:ea typeface="新細明體" pitchFamily="18"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zh-TW" sz="3400" smtClean="0">
                <a:ea typeface="新細明體" pitchFamily="18" charset="-120"/>
              </a:rPr>
              <a:t>Vision vs. Reality: Rip’s Journey</a:t>
            </a:r>
          </a:p>
        </p:txBody>
      </p:sp>
      <p:sp>
        <p:nvSpPr>
          <p:cNvPr id="12291" name="Rectangle 3"/>
          <p:cNvSpPr>
            <a:spLocks noGrp="1" noChangeArrowheads="1"/>
          </p:cNvSpPr>
          <p:nvPr>
            <p:ph idx="1"/>
          </p:nvPr>
        </p:nvSpPr>
        <p:spPr>
          <a:xfrm>
            <a:off x="0" y="1371600"/>
            <a:ext cx="9144000" cy="5486400"/>
          </a:xfrm>
        </p:spPr>
        <p:txBody>
          <a:bodyPr/>
          <a:lstStyle/>
          <a:p>
            <a:pPr eaLnBrk="1" hangingPunct="1"/>
            <a:r>
              <a:rPr lang="en-IN" sz="2800" smtClean="0"/>
              <a:t>One day, Rip Van Winkle goes for a walk up the Catskill Mountains, with his dog Wolf for company. As he is about to descend, he hears someone shouting his name. A strange, short man with a grey beard appears, wearing antique Dutch clothes. He beckons Rip to follow him, and they arrive at a woodland amphitheatre where strange people are playing ninepins. They are also dressed in old clothes. The man who has led Rip here has a keg of alcoholic drink, which he shares with these figures.</a:t>
            </a:r>
          </a:p>
          <a:p>
            <a:pPr eaLnBrk="1" hangingPunct="1"/>
            <a:endParaRPr lang="en-US" altLang="zh-TW" smtClean="0">
              <a:ea typeface="新細明體" pitchFamily="18"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IN" smtClean="0"/>
          </a:p>
        </p:txBody>
      </p:sp>
      <p:sp>
        <p:nvSpPr>
          <p:cNvPr id="13315" name="Content Placeholder 2"/>
          <p:cNvSpPr>
            <a:spLocks noGrp="1"/>
          </p:cNvSpPr>
          <p:nvPr>
            <p:ph idx="1"/>
          </p:nvPr>
        </p:nvSpPr>
        <p:spPr/>
        <p:txBody>
          <a:bodyPr/>
          <a:lstStyle/>
          <a:p>
            <a:r>
              <a:rPr lang="en-IN" smtClean="0"/>
              <a:t>Rip tries the drink, and takes such a shining to it that he ends up drinking too much of it, and he sinks into a deep sleep. When he wakes up, all of the strange figures have gone, including the man with the keg of liquor. Rip’s dog has also gone. The gun he’d taken with him up the mountain has gone, and a rusted gun is there next to him instead.</a:t>
            </a:r>
          </a:p>
          <a:p>
            <a:endParaRPr lang="en-IN"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zh-TW" smtClean="0">
                <a:ea typeface="新細明體" pitchFamily="18" charset="-120"/>
              </a:rPr>
              <a:t>Political Allegory </a:t>
            </a:r>
          </a:p>
        </p:txBody>
      </p:sp>
      <p:sp>
        <p:nvSpPr>
          <p:cNvPr id="14339" name="Rectangle 3"/>
          <p:cNvSpPr>
            <a:spLocks noGrp="1" noChangeArrowheads="1"/>
          </p:cNvSpPr>
          <p:nvPr>
            <p:ph idx="1"/>
          </p:nvPr>
        </p:nvSpPr>
        <p:spPr/>
        <p:txBody>
          <a:bodyPr/>
          <a:lstStyle/>
          <a:p>
            <a:pPr eaLnBrk="1" hangingPunct="1">
              <a:lnSpc>
                <a:spcPct val="90000"/>
              </a:lnSpc>
            </a:pPr>
            <a:r>
              <a:rPr lang="en-US" altLang="zh-TW" smtClean="0">
                <a:ea typeface="新細明體" pitchFamily="18" charset="-120"/>
              </a:rPr>
              <a:t>Upon waking, Rip finds himself in a different political system</a:t>
            </a:r>
          </a:p>
          <a:p>
            <a:pPr lvl="1" eaLnBrk="1" hangingPunct="1">
              <a:lnSpc>
                <a:spcPct val="90000"/>
              </a:lnSpc>
            </a:pPr>
            <a:r>
              <a:rPr lang="en-IN" smtClean="0"/>
              <a:t>As he walks home, Rip realises his beard has grown a foot long. When he arrives back in his village, he meets people he doesn’t know, and who don’t know him. All of the shops and houses look different. When he goes into his home it’s to find that it’s rundown and deserted. Going out into the street, he finds that the pub he used to meet with friends outside has changed from the King George the Third to the General Washington.</a:t>
            </a:r>
          </a:p>
          <a:p>
            <a:pPr lvl="1" eaLnBrk="1" hangingPunct="1">
              <a:lnSpc>
                <a:spcPct val="90000"/>
              </a:lnSpc>
            </a:pPr>
            <a:endParaRPr lang="zh-TW" altLang="en-US" smtClean="0">
              <a:ea typeface="新細明體" pitchFamily="18" charset="-12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unionhotel"/>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en-IN" smtClean="0"/>
          </a:p>
        </p:txBody>
      </p:sp>
      <p:sp>
        <p:nvSpPr>
          <p:cNvPr id="16387" name="Content Placeholder 2"/>
          <p:cNvSpPr>
            <a:spLocks noGrp="1"/>
          </p:cNvSpPr>
          <p:nvPr>
            <p:ph idx="1"/>
          </p:nvPr>
        </p:nvSpPr>
        <p:spPr/>
        <p:txBody>
          <a:bodyPr/>
          <a:lstStyle/>
          <a:p>
            <a:r>
              <a:rPr lang="en-IN" smtClean="0"/>
              <a:t>Rip speaks with the villagers and asks if any of them know two of his oldest friends, whom he names. They tell him that those two friends have died. Rip asks them if anyone knows a man named Rip Van Winkle. They point to a man who looks just like Rip: his son, now grown up and resembling his father.</a:t>
            </a:r>
          </a:p>
          <a:p>
            <a:endParaRPr lang="en-IN"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rtripnga"/>
          <p:cNvPicPr>
            <a:picLocks noChangeAspect="1" noChangeArrowheads="1"/>
          </p:cNvPicPr>
          <p:nvPr/>
        </p:nvPicPr>
        <p:blipFill>
          <a:blip r:embed="rId3"/>
          <a:srcRect/>
          <a:stretch>
            <a:fillRect/>
          </a:stretch>
        </p:blipFill>
        <p:spPr bwMode="auto">
          <a:xfrm>
            <a:off x="228600" y="-52388"/>
            <a:ext cx="8610600" cy="691038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en-US" altLang="zh-TW" smtClean="0">
              <a:ea typeface="新細明體" pitchFamily="18" charset="-120"/>
            </a:endParaRPr>
          </a:p>
        </p:txBody>
      </p:sp>
      <p:sp>
        <p:nvSpPr>
          <p:cNvPr id="18435" name="Rectangle 3"/>
          <p:cNvSpPr>
            <a:spLocks noGrp="1" noChangeArrowheads="1"/>
          </p:cNvSpPr>
          <p:nvPr>
            <p:ph idx="1"/>
          </p:nvPr>
        </p:nvSpPr>
        <p:spPr/>
        <p:txBody>
          <a:bodyPr/>
          <a:lstStyle/>
          <a:p>
            <a:pPr eaLnBrk="1" hangingPunct="1"/>
            <a:r>
              <a:rPr lang="en-IN" smtClean="0"/>
              <a:t>Rip’s daughter, also grown up, appears with a baby. Rip asks her who her father was. She replies that his name was Rip Van Winkle, but that he disappeared twenty years ago after he went for a walk in the mountains. They feared he’d been captured by Native Americans, or had shot himself. It turns out that Rip Van Winkle thought he’d slept for one night, but he had in fact been asleep for twenty years.</a:t>
            </a:r>
          </a:p>
          <a:p>
            <a:pPr eaLnBrk="1" hangingPunct="1"/>
            <a:endParaRPr lang="en-US" altLang="zh-TW" smtClean="0">
              <a:ea typeface="新細明體" pitchFamily="18" charset="-12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US" altLang="zh-TW" smtClean="0">
              <a:ea typeface="新細明體" pitchFamily="18" charset="-120"/>
            </a:endParaRPr>
          </a:p>
        </p:txBody>
      </p:sp>
      <p:sp>
        <p:nvSpPr>
          <p:cNvPr id="19459" name="Rectangle 3"/>
          <p:cNvSpPr>
            <a:spLocks noGrp="1" noChangeArrowheads="1"/>
          </p:cNvSpPr>
          <p:nvPr>
            <p:ph idx="1"/>
          </p:nvPr>
        </p:nvSpPr>
        <p:spPr/>
        <p:txBody>
          <a:bodyPr/>
          <a:lstStyle/>
          <a:p>
            <a:pPr eaLnBrk="1" hangingPunct="1"/>
            <a:r>
              <a:rPr lang="en-US" altLang="zh-TW" smtClean="0">
                <a:ea typeface="新細明體" pitchFamily="18" charset="-120"/>
              </a:rPr>
              <a:t>When Rip sees his son, “a precise counterpart of himself as he went up the mountain: apparently as lazy, and certainly as ragged. The poor fellow was now completely confounded. He doubted his own identity” (</a:t>
            </a:r>
            <a:r>
              <a:rPr lang="en-US" altLang="zh-TW" smtClean="0">
                <a:ea typeface="新細明體" pitchFamily="18" charset="-120"/>
                <a:cs typeface="Times New Roman" pitchFamily="18" charset="0"/>
              </a:rPr>
              <a:t>¶45)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ripson"/>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handbill"/>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rving"/>
          <p:cNvPicPr>
            <a:picLocks noChangeAspect="1" noChangeArrowheads="1"/>
          </p:cNvPicPr>
          <p:nvPr/>
        </p:nvPicPr>
        <p:blipFill>
          <a:blip r:embed="rId3"/>
          <a:srcRect/>
          <a:stretch>
            <a:fillRect/>
          </a:stretch>
        </p:blipFill>
        <p:spPr bwMode="auto">
          <a:xfrm>
            <a:off x="2209800" y="0"/>
            <a:ext cx="482282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altLang="zh-TW" smtClean="0">
              <a:ea typeface="新細明體" pitchFamily="18" charset="-120"/>
            </a:endParaRPr>
          </a:p>
        </p:txBody>
      </p:sp>
      <p:sp>
        <p:nvSpPr>
          <p:cNvPr id="22531" name="Rectangle 3"/>
          <p:cNvSpPr>
            <a:spLocks noGrp="1" noChangeArrowheads="1"/>
          </p:cNvSpPr>
          <p:nvPr>
            <p:ph idx="1"/>
          </p:nvPr>
        </p:nvSpPr>
        <p:spPr>
          <a:xfrm>
            <a:off x="457200" y="1447800"/>
            <a:ext cx="8229600" cy="4683125"/>
          </a:xfrm>
        </p:spPr>
        <p:txBody>
          <a:bodyPr/>
          <a:lstStyle/>
          <a:p>
            <a:pPr eaLnBrk="1" hangingPunct="1">
              <a:buFont typeface="Wingdings" pitchFamily="2" charset="2"/>
              <a:buNone/>
            </a:pPr>
            <a:r>
              <a:rPr lang="zh-TW" altLang="en-US" smtClean="0">
                <a:ea typeface="新細明體" pitchFamily="18" charset="-120"/>
              </a:rPr>
              <a:t> </a:t>
            </a:r>
            <a:r>
              <a:rPr lang="en-US" altLang="zh-TW" smtClean="0">
                <a:ea typeface="新細明體" pitchFamily="18" charset="-120"/>
              </a:rPr>
              <a:t>Rip stands for America’s identity crisis as a new democracy:</a:t>
            </a:r>
          </a:p>
          <a:p>
            <a:pPr eaLnBrk="1" hangingPunct="1">
              <a:buFont typeface="Wingdings" pitchFamily="2" charset="2"/>
              <a:buNone/>
            </a:pPr>
            <a:r>
              <a:rPr lang="en-US" altLang="zh-TW" smtClean="0">
                <a:ea typeface="新細明體" pitchFamily="18" charset="-120"/>
              </a:rPr>
              <a:t> “God knows. . . . I’m not myself—I’m somebody else—that’s me yonder—no that’s somebody else, got into my shoes—I was myself last night, but I fell asleep on the mountain, and they’ve changed my gun, and ever thing’s changed, and I’m changed, and I can’t tell what’s my name, or who I am!” (</a:t>
            </a:r>
            <a:r>
              <a:rPr lang="en-US" altLang="zh-TW" smtClean="0">
                <a:ea typeface="新細明體" pitchFamily="18" charset="-120"/>
                <a:cs typeface="Times New Roman" pitchFamily="18" charset="0"/>
              </a:rPr>
              <a:t>¶</a:t>
            </a:r>
            <a:r>
              <a:rPr lang="en-US" altLang="zh-TW" smtClean="0">
                <a:ea typeface="新細明體" pitchFamily="18" charset="-120"/>
              </a:rPr>
              <a:t>46)</a:t>
            </a:r>
          </a:p>
          <a:p>
            <a:pPr eaLnBrk="1" hangingPunct="1"/>
            <a:endParaRPr lang="zh-TW" altLang="en-US" smtClean="0">
              <a:ea typeface="新細明體" pitchFamily="18"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zh-TW" smtClean="0">
                <a:ea typeface="新細明體" pitchFamily="18" charset="-120"/>
              </a:rPr>
              <a:t>Political Allegory</a:t>
            </a:r>
          </a:p>
        </p:txBody>
      </p:sp>
      <p:sp>
        <p:nvSpPr>
          <p:cNvPr id="23555" name="Rectangle 3"/>
          <p:cNvSpPr>
            <a:spLocks noGrp="1" noChangeArrowheads="1"/>
          </p:cNvSpPr>
          <p:nvPr>
            <p:ph idx="1"/>
          </p:nvPr>
        </p:nvSpPr>
        <p:spPr/>
        <p:txBody>
          <a:bodyPr/>
          <a:lstStyle/>
          <a:p>
            <a:pPr eaLnBrk="1" hangingPunct="1"/>
            <a:r>
              <a:rPr lang="en-US" altLang="zh-TW" smtClean="0">
                <a:ea typeface="新細明體" pitchFamily="18" charset="-120"/>
              </a:rPr>
              <a:t>According to this allegorical reading, his wife stands for England: “there was one species of despotism under which he had long groaned, and that was—petticoat government” –“the tyranny of Dame Van Winkle (</a:t>
            </a:r>
            <a:r>
              <a:rPr lang="en-US" altLang="zh-TW" smtClean="0">
                <a:ea typeface="新細明體" pitchFamily="18" charset="-120"/>
                <a:cs typeface="Times New Roman" pitchFamily="18" charset="0"/>
              </a:rPr>
              <a:t>¶</a:t>
            </a:r>
            <a:r>
              <a:rPr lang="en-US" altLang="zh-TW" smtClean="0">
                <a:ea typeface="新細明體" pitchFamily="18" charset="-120"/>
              </a:rPr>
              <a:t>60)</a:t>
            </a:r>
          </a:p>
          <a:p>
            <a:pPr eaLnBrk="1" hangingPunct="1"/>
            <a:endParaRPr lang="en-US" altLang="zh-TW" smtClean="0">
              <a:ea typeface="新細明體" pitchFamily="18" charset="-12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33400" y="304800"/>
            <a:ext cx="8001000" cy="914400"/>
          </a:xfrm>
        </p:spPr>
        <p:txBody>
          <a:bodyPr/>
          <a:lstStyle/>
          <a:p>
            <a:r>
              <a:rPr lang="en-US" smtClean="0"/>
              <a:t>Political Allegory</a:t>
            </a:r>
            <a:endParaRPr lang="en-IN" smtClean="0"/>
          </a:p>
        </p:txBody>
      </p:sp>
      <p:sp>
        <p:nvSpPr>
          <p:cNvPr id="24579" name="Content Placeholder 2"/>
          <p:cNvSpPr>
            <a:spLocks noGrp="1"/>
          </p:cNvSpPr>
          <p:nvPr>
            <p:ph idx="1"/>
          </p:nvPr>
        </p:nvSpPr>
        <p:spPr/>
        <p:txBody>
          <a:bodyPr/>
          <a:lstStyle/>
          <a:p>
            <a:r>
              <a:rPr lang="en-IN" sz="2400" smtClean="0"/>
              <a:t>Rip asks his daughter what happened to her mother (Rip’s wife). Upon learning that she has died, Rip is relieved, so henpecked was he! At this point, Old Peter Vanderdonk, a descendant of a great historian, appears and corroborates Rip’s story: he says that his ancestor told of Hendrick Hudson, the great explorer who helped to found North America and after whom the Hudson River was named, keeping a vigil in the Catskill Mountains every twenty years with his crew. Rip’s visit to the mountains just happened to coincide with one of these vigils.</a:t>
            </a:r>
          </a:p>
          <a:p>
            <a:endParaRPr lang="en-IN"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en-IN" smtClean="0"/>
          </a:p>
        </p:txBody>
      </p:sp>
      <p:sp>
        <p:nvSpPr>
          <p:cNvPr id="25603" name="Content Placeholder 2"/>
          <p:cNvSpPr>
            <a:spLocks noGrp="1"/>
          </p:cNvSpPr>
          <p:nvPr>
            <p:ph idx="1"/>
          </p:nvPr>
        </p:nvSpPr>
        <p:spPr/>
        <p:txBody>
          <a:bodyPr/>
          <a:lstStyle/>
          <a:p>
            <a:r>
              <a:rPr lang="en-IN" smtClean="0"/>
              <a:t>Rip settles down to watch his grandchild grow, and his son tends to the farm while Rip Senior enjoys his retirement. He eventually reacquaints himself with his remaining friends in the village, who take up their regular meets outside the pub, and Rip Van Winkle becomes revered as a village elder and patriarch who remembers what the village was like before the American Revolutionary War.</a:t>
            </a:r>
          </a:p>
          <a:p>
            <a:endParaRPr lang="en-IN"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zh-TW" smtClean="0">
                <a:ea typeface="新細明體" pitchFamily="18" charset="-120"/>
              </a:rPr>
              <a:t>Political Allegory</a:t>
            </a:r>
          </a:p>
        </p:txBody>
      </p:sp>
      <p:sp>
        <p:nvSpPr>
          <p:cNvPr id="26627" name="Rectangle 3"/>
          <p:cNvSpPr>
            <a:spLocks noGrp="1" noChangeArrowheads="1"/>
          </p:cNvSpPr>
          <p:nvPr>
            <p:ph idx="1"/>
          </p:nvPr>
        </p:nvSpPr>
        <p:spPr/>
        <p:txBody>
          <a:bodyPr/>
          <a:lstStyle/>
          <a:p>
            <a:pPr eaLnBrk="1" hangingPunct="1"/>
            <a:r>
              <a:rPr lang="en-US" altLang="zh-TW" smtClean="0">
                <a:ea typeface="新細明體" pitchFamily="18" charset="-120"/>
              </a:rPr>
              <a:t> “Rip, in fact, was no politician; the changes of states and empires made but little impression on him” (</a:t>
            </a:r>
            <a:r>
              <a:rPr lang="en-US" altLang="zh-TW" smtClean="0">
                <a:ea typeface="新細明體" pitchFamily="18" charset="-120"/>
                <a:cs typeface="Times New Roman" pitchFamily="18" charset="0"/>
              </a:rPr>
              <a:t>¶</a:t>
            </a:r>
            <a:r>
              <a:rPr lang="en-US" altLang="zh-TW" smtClean="0">
                <a:ea typeface="新細明體" pitchFamily="18" charset="-120"/>
              </a:rPr>
              <a:t>60)</a:t>
            </a:r>
          </a:p>
          <a:p>
            <a:pPr lvl="1" eaLnBrk="1" hangingPunct="1"/>
            <a:r>
              <a:rPr lang="en-US" altLang="zh-TW" smtClean="0">
                <a:ea typeface="新細明體" pitchFamily="18" charset="-120"/>
              </a:rPr>
              <a:t>Thus, Rip is an anti-hero of the revolution, an anti-patriot, for whom politics makes little difference in daily life</a:t>
            </a:r>
          </a:p>
          <a:p>
            <a:pPr lvl="1" eaLnBrk="1" hangingPunct="1"/>
            <a:r>
              <a:rPr lang="en-US" altLang="zh-TW" smtClean="0">
                <a:ea typeface="新細明體" pitchFamily="18" charset="-120"/>
              </a:rPr>
              <a:t>Rip becomes a patriarch and “a chronicle of old times”—suggesting a society’s need for memory as well as revolution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en-US" altLang="zh-TW" sz="3800" smtClean="0">
                <a:ea typeface="新細明體" pitchFamily="18" charset="-120"/>
              </a:rPr>
              <a:t>Conclusion: What is “Rip Van Winkle” about?</a:t>
            </a:r>
          </a:p>
        </p:txBody>
      </p:sp>
      <p:sp>
        <p:nvSpPr>
          <p:cNvPr id="28675" name="Rectangle 3"/>
          <p:cNvSpPr>
            <a:spLocks noGrp="1" noChangeArrowheads="1"/>
          </p:cNvSpPr>
          <p:nvPr>
            <p:ph idx="1"/>
          </p:nvPr>
        </p:nvSpPr>
        <p:spPr/>
        <p:txBody>
          <a:bodyPr/>
          <a:lstStyle/>
          <a:p>
            <a:pPr eaLnBrk="1" hangingPunct="1"/>
            <a:r>
              <a:rPr lang="en-US" altLang="zh-TW" smtClean="0">
                <a:ea typeface="新細明體" pitchFamily="18" charset="-120"/>
              </a:rPr>
              <a:t>Tradition and change </a:t>
            </a:r>
          </a:p>
          <a:p>
            <a:pPr eaLnBrk="1" hangingPunct="1"/>
            <a:r>
              <a:rPr lang="en-US" altLang="zh-TW" smtClean="0">
                <a:ea typeface="新細明體" pitchFamily="18" charset="-120"/>
              </a:rPr>
              <a:t>American identity (German narrative transplanted to America)</a:t>
            </a:r>
          </a:p>
          <a:p>
            <a:pPr eaLnBrk="1" hangingPunct="1"/>
            <a:r>
              <a:rPr lang="en-US" altLang="zh-TW" smtClean="0">
                <a:ea typeface="新細明體" pitchFamily="18" charset="-120"/>
              </a:rPr>
              <a:t>The power of myth</a:t>
            </a:r>
          </a:p>
          <a:p>
            <a:pPr eaLnBrk="1" hangingPunct="1"/>
            <a:r>
              <a:rPr lang="en-US" altLang="zh-TW" smtClean="0">
                <a:ea typeface="新細明體" pitchFamily="18" charset="-120"/>
              </a:rPr>
              <a:t>The power of nature</a:t>
            </a:r>
          </a:p>
          <a:p>
            <a:pPr eaLnBrk="1" hangingPunct="1"/>
            <a:r>
              <a:rPr lang="en-US" altLang="zh-TW" smtClean="0">
                <a:ea typeface="新細明體" pitchFamily="18" charset="-120"/>
              </a:rPr>
              <a:t>Gendered dimension of American imagination</a:t>
            </a:r>
          </a:p>
          <a:p>
            <a:pPr eaLnBrk="1" hangingPunct="1"/>
            <a:r>
              <a:rPr lang="en-US" altLang="zh-TW" smtClean="0">
                <a:ea typeface="新細明體" pitchFamily="18" charset="-120"/>
              </a:rPr>
              <a:t>Domestic life vs. public life</a:t>
            </a:r>
          </a:p>
          <a:p>
            <a:pPr eaLnBrk="1" hangingPunct="1"/>
            <a:endParaRPr lang="zh-TW" altLang="en-US" smtClean="0">
              <a:ea typeface="新細明體" pitchFamily="18" charset="-12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8879" y="2967335"/>
            <a:ext cx="3647152"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 you</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altLang="zh-TW" smtClean="0">
                <a:ea typeface="新細明體" pitchFamily="18" charset="-120"/>
              </a:rPr>
              <a:t>Washington Irving (1783-1859)</a:t>
            </a:r>
          </a:p>
        </p:txBody>
      </p:sp>
      <p:sp>
        <p:nvSpPr>
          <p:cNvPr id="5123" name="Rectangle 3"/>
          <p:cNvSpPr>
            <a:spLocks noGrp="1" noChangeArrowheads="1"/>
          </p:cNvSpPr>
          <p:nvPr>
            <p:ph idx="1"/>
          </p:nvPr>
        </p:nvSpPr>
        <p:spPr/>
        <p:txBody>
          <a:bodyPr/>
          <a:lstStyle/>
          <a:p>
            <a:pPr eaLnBrk="1" hangingPunct="1">
              <a:lnSpc>
                <a:spcPct val="90000"/>
              </a:lnSpc>
            </a:pPr>
            <a:r>
              <a:rPr lang="en-US" altLang="zh-TW" sz="2600" smtClean="0">
                <a:ea typeface="新細明體" pitchFamily="18" charset="-120"/>
              </a:rPr>
              <a:t>last of 11 children</a:t>
            </a:r>
          </a:p>
          <a:p>
            <a:pPr eaLnBrk="1" hangingPunct="1">
              <a:lnSpc>
                <a:spcPct val="90000"/>
              </a:lnSpc>
            </a:pPr>
            <a:r>
              <a:rPr lang="en-US" altLang="zh-TW" sz="2600" smtClean="0">
                <a:ea typeface="新細明體" pitchFamily="18" charset="-120"/>
              </a:rPr>
              <a:t>lived from end of Revolutionary War to just before the Civil War</a:t>
            </a:r>
          </a:p>
          <a:p>
            <a:pPr eaLnBrk="1" hangingPunct="1">
              <a:lnSpc>
                <a:spcPct val="90000"/>
              </a:lnSpc>
            </a:pPr>
            <a:r>
              <a:rPr lang="en-US" altLang="zh-TW" sz="2600" smtClean="0">
                <a:ea typeface="新細明體" pitchFamily="18" charset="-120"/>
              </a:rPr>
              <a:t>1809: published parody </a:t>
            </a:r>
            <a:r>
              <a:rPr lang="en-US" altLang="zh-TW" sz="2600" i="1" smtClean="0">
                <a:ea typeface="新細明體" pitchFamily="18" charset="-120"/>
              </a:rPr>
              <a:t>History of New York</a:t>
            </a:r>
            <a:r>
              <a:rPr lang="en-US" altLang="zh-TW" sz="2600" smtClean="0">
                <a:ea typeface="新細明體" pitchFamily="18" charset="-120"/>
              </a:rPr>
              <a:t>, under the pseudonym Dietrich Knickerbocker; became celebrity (</a:t>
            </a:r>
            <a:r>
              <a:rPr lang="en-US" altLang="zh-TW" sz="2600" smtClean="0">
                <a:ea typeface="新細明體" pitchFamily="18" charset="-120"/>
                <a:sym typeface="Wingdings" pitchFamily="2" charset="2"/>
              </a:rPr>
              <a:t></a:t>
            </a:r>
            <a:r>
              <a:rPr lang="en-US" altLang="zh-TW" sz="2100" smtClean="0">
                <a:ea typeface="新細明體" pitchFamily="18" charset="-120"/>
              </a:rPr>
              <a:t>New York Knicks NBA team</a:t>
            </a:r>
            <a:r>
              <a:rPr lang="en-US" altLang="zh-TW" sz="2600" smtClean="0">
                <a:ea typeface="新細明體" pitchFamily="18" charset="-120"/>
              </a:rPr>
              <a:t>)</a:t>
            </a:r>
          </a:p>
          <a:p>
            <a:pPr eaLnBrk="1" hangingPunct="1">
              <a:lnSpc>
                <a:spcPct val="90000"/>
              </a:lnSpc>
            </a:pPr>
            <a:r>
              <a:rPr lang="en-US" altLang="zh-TW" sz="2600" smtClean="0">
                <a:ea typeface="新細明體" pitchFamily="18" charset="-120"/>
              </a:rPr>
              <a:t>1815: departed for Europe; away for 17 yrs.</a:t>
            </a:r>
          </a:p>
          <a:p>
            <a:pPr eaLnBrk="1" hangingPunct="1">
              <a:lnSpc>
                <a:spcPct val="90000"/>
              </a:lnSpc>
            </a:pPr>
            <a:r>
              <a:rPr lang="en-US" altLang="zh-TW" sz="2600" smtClean="0">
                <a:ea typeface="新細明體" pitchFamily="18" charset="-120"/>
              </a:rPr>
              <a:t>1819: </a:t>
            </a:r>
            <a:r>
              <a:rPr lang="en-US" altLang="zh-TW" sz="2600" i="1" smtClean="0">
                <a:ea typeface="新細明體" pitchFamily="18" charset="-120"/>
              </a:rPr>
              <a:t>The Sketch Book</a:t>
            </a:r>
            <a:r>
              <a:rPr lang="en-US" altLang="zh-TW" sz="2600" smtClean="0">
                <a:ea typeface="新細明體" pitchFamily="18" charset="-120"/>
              </a:rPr>
              <a:t>, including “Rip Van Winkle” and “The Legend of Sleepy Hollow,” both based on German folktales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altLang="zh-TW" smtClean="0">
                <a:ea typeface="新細明體" pitchFamily="18" charset="-120"/>
              </a:rPr>
              <a:t>Washington Irving (1783-1859)</a:t>
            </a:r>
          </a:p>
        </p:txBody>
      </p:sp>
      <p:sp>
        <p:nvSpPr>
          <p:cNvPr id="6147" name="Rectangle 3"/>
          <p:cNvSpPr>
            <a:spLocks noGrp="1" noChangeArrowheads="1"/>
          </p:cNvSpPr>
          <p:nvPr>
            <p:ph idx="1"/>
          </p:nvPr>
        </p:nvSpPr>
        <p:spPr/>
        <p:txBody>
          <a:bodyPr/>
          <a:lstStyle/>
          <a:p>
            <a:pPr eaLnBrk="1" hangingPunct="1">
              <a:lnSpc>
                <a:spcPct val="90000"/>
              </a:lnSpc>
            </a:pPr>
            <a:r>
              <a:rPr lang="en-US" altLang="zh-TW" sz="2600" smtClean="0">
                <a:ea typeface="新細明體" pitchFamily="18" charset="-120"/>
              </a:rPr>
              <a:t>first American writer to be a big success in England</a:t>
            </a:r>
          </a:p>
          <a:p>
            <a:pPr eaLnBrk="1" hangingPunct="1">
              <a:lnSpc>
                <a:spcPct val="90000"/>
              </a:lnSpc>
            </a:pPr>
            <a:r>
              <a:rPr lang="en-US" altLang="zh-TW" sz="2600" smtClean="0">
                <a:ea typeface="新細明體" pitchFamily="18" charset="-120"/>
              </a:rPr>
              <a:t>1828: </a:t>
            </a:r>
            <a:r>
              <a:rPr lang="en-US" altLang="zh-TW" sz="2600" i="1" smtClean="0">
                <a:ea typeface="新細明體" pitchFamily="18" charset="-120"/>
              </a:rPr>
              <a:t>The Life and Voyages of Christopher Columbus</a:t>
            </a:r>
            <a:r>
              <a:rPr lang="en-US" altLang="zh-TW" sz="2600" smtClean="0">
                <a:ea typeface="新細明體" pitchFamily="18" charset="-120"/>
              </a:rPr>
              <a:t>, research in Spain</a:t>
            </a:r>
          </a:p>
          <a:p>
            <a:pPr eaLnBrk="1" hangingPunct="1">
              <a:lnSpc>
                <a:spcPct val="90000"/>
              </a:lnSpc>
            </a:pPr>
            <a:r>
              <a:rPr lang="en-US" altLang="zh-TW" sz="2600" smtClean="0">
                <a:ea typeface="新細明體" pitchFamily="18" charset="-120"/>
              </a:rPr>
              <a:t>1829-32: diplomat in London</a:t>
            </a:r>
          </a:p>
          <a:p>
            <a:pPr eaLnBrk="1" hangingPunct="1">
              <a:lnSpc>
                <a:spcPct val="90000"/>
              </a:lnSpc>
            </a:pPr>
            <a:r>
              <a:rPr lang="en-US" altLang="zh-TW" sz="2600" smtClean="0">
                <a:ea typeface="新細明體" pitchFamily="18" charset="-120"/>
              </a:rPr>
              <a:t>1832-42: returns to U.S., builds home Sunnyside on Hudson River, New York</a:t>
            </a:r>
          </a:p>
          <a:p>
            <a:pPr eaLnBrk="1" hangingPunct="1">
              <a:lnSpc>
                <a:spcPct val="90000"/>
              </a:lnSpc>
            </a:pPr>
            <a:r>
              <a:rPr lang="en-US" altLang="zh-TW" sz="2600" smtClean="0">
                <a:ea typeface="新細明體" pitchFamily="18" charset="-120"/>
              </a:rPr>
              <a:t>1842-46: minister to Spain</a:t>
            </a:r>
          </a:p>
          <a:p>
            <a:pPr eaLnBrk="1" hangingPunct="1">
              <a:lnSpc>
                <a:spcPct val="90000"/>
              </a:lnSpc>
            </a:pPr>
            <a:r>
              <a:rPr lang="en-US" altLang="zh-TW" sz="2600" smtClean="0">
                <a:ea typeface="新細明體" pitchFamily="18" charset="-120"/>
              </a:rPr>
              <a:t>1851-59: 5 vol. life of George Washington</a:t>
            </a:r>
          </a:p>
          <a:p>
            <a:pPr eaLnBrk="1" hangingPunct="1">
              <a:lnSpc>
                <a:spcPct val="90000"/>
              </a:lnSpc>
            </a:pPr>
            <a:endParaRPr lang="en-US" altLang="zh-TW" sz="2600" smtClean="0">
              <a:ea typeface="新細明體" pitchFamily="18"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28600"/>
            <a:ext cx="8229600" cy="1189038"/>
          </a:xfrm>
        </p:spPr>
        <p:txBody>
          <a:bodyPr/>
          <a:lstStyle/>
          <a:p>
            <a:pPr eaLnBrk="1" hangingPunct="1"/>
            <a:r>
              <a:rPr lang="en-US" smtClean="0"/>
              <a:t>Final years</a:t>
            </a:r>
            <a:endParaRPr lang="en-IN" smtClean="0"/>
          </a:p>
        </p:txBody>
      </p:sp>
      <p:sp>
        <p:nvSpPr>
          <p:cNvPr id="7171" name="Content Placeholder 2"/>
          <p:cNvSpPr>
            <a:spLocks noGrp="1"/>
          </p:cNvSpPr>
          <p:nvPr>
            <p:ph idx="1"/>
          </p:nvPr>
        </p:nvSpPr>
        <p:spPr/>
        <p:txBody>
          <a:bodyPr/>
          <a:lstStyle/>
          <a:p>
            <a:pPr eaLnBrk="1" hangingPunct="1"/>
            <a:r>
              <a:rPr lang="en-IN" smtClean="0"/>
              <a:t>Irving returned to Europe for three years and then spent the final thirteen years of his life in New York. He continued writing, even as his authorial powers declined, until his death.</a:t>
            </a:r>
          </a:p>
          <a:p>
            <a:pPr eaLnBrk="1" hangingPunct="1"/>
            <a:endParaRPr lang="en-IN"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zh-TW" smtClean="0">
                <a:ea typeface="新細明體" pitchFamily="18" charset="-120"/>
              </a:rPr>
              <a:t>Plot  Summary </a:t>
            </a:r>
          </a:p>
        </p:txBody>
      </p:sp>
      <p:sp>
        <p:nvSpPr>
          <p:cNvPr id="8195" name="Rectangle 3"/>
          <p:cNvSpPr>
            <a:spLocks noGrp="1" noChangeArrowheads="1"/>
          </p:cNvSpPr>
          <p:nvPr>
            <p:ph idx="1"/>
          </p:nvPr>
        </p:nvSpPr>
        <p:spPr/>
        <p:txBody>
          <a:bodyPr/>
          <a:lstStyle/>
          <a:p>
            <a:pPr eaLnBrk="1" hangingPunct="1"/>
            <a:r>
              <a:rPr lang="zh-TW" altLang="en-US" smtClean="0">
                <a:ea typeface="新細明體" pitchFamily="18" charset="-120"/>
              </a:rPr>
              <a:t>“</a:t>
            </a:r>
            <a:r>
              <a:rPr lang="en-US" altLang="zh-TW" smtClean="0">
                <a:ea typeface="新細明體" pitchFamily="18" charset="-120"/>
              </a:rPr>
              <a:t>Rip Van Winkle” is the classic American story of a man who finds his home life intolerable, and so escapes into a world of fantasy and vision</a:t>
            </a:r>
          </a:p>
          <a:p>
            <a:pPr eaLnBrk="1" hangingPunct="1"/>
            <a:r>
              <a:rPr lang="en-US" altLang="zh-TW" smtClean="0">
                <a:ea typeface="新細明體" pitchFamily="18" charset="-120"/>
              </a:rPr>
              <a:t>Even before Rip goes into the mountains and apparently falls asleep for 20 yrs., the story is divided between reality and fantasy/vision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The_Clove_Catskills_ATC"/>
          <p:cNvPicPr>
            <a:picLocks noChangeAspect="1" noChangeArrowheads="1"/>
          </p:cNvPicPr>
          <p:nvPr/>
        </p:nvPicPr>
        <p:blipFill>
          <a:blip r:embed="rId3"/>
          <a:srcRect/>
          <a:stretch>
            <a:fillRect/>
          </a:stretch>
        </p:blipFill>
        <p:spPr bwMode="auto">
          <a:xfrm>
            <a:off x="1371600" y="1752600"/>
            <a:ext cx="6553200" cy="4710113"/>
          </a:xfrm>
          <a:prstGeom prst="rect">
            <a:avLst/>
          </a:prstGeom>
          <a:noFill/>
          <a:ln w="9525">
            <a:noFill/>
            <a:miter lim="800000"/>
            <a:headEnd/>
            <a:tailEnd/>
          </a:ln>
        </p:spPr>
      </p:pic>
      <p:sp>
        <p:nvSpPr>
          <p:cNvPr id="9219" name="Rectangle 3"/>
          <p:cNvSpPr>
            <a:spLocks noGrp="1" noChangeArrowheads="1"/>
          </p:cNvSpPr>
          <p:nvPr>
            <p:ph type="title"/>
          </p:nvPr>
        </p:nvSpPr>
        <p:spPr/>
        <p:txBody>
          <a:bodyPr/>
          <a:lstStyle/>
          <a:p>
            <a:pPr eaLnBrk="1" hangingPunct="1"/>
            <a:r>
              <a:rPr lang="en-US" altLang="zh-TW" sz="3400" i="1" smtClean="0">
                <a:ea typeface="新細明體" pitchFamily="18" charset="-120"/>
              </a:rPr>
              <a:t>Catskills</a:t>
            </a:r>
            <a:endParaRPr lang="en-US" altLang="zh-TW" sz="3400" smtClean="0">
              <a:ea typeface="新細明體" pitchFamily="18"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pPr eaLnBrk="1" hangingPunct="1"/>
            <a:r>
              <a:rPr lang="en-US" altLang="zh-TW" smtClean="0">
                <a:ea typeface="新細明體" pitchFamily="18" charset="-120"/>
              </a:rPr>
              <a:t>Vision vs. Reality (1)</a:t>
            </a:r>
          </a:p>
        </p:txBody>
      </p:sp>
      <p:sp>
        <p:nvSpPr>
          <p:cNvPr id="10243" name="Rectangle 1027"/>
          <p:cNvSpPr>
            <a:spLocks noGrp="1" noChangeArrowheads="1"/>
          </p:cNvSpPr>
          <p:nvPr>
            <p:ph idx="1"/>
          </p:nvPr>
        </p:nvSpPr>
        <p:spPr/>
        <p:txBody>
          <a:bodyPr/>
          <a:lstStyle/>
          <a:p>
            <a:pPr eaLnBrk="1" hangingPunct="1">
              <a:lnSpc>
                <a:spcPct val="90000"/>
              </a:lnSpc>
            </a:pPr>
            <a:r>
              <a:rPr lang="en-IN" smtClean="0"/>
              <a:t>In a village near the Catskill Mountains in New York lives a man named Rip Van Winkle – a kind neighbour and henpecked husband. He is dutiful and quick to help his friends and neighbours, and is well liked. In addition to his ‘termagant’ or fierce wife, he has children, including a son, also named Rip, who bears a strong resemblance to his father.</a:t>
            </a:r>
          </a:p>
          <a:p>
            <a:pPr lvl="1" eaLnBrk="1" hangingPunct="1">
              <a:lnSpc>
                <a:spcPct val="90000"/>
              </a:lnSpc>
            </a:pPr>
            <a:endParaRPr lang="en-US" altLang="zh-TW" smtClean="0">
              <a:ea typeface="新細明體" pitchFamily="18" charset="-120"/>
            </a:endParaRPr>
          </a:p>
          <a:p>
            <a:pPr lvl="1" eaLnBrk="1" hangingPunct="1">
              <a:lnSpc>
                <a:spcPct val="90000"/>
              </a:lnSpc>
            </a:pPr>
            <a:endParaRPr lang="zh-TW" altLang="en-US" smtClean="0">
              <a:ea typeface="新細明體" pitchFamily="18"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p:txBody>
          <a:bodyPr/>
          <a:lstStyle/>
          <a:p>
            <a:pPr eaLnBrk="1" hangingPunct="1"/>
            <a:r>
              <a:rPr lang="en-US" altLang="zh-TW" smtClean="0">
                <a:ea typeface="新細明體" pitchFamily="18" charset="-120"/>
              </a:rPr>
              <a:t>Vision vs. Reality (2)</a:t>
            </a:r>
          </a:p>
        </p:txBody>
      </p:sp>
      <p:sp>
        <p:nvSpPr>
          <p:cNvPr id="11267" name="Rectangle 1027"/>
          <p:cNvSpPr>
            <a:spLocks noGrp="1" noChangeArrowheads="1"/>
          </p:cNvSpPr>
          <p:nvPr>
            <p:ph idx="1"/>
          </p:nvPr>
        </p:nvSpPr>
        <p:spPr/>
        <p:txBody>
          <a:bodyPr/>
          <a:lstStyle/>
          <a:p>
            <a:pPr eaLnBrk="1" hangingPunct="1"/>
            <a:r>
              <a:rPr lang="en-US" altLang="zh-TW" sz="2600" smtClean="0">
                <a:ea typeface="新細明體" pitchFamily="18" charset="-120"/>
              </a:rPr>
              <a:t>Vision: Community anywhere outside the house</a:t>
            </a:r>
          </a:p>
          <a:p>
            <a:pPr lvl="1" eaLnBrk="1" hangingPunct="1"/>
            <a:r>
              <a:rPr lang="en-IN" sz="2400" smtClean="0"/>
              <a:t>Rip Van Winkle also has a dog, Wolf, who is also put upon by ‘Dame Van Winkle’, Rip’s wife. Rip’s farm is a constant source of trouble for him, and the only pleasure he derives is from his regular meetings with other men of the village, who meet outside the local pub, named after King George the Third of Great Britain, to discuss village gossip and other topics.</a:t>
            </a:r>
          </a:p>
          <a:p>
            <a:pPr lvl="1" eaLnBrk="1" hangingPunct="1">
              <a:buFont typeface="Wingdings" pitchFamily="2" charset="2"/>
              <a:buNone/>
            </a:pPr>
            <a:endParaRPr lang="en-US" altLang="zh-TW" sz="2200" smtClean="0">
              <a:ea typeface="新細明體" pitchFamily="18" charset="-120"/>
              <a:cs typeface="Times New Roman" pitchFamily="18" charset="0"/>
            </a:endParaRPr>
          </a:p>
          <a:p>
            <a:pPr lvl="1" eaLnBrk="1" hangingPunct="1"/>
            <a:endParaRPr lang="en-US" altLang="zh-TW" sz="2200" smtClean="0">
              <a:ea typeface="新細明體" pitchFamily="18" charset="-120"/>
            </a:endParaRPr>
          </a:p>
          <a:p>
            <a:pPr lvl="1" eaLnBrk="1" hangingPunct="1"/>
            <a:endParaRPr lang="zh-TW" altLang="en-US" sz="2200" smtClean="0">
              <a:ea typeface="新細明體" pitchFamily="18" charset="-12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594</TotalTime>
  <Words>1356</Words>
  <Application>Microsoft PowerPoint</Application>
  <PresentationFormat>On-screen Show (4:3)</PresentationFormat>
  <Paragraphs>78</Paragraphs>
  <Slides>26</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Garamond</vt:lpstr>
      <vt:lpstr>Wingdings</vt:lpstr>
      <vt:lpstr>Times New Roman</vt:lpstr>
      <vt:lpstr>新細明體</vt:lpstr>
      <vt:lpstr>Opulent</vt:lpstr>
      <vt:lpstr>“Rip Van Winkle” (1819)</vt:lpstr>
      <vt:lpstr>Slide 2</vt:lpstr>
      <vt:lpstr>Washington Irving (1783-1859)</vt:lpstr>
      <vt:lpstr>Washington Irving (1783-1859)</vt:lpstr>
      <vt:lpstr>Final years</vt:lpstr>
      <vt:lpstr>Plot  Summary </vt:lpstr>
      <vt:lpstr>Catskills</vt:lpstr>
      <vt:lpstr>Vision vs. Reality (1)</vt:lpstr>
      <vt:lpstr>Vision vs. Reality (2)</vt:lpstr>
      <vt:lpstr>Vision vs. Reality: Rip’s Journey</vt:lpstr>
      <vt:lpstr>Slide 11</vt:lpstr>
      <vt:lpstr>Political Allegory </vt:lpstr>
      <vt:lpstr>Slide 13</vt:lpstr>
      <vt:lpstr>Slide 14</vt:lpstr>
      <vt:lpstr>Slide 15</vt:lpstr>
      <vt:lpstr>Slide 16</vt:lpstr>
      <vt:lpstr>Slide 17</vt:lpstr>
      <vt:lpstr>Slide 18</vt:lpstr>
      <vt:lpstr>Slide 19</vt:lpstr>
      <vt:lpstr>Slide 20</vt:lpstr>
      <vt:lpstr>Political Allegory</vt:lpstr>
      <vt:lpstr>Political Allegory</vt:lpstr>
      <vt:lpstr>Slide 23</vt:lpstr>
      <vt:lpstr>Political Allegory</vt:lpstr>
      <vt:lpstr>Conclusion: What is “Rip Van Winkle” about?</vt:lpstr>
      <vt:lpstr>Slide 26</vt:lpstr>
    </vt:vector>
  </TitlesOfParts>
  <Company>FU JEN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“Rip Van Winkle”</dc:title>
  <dc:creator>User</dc:creator>
  <cp:lastModifiedBy>safanasee</cp:lastModifiedBy>
  <cp:revision>25</cp:revision>
  <dcterms:created xsi:type="dcterms:W3CDTF">2007-02-03T07:26:03Z</dcterms:created>
  <dcterms:modified xsi:type="dcterms:W3CDTF">2020-10-20T16:50:41Z</dcterms:modified>
</cp:coreProperties>
</file>