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9"/>
  </p:notes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18" autoAdjust="0"/>
  </p:normalViewPr>
  <p:slideViewPr>
    <p:cSldViewPr>
      <p:cViewPr>
        <p:scale>
          <a:sx n="80" d="100"/>
          <a:sy n="80" d="100"/>
        </p:scale>
        <p:origin x="-107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6DB9F-DDB9-4292-9248-211DBE19A01E}" type="datetimeFigureOut">
              <a:rPr lang="en-IN" smtClean="0"/>
              <a:pPr/>
              <a:t>20-10-2020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64F97-4444-48A1-9921-80FF7FAD136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smtClean="0"/>
          </a:p>
          <a:p>
            <a:endParaRPr lang="en-IN" dirty="0" smtClean="0"/>
          </a:p>
          <a:p>
            <a:endParaRPr lang="en-IN" dirty="0" smtClean="0"/>
          </a:p>
          <a:p>
            <a:endParaRPr lang="en-IN" dirty="0"/>
          </a:p>
        </p:txBody>
      </p:sp>
      <p:sp>
        <p:nvSpPr>
          <p:cNvPr id="4" name="Slide Number Placeholder 3"/>
          <p:cNvSpPr>
            <a:spLocks noGrp="1"/>
          </p:cNvSpPr>
          <p:nvPr>
            <p:ph type="sldNum" sz="quarter" idx="10"/>
          </p:nvPr>
        </p:nvSpPr>
        <p:spPr/>
        <p:txBody>
          <a:bodyPr/>
          <a:lstStyle/>
          <a:p>
            <a:fld id="{AE864F97-4444-48A1-9921-80FF7FAD1363}" type="slidenum">
              <a:rPr lang="en-IN" smtClean="0"/>
              <a:pPr/>
              <a:t>2</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864F97-4444-48A1-9921-80FF7FAD1363}"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A0D847F9-08E2-4811-AB70-BA75087F7626}" type="slidenum">
              <a:rPr lang="en-IN" smtClean="0"/>
              <a:pPr/>
              <a:t>‹#›</a:t>
            </a:fld>
            <a:endParaRPr lang="en-IN"/>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D847F9-08E2-4811-AB70-BA75087F7626}" type="slidenum">
              <a:rPr lang="en-IN" smtClean="0"/>
              <a:pPr/>
              <a:t>‹#›</a:t>
            </a:fld>
            <a:endParaRPr lang="en-IN"/>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D847F9-08E2-4811-AB70-BA75087F7626}" type="slidenum">
              <a:rPr lang="en-IN" smtClean="0"/>
              <a:pPr/>
              <a:t>‹#›</a:t>
            </a:fld>
            <a:endParaRPr lang="en-IN"/>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A0D847F9-08E2-4811-AB70-BA75087F7626}" type="slidenum">
              <a:rPr lang="en-IN" smtClean="0"/>
              <a:pPr/>
              <a:t>‹#›</a:t>
            </a:fld>
            <a:endParaRPr lang="en-IN"/>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A0D847F9-08E2-4811-AB70-BA75087F7626}"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A0D847F9-08E2-4811-AB70-BA75087F7626}" type="slidenum">
              <a:rPr lang="en-IN" smtClean="0"/>
              <a:pPr/>
              <a:t>‹#›</a:t>
            </a:fld>
            <a:endParaRPr lang="en-IN"/>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A0D847F9-08E2-4811-AB70-BA75087F7626}"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D847F9-08E2-4811-AB70-BA75087F7626}" type="slidenum">
              <a:rPr lang="en-IN" smtClean="0"/>
              <a:pPr/>
              <a:t>‹#›</a:t>
            </a:fld>
            <a:endParaRPr lang="en-IN"/>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0D847F9-08E2-4811-AB70-BA75087F7626}" type="slidenum">
              <a:rPr lang="en-IN" smtClean="0"/>
              <a:pPr/>
              <a:t>‹#›</a:t>
            </a:fld>
            <a:endParaRPr lang="en-IN"/>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0D847F9-08E2-4811-AB70-BA75087F7626}" type="slidenum">
              <a:rPr lang="en-IN" smtClean="0"/>
              <a:pPr/>
              <a:t>‹#›</a:t>
            </a:fld>
            <a:endParaRPr lang="en-IN"/>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E5151E4-A6B1-44CB-8D56-86A9A6F89D2D}"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A0D847F9-08E2-4811-AB70-BA75087F7626}"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E5151E4-A6B1-44CB-8D56-86A9A6F89D2D}" type="datetimeFigureOut">
              <a:rPr lang="en-IN" smtClean="0"/>
              <a:pPr/>
              <a:t>20-10-2020</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0D847F9-08E2-4811-AB70-BA75087F7626}"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med">
    <p:dissolv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IN" dirty="0" smtClean="0"/>
              <a:t>                            </a:t>
            </a:r>
            <a:r>
              <a:rPr lang="en-IN" sz="4400" dirty="0" err="1" smtClean="0">
                <a:latin typeface="Times New Roman" pitchFamily="18" charset="0"/>
                <a:cs typeface="Times New Roman" pitchFamily="18" charset="0"/>
              </a:rPr>
              <a:t>B.Nagia</a:t>
            </a:r>
            <a:endParaRPr lang="en-IN" sz="4400" dirty="0" smtClean="0">
              <a:latin typeface="Times New Roman" pitchFamily="18" charset="0"/>
              <a:cs typeface="Times New Roman" pitchFamily="18" charset="0"/>
            </a:endParaRPr>
          </a:p>
          <a:p>
            <a:pPr>
              <a:buNone/>
            </a:pPr>
            <a:r>
              <a:rPr lang="en-IN" sz="4400" dirty="0" smtClean="0">
                <a:latin typeface="Times New Roman" pitchFamily="18" charset="0"/>
                <a:cs typeface="Times New Roman" pitchFamily="18" charset="0"/>
              </a:rPr>
              <a:t>    Assistant Professor of English</a:t>
            </a:r>
          </a:p>
          <a:p>
            <a:pPr>
              <a:buNone/>
            </a:pPr>
            <a:r>
              <a:rPr lang="en-IN" sz="4400" dirty="0" smtClean="0">
                <a:latin typeface="Times New Roman" pitchFamily="18" charset="0"/>
                <a:cs typeface="Times New Roman" pitchFamily="18" charset="0"/>
              </a:rPr>
              <a:t> </a:t>
            </a:r>
            <a:r>
              <a:rPr lang="en-IN" sz="4400" dirty="0" smtClean="0">
                <a:latin typeface="Times New Roman" pitchFamily="18" charset="0"/>
                <a:cs typeface="Times New Roman" pitchFamily="18" charset="0"/>
              </a:rPr>
              <a:t>            H.K.R.H College</a:t>
            </a:r>
          </a:p>
          <a:p>
            <a:pPr>
              <a:buNone/>
            </a:pPr>
            <a:r>
              <a:rPr lang="en-IN" sz="4400" dirty="0" smtClean="0">
                <a:latin typeface="Times New Roman" pitchFamily="18" charset="0"/>
                <a:cs typeface="Times New Roman" pitchFamily="18" charset="0"/>
              </a:rPr>
              <a:t>     English for Enrichment – III</a:t>
            </a:r>
          </a:p>
          <a:p>
            <a:pPr>
              <a:buNone/>
            </a:pPr>
            <a:r>
              <a:rPr lang="en-IN" sz="4400" dirty="0" smtClean="0">
                <a:latin typeface="Times New Roman" pitchFamily="18" charset="0"/>
                <a:cs typeface="Times New Roman" pitchFamily="18" charset="0"/>
              </a:rPr>
              <a:t>    Robert Frost – Road Not Taken</a:t>
            </a:r>
            <a:endParaRPr lang="en-US" sz="4400" dirty="0">
              <a:latin typeface="Times New Roman" pitchFamily="18" charset="0"/>
              <a:cs typeface="Times New Roman" pitchFamily="18" charset="0"/>
            </a:endParaRP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dirty="0" smtClean="0">
                <a:solidFill>
                  <a:schemeClr val="bg1"/>
                </a:solidFill>
                <a:latin typeface="Andalus" pitchFamily="18" charset="-78"/>
                <a:cs typeface="Andalus" pitchFamily="18" charset="-78"/>
              </a:rPr>
              <a:t>Second  Stanza </a:t>
            </a:r>
            <a:endParaRPr lang="en-US" sz="4000" b="1" i="1" dirty="0">
              <a:solidFill>
                <a:schemeClr val="bg1"/>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ctr">
              <a:buNone/>
            </a:pPr>
            <a:r>
              <a:rPr lang="en-US" dirty="0" smtClean="0"/>
              <a:t> </a:t>
            </a:r>
            <a:r>
              <a:rPr lang="en-US" dirty="0" smtClean="0">
                <a:solidFill>
                  <a:schemeClr val="tx1"/>
                </a:solidFill>
              </a:rPr>
              <a:t>Then took the other, as just as far</a:t>
            </a:r>
          </a:p>
          <a:p>
            <a:pPr algn="ctr">
              <a:buNone/>
            </a:pPr>
            <a:r>
              <a:rPr lang="en-US" dirty="0" smtClean="0">
                <a:solidFill>
                  <a:schemeClr val="tx1"/>
                </a:solidFill>
              </a:rPr>
              <a:t> And having perhaps the better claim, </a:t>
            </a:r>
          </a:p>
          <a:p>
            <a:pPr algn="ctr">
              <a:buNone/>
            </a:pPr>
            <a:r>
              <a:rPr lang="en-US" dirty="0" smtClean="0">
                <a:solidFill>
                  <a:schemeClr val="tx1"/>
                </a:solidFill>
              </a:rPr>
              <a:t>Because it was grassy and wanted wear; </a:t>
            </a:r>
          </a:p>
          <a:p>
            <a:pPr algn="ctr">
              <a:buNone/>
            </a:pPr>
            <a:r>
              <a:rPr lang="en-US" dirty="0" smtClean="0">
                <a:solidFill>
                  <a:schemeClr val="tx1"/>
                </a:solidFill>
              </a:rPr>
              <a:t> Though as for that, the passing there</a:t>
            </a:r>
          </a:p>
          <a:p>
            <a:pPr algn="ctr">
              <a:buNone/>
            </a:pPr>
            <a:r>
              <a:rPr lang="en-US" dirty="0" smtClean="0">
                <a:solidFill>
                  <a:schemeClr val="tx1"/>
                </a:solidFill>
              </a:rPr>
              <a:t> Had worn them really about the same,</a:t>
            </a:r>
            <a:endParaRPr lang="en-US" dirty="0">
              <a:solidFill>
                <a:schemeClr val="tx1"/>
              </a:solidFill>
            </a:endParaRP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the second Stanza</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  He looked down the first one “to where it bend in the undergrowth”, and then the second one, and he decided to take the other path, because it seemed to have less travelled than the first.  But then he goes on to say that they actually were very similarly worn.  The second one that he took seems less travelled but as he thinks about it, he realizes that there were “ really about the same”. Not exactly the same but only “ about the same”.</a:t>
            </a:r>
            <a:endParaRPr lang="en-US" dirty="0"/>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dirty="0" smtClean="0">
                <a:solidFill>
                  <a:schemeClr val="bg1"/>
                </a:solidFill>
                <a:latin typeface="Andalus" pitchFamily="18" charset="-78"/>
                <a:cs typeface="Andalus" pitchFamily="18" charset="-78"/>
              </a:rPr>
              <a:t>Third  Stanza</a:t>
            </a:r>
            <a:endParaRPr lang="en-US" sz="4000" b="1" i="1" dirty="0">
              <a:solidFill>
                <a:schemeClr val="bg1"/>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ctr">
              <a:buNone/>
            </a:pPr>
            <a:r>
              <a:rPr lang="en-US" dirty="0" smtClean="0"/>
              <a:t>And both that morning equally lay </a:t>
            </a:r>
          </a:p>
          <a:p>
            <a:pPr algn="ctr">
              <a:buNone/>
            </a:pPr>
            <a:r>
              <a:rPr lang="en-US" dirty="0" smtClean="0"/>
              <a:t>In leaves no step had trodden black.  </a:t>
            </a:r>
          </a:p>
          <a:p>
            <a:pPr algn="ctr">
              <a:buNone/>
            </a:pPr>
            <a:r>
              <a:rPr lang="en-US" dirty="0" smtClean="0"/>
              <a:t>Oh, I kept the first for another day! </a:t>
            </a:r>
          </a:p>
          <a:p>
            <a:pPr algn="ctr">
              <a:buNone/>
            </a:pPr>
            <a:r>
              <a:rPr lang="en-US" dirty="0" smtClean="0"/>
              <a:t>Yet knowing how way leads on to way,</a:t>
            </a:r>
          </a:p>
          <a:p>
            <a:pPr algn="ctr">
              <a:buNone/>
            </a:pPr>
            <a:r>
              <a:rPr lang="en-US" dirty="0" smtClean="0"/>
              <a:t> I doubted if I should ever come  back.</a:t>
            </a:r>
            <a:endParaRPr lang="en-US" dirty="0"/>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the third Stanza</a:t>
            </a:r>
            <a:endParaRPr lang="en-US" dirty="0"/>
          </a:p>
        </p:txBody>
      </p:sp>
      <p:sp>
        <p:nvSpPr>
          <p:cNvPr id="3" name="Content Placeholder 2"/>
          <p:cNvSpPr>
            <a:spLocks noGrp="1"/>
          </p:cNvSpPr>
          <p:nvPr>
            <p:ph idx="1"/>
          </p:nvPr>
        </p:nvSpPr>
        <p:spPr/>
        <p:txBody>
          <a:bodyPr/>
          <a:lstStyle/>
          <a:p>
            <a:pPr>
              <a:buNone/>
            </a:pPr>
            <a:r>
              <a:rPr lang="en-US" dirty="0" smtClean="0"/>
              <a:t>The third stanza continues with the cogitation about the possible difference between the two road. He had noticed that the leaves were both fresh fallen on them both and had not been walked on, but then again claims that maybe he would come back and also walk the first one sometimes, but he doubted he would be able to, because in life one thing leads to another and time is short.</a:t>
            </a:r>
            <a:endParaRPr lang="en-US" dirty="0"/>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4000" b="1" i="1" dirty="0" smtClean="0">
                <a:solidFill>
                  <a:schemeClr val="bg1"/>
                </a:solidFill>
                <a:latin typeface="Andalus" pitchFamily="18" charset="-78"/>
                <a:cs typeface="Andalus" pitchFamily="18" charset="-78"/>
              </a:rPr>
              <a:t>Fourth Stanza</a:t>
            </a:r>
            <a:endParaRPr lang="en-US" sz="4000" b="1" i="1" dirty="0">
              <a:solidFill>
                <a:schemeClr val="bg1"/>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ctr">
              <a:buNone/>
            </a:pPr>
            <a:r>
              <a:rPr lang="en-US" dirty="0" smtClean="0">
                <a:latin typeface="David" pitchFamily="34" charset="-79"/>
                <a:cs typeface="David" pitchFamily="34" charset="-79"/>
              </a:rPr>
              <a:t>I shall be telling this with a sigh</a:t>
            </a:r>
          </a:p>
          <a:p>
            <a:pPr algn="ctr">
              <a:buNone/>
            </a:pPr>
            <a:r>
              <a:rPr lang="en-US" dirty="0" smtClean="0">
                <a:latin typeface="David" pitchFamily="34" charset="-79"/>
                <a:cs typeface="David" pitchFamily="34" charset="-79"/>
              </a:rPr>
              <a:t>Somewhere ages and ages hence:</a:t>
            </a:r>
          </a:p>
          <a:p>
            <a:pPr algn="ctr">
              <a:buNone/>
            </a:pPr>
            <a:r>
              <a:rPr lang="en-US" dirty="0" smtClean="0">
                <a:latin typeface="David" pitchFamily="34" charset="-79"/>
                <a:cs typeface="David" pitchFamily="34" charset="-79"/>
              </a:rPr>
              <a:t>Two roads diverged in a wood, and I-</a:t>
            </a:r>
          </a:p>
          <a:p>
            <a:pPr algn="ctr">
              <a:buNone/>
            </a:pPr>
            <a:r>
              <a:rPr lang="en-US" dirty="0" smtClean="0">
                <a:latin typeface="David" pitchFamily="34" charset="-79"/>
                <a:cs typeface="David" pitchFamily="34" charset="-79"/>
              </a:rPr>
              <a:t>I took the one less travelled by,</a:t>
            </a:r>
          </a:p>
          <a:p>
            <a:pPr algn="ctr">
              <a:buNone/>
            </a:pPr>
            <a:r>
              <a:rPr lang="en-US" dirty="0" smtClean="0">
                <a:latin typeface="David" pitchFamily="34" charset="-79"/>
                <a:cs typeface="David" pitchFamily="34" charset="-79"/>
              </a:rPr>
              <a:t>And that has made all the difference.</a:t>
            </a:r>
          </a:p>
          <a:p>
            <a:pPr algn="ctr">
              <a:buNone/>
            </a:pPr>
            <a:endParaRPr lang="en-US" dirty="0"/>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i="1" dirty="0" smtClean="0">
                <a:latin typeface="Andalus" pitchFamily="18" charset="-78"/>
                <a:cs typeface="Andalus" pitchFamily="18" charset="-78"/>
              </a:rPr>
              <a:t>Summary of The Fourth Stanza</a:t>
            </a:r>
            <a:endParaRPr lang="en-US" sz="4000" b="1" i="1" dirty="0">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
              <a:buNone/>
            </a:pPr>
            <a:r>
              <a:rPr lang="en-US" sz="2400" dirty="0" smtClean="0">
                <a:latin typeface="David" pitchFamily="34" charset="-79"/>
                <a:cs typeface="David" pitchFamily="34" charset="-79"/>
              </a:rPr>
              <a:t>     In this poem the word “difference” is taken in a positive way.  But there is nothing in the poem that suggests that this difference signals a positive outcome.  The speaker could not offer such information, because he has not lived the “difference” yet.  The other word that leads non-discerning readers astray is the word “sigh” by taking “difference” to mean a positive difference, they think that the sigh is one of nostalgic relief; however a sigh can also mean reader regret.  There is the “ oh, dear” kind of sigh, but also the “what a relief” kind of sigh.  Which one is it?  We do not know.  If it is the relief sigh, then the difference means the speaker is glad he took the road he did; if it is the regret sigh, then the difference would not be good, and the speaker would be sighing in regret.</a:t>
            </a:r>
            <a:endParaRPr lang="en-US" sz="2400" dirty="0">
              <a:latin typeface="David" pitchFamily="34" charset="-79"/>
              <a:cs typeface="David" pitchFamily="34" charset="-79"/>
            </a:endParaRPr>
          </a:p>
        </p:txBody>
      </p:sp>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dirty="0" smtClean="0">
                <a:latin typeface="Andalus" pitchFamily="18" charset="-78"/>
                <a:cs typeface="Andalus" pitchFamily="18" charset="-78"/>
              </a:rPr>
              <a:t>Message of This poem</a:t>
            </a:r>
            <a:endParaRPr lang="en-US" sz="4000" b="1" i="1"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David" pitchFamily="34" charset="-79"/>
                <a:cs typeface="David" pitchFamily="34" charset="-79"/>
              </a:rPr>
              <a:t>   Robert Frost’s poem “The road not taken” seems to be hold out the mortal that life is a continuous journey full of divergence now and then.  The important thing is to move on without looking back whether the choice of paths taken was right or wrong.  The right or wrong are relative terms.  We cannot get everything in life and have to make choices.  Whatever direction in our life takes is determined by the choice made by us.  In the journey of life, one can seldom come back to travel the ‘roads’ not taken earlier.</a:t>
            </a:r>
            <a:endParaRPr lang="en-US" dirty="0">
              <a:latin typeface="David" pitchFamily="34" charset="-79"/>
              <a:cs typeface="David" pitchFamily="34" charset="-79"/>
            </a:endParaRPr>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mtClean="0"/>
              <a:t>  </a:t>
            </a:r>
          </a:p>
          <a:p>
            <a:pPr algn="ctr">
              <a:buNone/>
            </a:pPr>
            <a:r>
              <a:rPr lang="en-US" smtClean="0"/>
              <a:t>  </a:t>
            </a:r>
            <a:r>
              <a:rPr lang="en-US" sz="8800" dirty="0" smtClean="0">
                <a:latin typeface="Andalus" pitchFamily="18" charset="-78"/>
                <a:cs typeface="Andalus" pitchFamily="18" charset="-78"/>
              </a:rPr>
              <a:t>THANK YOU</a:t>
            </a:r>
          </a:p>
          <a:p>
            <a:pPr>
              <a:buNone/>
            </a:pPr>
            <a:endParaRPr lang="en-US" sz="8800" dirty="0" smtClean="0">
              <a:latin typeface="Andalus" pitchFamily="18" charset="-78"/>
              <a:cs typeface="Andalus" pitchFamily="18" charset="-78"/>
            </a:endParaRPr>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3000" r="-3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267744" y="152400"/>
            <a:ext cx="4680520" cy="1219200"/>
          </a:xfrm>
        </p:spPr>
        <p:txBody>
          <a:bodyPr>
            <a:normAutofit fontScale="90000"/>
          </a:bodyPr>
          <a:lstStyle/>
          <a:p>
            <a:r>
              <a:rPr lang="en-IN" sz="4000" b="1" i="1" dirty="0" smtClean="0">
                <a:solidFill>
                  <a:schemeClr val="tx1"/>
                </a:solidFill>
                <a:latin typeface="Andalus" pitchFamily="18" charset="-78"/>
                <a:cs typeface="Andalus" pitchFamily="18" charset="-78"/>
              </a:rPr>
              <a:t>About the Author</a:t>
            </a:r>
            <a:endParaRPr lang="en-IN" sz="4000" b="1" i="1" dirty="0">
              <a:solidFill>
                <a:schemeClr val="tx1"/>
              </a:solidFill>
              <a:latin typeface="Andalus" pitchFamily="18" charset="-78"/>
              <a:cs typeface="Andalus" pitchFamily="18" charset="-78"/>
            </a:endParaRPr>
          </a:p>
        </p:txBody>
      </p:sp>
      <p:sp>
        <p:nvSpPr>
          <p:cNvPr id="4" name="Content Placeholder 3"/>
          <p:cNvSpPr>
            <a:spLocks noGrp="1"/>
          </p:cNvSpPr>
          <p:nvPr>
            <p:ph idx="1"/>
          </p:nvPr>
        </p:nvSpPr>
        <p:spPr/>
        <p:txBody>
          <a:bodyPr>
            <a:normAutofit fontScale="92500" lnSpcReduction="20000"/>
          </a:bodyPr>
          <a:lstStyle/>
          <a:p>
            <a:pPr>
              <a:buNone/>
            </a:pPr>
            <a:r>
              <a:rPr lang="en-IN" dirty="0" smtClean="0"/>
              <a:t>   </a:t>
            </a:r>
            <a:r>
              <a:rPr lang="en-IN" dirty="0" smtClean="0">
                <a:latin typeface="David" pitchFamily="34" charset="-79"/>
                <a:cs typeface="David" pitchFamily="34" charset="-79"/>
              </a:rPr>
              <a:t>Robert Lee Frost(March 26,1874-January 29,1963) was an American poet. His work was initially published in England before it was published in America. He is Highly regarded for his realistic depiction of rural life and his command of American Colloquial speech. Frost was honoured frequently during his lifetime, receiving four Pulitzer Prizes for Poetry. He became one of the America’s rare public literary figures almost an artistic institution. He was awarded the Congressional Gold Medal in 1960 for his poetical works</a:t>
            </a:r>
            <a:endParaRPr lang="en-IN" dirty="0">
              <a:latin typeface="David" pitchFamily="34" charset="-79"/>
              <a:cs typeface="David" pitchFamily="34" charset="-79"/>
            </a:endParaRP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1720" y="704088"/>
            <a:ext cx="5256584" cy="1143000"/>
          </a:xfrm>
        </p:spPr>
        <p:txBody>
          <a:bodyPr/>
          <a:lstStyle/>
          <a:p>
            <a:r>
              <a:rPr lang="en-IN" dirty="0" smtClean="0"/>
              <a:t>    </a:t>
            </a:r>
            <a:r>
              <a:rPr lang="en-IN" sz="4000" b="1" i="1" dirty="0" smtClean="0">
                <a:solidFill>
                  <a:schemeClr val="tx1"/>
                </a:solidFill>
                <a:latin typeface="Andalus" pitchFamily="18" charset="-78"/>
                <a:cs typeface="Andalus" pitchFamily="18" charset="-78"/>
              </a:rPr>
              <a:t>About The poem</a:t>
            </a:r>
            <a:endParaRPr lang="en-IN" sz="4000" b="1" i="1" dirty="0">
              <a:solidFill>
                <a:schemeClr val="tx1"/>
              </a:solidFill>
              <a:latin typeface="Andalus" pitchFamily="18" charset="-78"/>
              <a:cs typeface="Andalus" pitchFamily="18" charset="-78"/>
            </a:endParaRPr>
          </a:p>
        </p:txBody>
      </p:sp>
      <p:sp>
        <p:nvSpPr>
          <p:cNvPr id="2" name="Content Placeholder 1"/>
          <p:cNvSpPr>
            <a:spLocks noGrp="1"/>
          </p:cNvSpPr>
          <p:nvPr>
            <p:ph idx="1"/>
          </p:nvPr>
        </p:nvSpPr>
        <p:spPr>
          <a:xfrm>
            <a:off x="457200" y="2564904"/>
            <a:ext cx="8229600" cy="3759696"/>
          </a:xfrm>
        </p:spPr>
        <p:txBody>
          <a:bodyPr/>
          <a:lstStyle/>
          <a:p>
            <a:pPr algn="ctr">
              <a:buNone/>
            </a:pPr>
            <a:r>
              <a:rPr lang="en-IN" dirty="0" smtClean="0"/>
              <a:t>     </a:t>
            </a:r>
            <a:r>
              <a:rPr lang="en-IN" dirty="0" smtClean="0">
                <a:latin typeface="David" pitchFamily="34" charset="-79"/>
                <a:cs typeface="David" pitchFamily="34" charset="-79"/>
              </a:rPr>
              <a:t>First published in 1916, “The Road not Taken” shows Frost at his best as a pastoral who combines rustic simplicity with hidden, indirect and clarity of style and language</a:t>
            </a:r>
            <a:endParaRPr lang="en-IN" dirty="0">
              <a:latin typeface="David" pitchFamily="34" charset="-79"/>
              <a:cs typeface="David" pitchFamily="34" charset="-79"/>
            </a:endParaRP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sz="4000" dirty="0" smtClean="0">
                <a:latin typeface="Andalus" pitchFamily="18" charset="-78"/>
                <a:cs typeface="Andalus" pitchFamily="18" charset="-78"/>
              </a:rPr>
              <a:t>Poem’s Title</a:t>
            </a:r>
            <a:endParaRPr lang="en-IN" sz="4000" dirty="0">
              <a:latin typeface="Andalus" pitchFamily="18" charset="-78"/>
              <a:cs typeface="Andalus" pitchFamily="18" charset="-78"/>
            </a:endParaRPr>
          </a:p>
        </p:txBody>
      </p:sp>
      <p:sp>
        <p:nvSpPr>
          <p:cNvPr id="3" name="Content Placeholder 2"/>
          <p:cNvSpPr>
            <a:spLocks noGrp="1"/>
          </p:cNvSpPr>
          <p:nvPr>
            <p:ph idx="1"/>
          </p:nvPr>
        </p:nvSpPr>
        <p:spPr>
          <a:xfrm>
            <a:off x="0" y="1935480"/>
            <a:ext cx="9144000" cy="4389120"/>
          </a:xfrm>
        </p:spPr>
        <p:txBody>
          <a:bodyPr>
            <a:normAutofit lnSpcReduction="10000"/>
          </a:bodyPr>
          <a:lstStyle/>
          <a:p>
            <a:pPr>
              <a:buFont typeface="Wingdings" pitchFamily="2" charset="2"/>
              <a:buChar char="Ø"/>
            </a:pPr>
            <a:r>
              <a:rPr lang="en-IN" sz="2800" i="1" dirty="0" smtClean="0">
                <a:latin typeface="David" pitchFamily="34" charset="-79"/>
                <a:cs typeface="David" pitchFamily="34" charset="-79"/>
              </a:rPr>
              <a:t>The road is the symbol of the choice made by us in life.        Many times, we regret the choice we make but what is done once cannot be  undone</a:t>
            </a:r>
          </a:p>
          <a:p>
            <a:pPr>
              <a:buFont typeface="Wingdings" pitchFamily="2" charset="2"/>
              <a:buChar char="Ø"/>
            </a:pPr>
            <a:r>
              <a:rPr lang="en-IN" sz="2800" i="1" dirty="0" smtClean="0">
                <a:latin typeface="David" pitchFamily="34" charset="-79"/>
                <a:cs typeface="David" pitchFamily="34" charset="-79"/>
              </a:rPr>
              <a:t>Man regrets for what he has denied himself in life, rather than what he has chosen. Hence, the poet has given his poem the title “The road not taken”</a:t>
            </a:r>
          </a:p>
          <a:p>
            <a:pPr>
              <a:buFont typeface="Wingdings" pitchFamily="2" charset="2"/>
              <a:buChar char="Ø"/>
            </a:pPr>
            <a:r>
              <a:rPr lang="en-IN" sz="2800" i="1" dirty="0" smtClean="0">
                <a:latin typeface="David" pitchFamily="34" charset="-79"/>
                <a:cs typeface="David" pitchFamily="34" charset="-79"/>
              </a:rPr>
              <a:t>The word “road” not only means “way”, it also means “journey” or a “stage of journey”. Here “road” does not signify any ordinary road, but functions a metaphor of a vital decision in our life.</a:t>
            </a:r>
            <a:endParaRPr lang="en-IN" sz="2800" i="1" dirty="0">
              <a:latin typeface="David" pitchFamily="34" charset="-79"/>
              <a:cs typeface="David" pitchFamily="34" charset="-79"/>
            </a:endParaRP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sz="4000" b="1" i="1" dirty="0" smtClean="0">
                <a:latin typeface="Andalus" pitchFamily="18" charset="-78"/>
                <a:cs typeface="Andalus" pitchFamily="18" charset="-78"/>
              </a:rPr>
              <a:t>Summary of The Poem</a:t>
            </a:r>
            <a:endParaRPr lang="en-IN" sz="4000" b="1" i="1" dirty="0">
              <a:latin typeface="Andalus" pitchFamily="18" charset="-78"/>
              <a:cs typeface="Andalus" pitchFamily="18" charset="-78"/>
            </a:endParaRPr>
          </a:p>
        </p:txBody>
      </p:sp>
      <p:sp>
        <p:nvSpPr>
          <p:cNvPr id="3" name="Content Placeholder 2"/>
          <p:cNvSpPr>
            <a:spLocks noGrp="1"/>
          </p:cNvSpPr>
          <p:nvPr>
            <p:ph idx="1"/>
          </p:nvPr>
        </p:nvSpPr>
        <p:spPr/>
        <p:txBody>
          <a:bodyPr>
            <a:normAutofit lnSpcReduction="10000"/>
          </a:bodyPr>
          <a:lstStyle/>
          <a:p>
            <a:pPr>
              <a:buNone/>
            </a:pPr>
            <a:r>
              <a:rPr lang="en-IN" dirty="0" smtClean="0"/>
              <a:t>   </a:t>
            </a:r>
            <a:r>
              <a:rPr lang="en-IN" dirty="0" smtClean="0">
                <a:latin typeface="David" pitchFamily="34" charset="-79"/>
                <a:cs typeface="David" pitchFamily="34" charset="-79"/>
              </a:rPr>
              <a:t>This poem talks about the choices one has to make in life and their consequences. One day while walking in a wooded area full of tress, the poet comes to a place where he has to decide which road he should take. He starts debating over the choices as he realises he cannot walk on both. However he decides to take the second path with the intension of travelling on the first some other time in future.</a:t>
            </a:r>
            <a:endParaRPr lang="en-IN" dirty="0">
              <a:latin typeface="David" pitchFamily="34" charset="-79"/>
              <a:cs typeface="David" pitchFamily="34" charset="-79"/>
            </a:endParaRP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lgn="ctr">
              <a:buNone/>
            </a:pPr>
            <a:endParaRPr lang="en-IN" sz="6000" b="1" i="1" dirty="0" smtClean="0">
              <a:latin typeface="Andalus" pitchFamily="18" charset="-78"/>
              <a:cs typeface="Andalus" pitchFamily="18" charset="-78"/>
            </a:endParaRPr>
          </a:p>
          <a:p>
            <a:pPr algn="ctr">
              <a:buNone/>
            </a:pPr>
            <a:r>
              <a:rPr lang="en-IN" sz="9600" b="1" i="1" dirty="0" smtClean="0">
                <a:solidFill>
                  <a:schemeClr val="bg1"/>
                </a:solidFill>
                <a:latin typeface="Andalus" pitchFamily="18" charset="-78"/>
                <a:cs typeface="Andalus" pitchFamily="18" charset="-78"/>
              </a:rPr>
              <a:t>THE POEM</a:t>
            </a:r>
            <a:endParaRPr lang="en-IN" sz="9600" b="1" i="1" dirty="0">
              <a:solidFill>
                <a:schemeClr val="bg1"/>
              </a:solidFill>
              <a:latin typeface="Andalus" pitchFamily="18" charset="-78"/>
              <a:cs typeface="Andalus" pitchFamily="18" charset="-78"/>
            </a:endParaRPr>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        </a:t>
            </a:r>
            <a:r>
              <a:rPr lang="en-IN" sz="4000" b="1" i="1" dirty="0" smtClean="0">
                <a:solidFill>
                  <a:schemeClr val="bg1"/>
                </a:solidFill>
                <a:latin typeface="Andalus" pitchFamily="18" charset="-78"/>
                <a:cs typeface="Andalus" pitchFamily="18" charset="-78"/>
              </a:rPr>
              <a:t>First  stanza</a:t>
            </a:r>
            <a:endParaRPr lang="en-IN" sz="4000" b="1" i="1" dirty="0">
              <a:solidFill>
                <a:schemeClr val="bg1"/>
              </a:solidFill>
              <a:latin typeface="Andalus" pitchFamily="18" charset="-78"/>
              <a:cs typeface="Andalus" pitchFamily="18" charset="-78"/>
            </a:endParaRPr>
          </a:p>
        </p:txBody>
      </p:sp>
      <p:sp>
        <p:nvSpPr>
          <p:cNvPr id="3" name="Content Placeholder 2"/>
          <p:cNvSpPr>
            <a:spLocks noGrp="1"/>
          </p:cNvSpPr>
          <p:nvPr>
            <p:ph idx="1"/>
          </p:nvPr>
        </p:nvSpPr>
        <p:spPr/>
        <p:txBody>
          <a:bodyPr/>
          <a:lstStyle/>
          <a:p>
            <a:pPr algn="ctr">
              <a:buNone/>
            </a:pPr>
            <a:r>
              <a:rPr lang="en-IN" dirty="0" smtClean="0">
                <a:solidFill>
                  <a:schemeClr val="tx1"/>
                </a:solidFill>
                <a:latin typeface="David" pitchFamily="34" charset="-79"/>
                <a:cs typeface="David" pitchFamily="34" charset="-79"/>
              </a:rPr>
              <a:t>Two roads diverged in a yellow wood,</a:t>
            </a:r>
          </a:p>
          <a:p>
            <a:pPr algn="ctr">
              <a:buNone/>
            </a:pPr>
            <a:r>
              <a:rPr lang="en-IN" dirty="0" smtClean="0">
                <a:solidFill>
                  <a:schemeClr val="tx1"/>
                </a:solidFill>
                <a:latin typeface="David" pitchFamily="34" charset="-79"/>
                <a:cs typeface="David" pitchFamily="34" charset="-79"/>
              </a:rPr>
              <a:t> And sorry I could not travel both</a:t>
            </a:r>
          </a:p>
          <a:p>
            <a:pPr algn="ctr">
              <a:buNone/>
            </a:pPr>
            <a:r>
              <a:rPr lang="en-IN" dirty="0" smtClean="0">
                <a:solidFill>
                  <a:schemeClr val="tx1"/>
                </a:solidFill>
                <a:latin typeface="David" pitchFamily="34" charset="-79"/>
                <a:cs typeface="David" pitchFamily="34" charset="-79"/>
              </a:rPr>
              <a:t>And be one traveller, long I stood</a:t>
            </a:r>
          </a:p>
          <a:p>
            <a:pPr algn="ctr">
              <a:buNone/>
            </a:pPr>
            <a:r>
              <a:rPr lang="en-IN" dirty="0" smtClean="0">
                <a:solidFill>
                  <a:schemeClr val="tx1"/>
                </a:solidFill>
                <a:latin typeface="David" pitchFamily="34" charset="-79"/>
                <a:cs typeface="David" pitchFamily="34" charset="-79"/>
              </a:rPr>
              <a:t>I looked down one as fair as I could</a:t>
            </a:r>
          </a:p>
          <a:p>
            <a:pPr algn="ctr">
              <a:buNone/>
            </a:pPr>
            <a:r>
              <a:rPr lang="en-IN" dirty="0" smtClean="0">
                <a:solidFill>
                  <a:schemeClr val="tx1"/>
                </a:solidFill>
                <a:latin typeface="David" pitchFamily="34" charset="-79"/>
                <a:cs typeface="David" pitchFamily="34" charset="-79"/>
              </a:rPr>
              <a:t>To where it bent in the undergrowth;</a:t>
            </a:r>
            <a:endParaRPr lang="en-IN" dirty="0">
              <a:solidFill>
                <a:schemeClr val="tx1"/>
              </a:solidFill>
              <a:latin typeface="David" pitchFamily="34" charset="-79"/>
              <a:cs typeface="David" pitchFamily="34" charset="-79"/>
            </a:endParaRP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smtClean="0">
                <a:latin typeface="Andalus" pitchFamily="18" charset="-78"/>
                <a:cs typeface="Andalus" pitchFamily="18" charset="-78"/>
              </a:rPr>
              <a:t>Summary of the first stanza</a:t>
            </a:r>
            <a:endParaRPr lang="en-US" sz="4000" i="1" dirty="0">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a:buNone/>
            </a:pPr>
            <a:r>
              <a:rPr lang="en-US" dirty="0" smtClean="0"/>
              <a:t>   </a:t>
            </a:r>
            <a:r>
              <a:rPr lang="en-US" dirty="0" smtClean="0">
                <a:latin typeface="David" pitchFamily="34" charset="-79"/>
                <a:cs typeface="David" pitchFamily="34" charset="-79"/>
              </a:rPr>
              <a:t>The speaker describes his position.  He has been out for walking in the woods and comes in between the diversion of two roads, he stands there looking as far down each one as he can see.  He would like to try out both, but doubts he could do that, so therefore he continues to look down the roads for a long time trying to make his decision about which road to take. </a:t>
            </a:r>
            <a:endParaRPr lang="en-US" dirty="0">
              <a:latin typeface="David" pitchFamily="34" charset="-79"/>
              <a:cs typeface="David" pitchFamily="34" charset="-79"/>
            </a:endParaRPr>
          </a:p>
        </p:txBody>
      </p:sp>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249</TotalTime>
  <Words>1098</Words>
  <Application>Microsoft Office PowerPoint</Application>
  <PresentationFormat>On-screen Show (4:3)</PresentationFormat>
  <Paragraphs>57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Slide 1</vt:lpstr>
      <vt:lpstr>Slide 2</vt:lpstr>
      <vt:lpstr>About the Author</vt:lpstr>
      <vt:lpstr>    About The poem</vt:lpstr>
      <vt:lpstr>               Poem’s Title</vt:lpstr>
      <vt:lpstr>        Summary of The Poem</vt:lpstr>
      <vt:lpstr>Slide 7</vt:lpstr>
      <vt:lpstr>        First  stanza</vt:lpstr>
      <vt:lpstr>Summary of the first stanza</vt:lpstr>
      <vt:lpstr>Second  Stanza </vt:lpstr>
      <vt:lpstr>Summary of the second Stanza</vt:lpstr>
      <vt:lpstr>Third  Stanza</vt:lpstr>
      <vt:lpstr>Summary of the third Stanza</vt:lpstr>
      <vt:lpstr>  Fourth Stanza</vt:lpstr>
      <vt:lpstr>Summary of The Fourth Stanza</vt:lpstr>
      <vt:lpstr>Message of This poem</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Windows User</cp:lastModifiedBy>
  <cp:revision>38</cp:revision>
  <dcterms:created xsi:type="dcterms:W3CDTF">2018-09-19T07:06:15Z</dcterms:created>
  <dcterms:modified xsi:type="dcterms:W3CDTF">2020-10-21T05:24:10Z</dcterms:modified>
</cp:coreProperties>
</file>