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6E6E-4897-410A-B6A1-07ABA7A42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1FB4C-3C61-41A8-823A-EC36522A7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62CAC-1819-4251-98F0-3A22BA93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5A9A0-F3EC-427D-85B8-D2BC98E3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F66F8-71E0-4B6B-A250-2EFB00C7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929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E0DE7-92AB-4D94-9C6F-237356A8E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0DE7A-78AE-4B2F-A49A-5C6F069D3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F2971-A795-49C2-B02F-2F5325A6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C747E-F49F-4495-9547-5F6E3C86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3F7B1-0D5E-4571-B3CE-98C74FE2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756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99C14A-9A67-4DE8-92F8-893113DF1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0FC47-B590-460A-84D4-CE0FB32D4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06F3B-0004-4977-B48C-2C78DBB6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48E5D-D554-4567-810F-14A312C8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8681A-DB67-4910-8348-9871BFF0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291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5848-EFAA-4659-B239-D3FDBC47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FD0C-5586-447A-99E6-A305CC35D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41465-D162-415C-8D51-708EDB1D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F6BB5-F005-48FD-B10B-BF112D02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C06A2-176D-45C2-91D7-4C2F6E8B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779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3ADB-9149-4DE6-8B87-6BDE13437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4AD48-3573-4003-999E-E4858BD4D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73954-1005-4FA0-A73F-1C77EE3E7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8CA88-BBC1-4207-A3FA-5D674859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09EBA-B390-499D-9B45-28D55142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058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6EA4-2DDB-4B30-8B1E-99EC0921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491CE-B0BF-4C59-89B6-D8A7F773F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59D34-49BB-4993-9BBA-2BC17B620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7E2D9-5E9F-411E-B52C-69F41C24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93FD3-2B7C-460C-AD86-BC9DC2AF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09BB6-85CE-41DA-A867-62616365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869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8F2E-AF35-4176-B674-7C0C46E9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A664C-AB14-4C3E-8E81-431CA92E2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D2472-88F0-4653-B3BC-615932398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18A9C-7A3E-4BAB-A15E-E2F4C17A9C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A742A-2EA3-45C8-829C-31EA87F8A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A74BEF-2787-4BBB-8E83-D06E17DC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D1B75-69FF-481B-90CD-F0DF9D90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BC1A2-9A74-47C9-930A-D71D96B9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293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96E82-D145-4291-8336-17F475AF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A7D07-6999-40BF-8A09-9828FD9B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97B7B-23AF-4AA0-8F09-0B53C70C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7404D-0AE3-4BFB-8C50-BF743405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34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832E13-2E89-449B-9D96-79F03B944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D7D0E-8090-441E-9ABF-2AF253B9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CAEF5-DA95-4A53-AFFE-9B16C863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06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21C0-2CA8-42A4-B085-DB49B9D29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32DB-6AC5-45EF-9571-CF61BBE96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30AE0-6623-41A6-9DB7-9EF6EB712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4E4B3E-BF2E-414E-BA9A-9FBF02F2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1A95E-9756-4AB7-85CF-8F0B4DD4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441AE-482D-4A66-85E1-F8F800C3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857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30E5C-F972-4619-8D4B-959FE03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E6224-AEC6-477B-98DF-400320432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CE9CD-879C-4E45-9C30-CDD7440BF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B5F23-CB27-453F-AD07-A78DC835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CDD88-0D5D-450C-8B1F-B30E742B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9A0FD-037E-43CA-B280-4CC0FB28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671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9D3EC-3850-4F44-B68F-25569F78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D3585-8D73-4534-AB88-47040E7EC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6197-1062-485B-BB80-12FDE7023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CFE35-DCFC-4334-A9D1-A1922FE119C6}" type="datetimeFigureOut">
              <a:rPr lang="en-IN" smtClean="0"/>
              <a:t>20-10-2020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785B1-4214-4AB3-BBCD-57F11790B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529D0-B5D8-4AF6-8790-4BE60A222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C8222-8297-41E7-964C-70396D9862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00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workhelper.net/john-masefields-sea-fever-analysis/" TargetMode="External"/><Relationship Id="rId2" Type="http://schemas.openxmlformats.org/officeDocument/2006/relationships/hyperlink" Target="https://www.poetryfoundation.org/poems/54932/sea-fever-56d235e0d871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terarydevices.net/sea-fev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EC358-EE02-467D-92D3-8C3F1D06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3389347"/>
            <a:ext cx="3932237" cy="61115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rgbClr val="002060"/>
                </a:solidFill>
                <a:latin typeface="Copperplate Gothic Bold" panose="020E0705020206020404" pitchFamily="34" charset="0"/>
              </a:rPr>
              <a:t>S</a:t>
            </a:r>
            <a:r>
              <a:rPr lang="en-US" sz="6800" b="1" dirty="0">
                <a:solidFill>
                  <a:srgbClr val="002060"/>
                </a:solidFill>
                <a:latin typeface="Copperplate Gothic Bold" panose="020E0705020206020404" pitchFamily="34" charset="0"/>
              </a:rPr>
              <a:t>ea </a:t>
            </a:r>
            <a:r>
              <a:rPr lang="en-US" sz="9600" b="1" dirty="0">
                <a:solidFill>
                  <a:srgbClr val="002060"/>
                </a:solidFill>
                <a:latin typeface="Copperplate Gothic Bold" panose="020E0705020206020404" pitchFamily="34" charset="0"/>
              </a:rPr>
              <a:t>F</a:t>
            </a:r>
            <a:r>
              <a:rPr lang="en-US" sz="6800" b="1" dirty="0">
                <a:solidFill>
                  <a:srgbClr val="002060"/>
                </a:solidFill>
                <a:latin typeface="Copperplate Gothic Bold" panose="020E0705020206020404" pitchFamily="34" charset="0"/>
              </a:rPr>
              <a:t>ever</a:t>
            </a:r>
            <a:endParaRPr lang="en-IN" sz="6800" b="1" dirty="0">
              <a:solidFill>
                <a:srgbClr val="00206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1EF953C-6204-43BC-A66B-E05DA68B09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7447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CE13A7-1EC0-40AE-A79B-FAC99E1A6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3781" y="4000502"/>
            <a:ext cx="3932237" cy="44320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John Masefield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(1878 - 1967)</a:t>
            </a:r>
            <a:endParaRPr lang="en-IN" sz="22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26480"/>
            <a:ext cx="1219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rgbClr val="002060"/>
                </a:solidFill>
                <a:latin typeface="Cooper Std Black" panose="0208090304030B020404" pitchFamily="18" charset="0"/>
              </a:rPr>
              <a:t>Mr. S. </a:t>
            </a:r>
            <a:r>
              <a:rPr lang="en-US" sz="1900" b="1" dirty="0" err="1">
                <a:solidFill>
                  <a:srgbClr val="002060"/>
                </a:solidFill>
                <a:latin typeface="Cooper Std Black" panose="0208090304030B020404" pitchFamily="18" charset="0"/>
              </a:rPr>
              <a:t>Abubacker</a:t>
            </a:r>
            <a:r>
              <a:rPr lang="en-US" sz="1900" b="1" dirty="0">
                <a:solidFill>
                  <a:srgbClr val="002060"/>
                </a:solidFill>
                <a:latin typeface="Cooper Std Black" panose="0208090304030B020404" pitchFamily="18" charset="0"/>
              </a:rPr>
              <a:t> Siddiq/ Assistant Professor of English/  Early Modern Age - 17UENC33/ Unit - I</a:t>
            </a:r>
            <a:endParaRPr lang="en-IN" sz="1900" b="1" dirty="0">
              <a:solidFill>
                <a:srgbClr val="002060"/>
              </a:solidFill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34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965227-41B3-40E6-BDCB-15A0C1BD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7077"/>
            <a:ext cx="3932237" cy="639147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About the Poet</a:t>
            </a:r>
            <a:endParaRPr lang="en-IN" b="1" dirty="0">
              <a:solidFill>
                <a:schemeClr val="accent5">
                  <a:lumMod val="75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DF7013-C941-4DCE-881D-CB699E838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46" y="987425"/>
            <a:ext cx="4939484" cy="4873625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A0C89B-068C-4E14-BA4D-DF57529A3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82" y="1805474"/>
            <a:ext cx="3932237" cy="3811588"/>
          </a:xfrm>
        </p:spPr>
        <p:txBody>
          <a:bodyPr>
            <a:normAutofit fontScale="40000" lnSpcReduction="20000"/>
          </a:bodyPr>
          <a:lstStyle/>
          <a:p>
            <a:pPr marL="628650" indent="-6286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2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John Masefield was an English poet, born in 1878 </a:t>
            </a:r>
          </a:p>
          <a:p>
            <a:pPr marL="628650" indent="-6286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N" sz="4200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628650" indent="-6286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Appointed as the Poet Laureate in 1930 by King George V</a:t>
            </a:r>
          </a:p>
          <a:p>
            <a:pPr marL="628650" indent="-6286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N" sz="4200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628650" indent="-6286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Longest served Poet Laureate next to Lord Tennyson (37 years)</a:t>
            </a:r>
          </a:p>
          <a:p>
            <a:pPr marL="628650" indent="-6286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N" sz="4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628650" indent="-6286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N" sz="4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Inspired by </a:t>
            </a:r>
            <a:r>
              <a:rPr lang="en-IN" sz="42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Duncan Campbell Scott's poem </a:t>
            </a:r>
            <a:r>
              <a:rPr lang="en-IN" sz="4200" b="1" i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Piper of Aril </a:t>
            </a:r>
            <a:r>
              <a:rPr lang="en-IN" sz="42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 1895</a:t>
            </a:r>
            <a:endParaRPr lang="en-IN" sz="4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628650" indent="-628650">
              <a:buFont typeface="Arial" panose="020B0604020202020204" pitchFamily="34" charset="0"/>
              <a:buChar char="•"/>
            </a:pP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7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965227-41B3-40E6-BDCB-15A0C1BD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7077"/>
            <a:ext cx="3932237" cy="639147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Themes</a:t>
            </a:r>
            <a:endParaRPr lang="en-IN" b="1" dirty="0">
              <a:solidFill>
                <a:schemeClr val="accent5">
                  <a:lumMod val="75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D0AEFF6E-84D0-4476-A45B-E9A4F57F5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95" y="1636558"/>
            <a:ext cx="6172200" cy="398050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A0C89B-068C-4E14-BA4D-DF57529A3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82" y="1805474"/>
            <a:ext cx="3932237" cy="381158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Poet</a:t>
            </a:r>
            <a:r>
              <a:rPr lang="en-US" sz="26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’s passion for sea</a:t>
            </a:r>
            <a:endParaRPr lang="en-IN" sz="26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Longing for Freedom and adventure</a:t>
            </a:r>
            <a:endParaRPr lang="en-IN" sz="26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Love for Nature, Wanderlust and nostalgia</a:t>
            </a:r>
            <a:endParaRPr lang="en-IN" sz="26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Life is a long journey compared to sea voyage</a:t>
            </a:r>
            <a:endParaRPr lang="en-IN" sz="2600" b="1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7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3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965227-41B3-40E6-BDCB-15A0C1BD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7077"/>
            <a:ext cx="3932237" cy="639147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Structure</a:t>
            </a:r>
            <a:endParaRPr lang="en-IN" b="1" dirty="0">
              <a:solidFill>
                <a:schemeClr val="accent5">
                  <a:lumMod val="75000"/>
                </a:schemeClr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E42007A-F05B-480A-AC18-6512C50BE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725331"/>
            <a:ext cx="6172200" cy="424338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A0C89B-068C-4E14-BA4D-DF57529A3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143" y="1600200"/>
            <a:ext cx="3932237" cy="38115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Three stanzas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Each stanza- a quatrain consists of two couplets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Each stanza states a request/ longing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Each stanza begins with the same clause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1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DC89EE-F4D1-498D-BFA5-F72869A9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794"/>
            <a:ext cx="10515600" cy="132556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52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Sea Fever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(Text)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480393-2101-451D-86DE-D78C3427D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fontAlgn="base">
              <a:lnSpc>
                <a:spcPct val="110000"/>
              </a:lnSpc>
              <a:buNone/>
            </a:pPr>
            <a:r>
              <a:rPr lang="en-US" sz="32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I must down to the seas again, to the lonely sea and the sky,</a:t>
            </a:r>
          </a:p>
          <a:p>
            <a:pPr marL="0" indent="0" algn="ctr" fontAlgn="base">
              <a:lnSpc>
                <a:spcPct val="110000"/>
              </a:lnSpc>
              <a:buNone/>
            </a:pPr>
            <a:r>
              <a:rPr lang="en-US" sz="32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And all I ask is a tall ship and a star to steer her by;</a:t>
            </a:r>
          </a:p>
          <a:p>
            <a:pPr marL="0" indent="0" algn="ctr" fontAlgn="base">
              <a:lnSpc>
                <a:spcPct val="110000"/>
              </a:lnSpc>
              <a:buNone/>
            </a:pPr>
            <a:endParaRPr lang="en-US" sz="3200" b="1" i="0" dirty="0">
              <a:solidFill>
                <a:srgbClr val="003366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 fontAlgn="base">
              <a:lnSpc>
                <a:spcPct val="110000"/>
              </a:lnSpc>
              <a:buNone/>
            </a:pPr>
            <a:r>
              <a:rPr lang="en-US" sz="32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And the wheel’s kick and the wind’s song and the white sail’s shaking,</a:t>
            </a:r>
          </a:p>
          <a:p>
            <a:pPr marL="0" indent="0" algn="ctr" fontAlgn="base">
              <a:lnSpc>
                <a:spcPct val="110000"/>
              </a:lnSpc>
              <a:buNone/>
            </a:pPr>
            <a:r>
              <a:rPr lang="en-US" sz="32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And a grey mist on the sea’s face, and a grey dawn breaking.</a:t>
            </a:r>
          </a:p>
          <a:p>
            <a:pPr>
              <a:lnSpc>
                <a:spcPct val="110000"/>
              </a:lnSpc>
            </a:pPr>
            <a:endParaRPr lang="en-IN" sz="32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2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5569-3A61-4007-AEAB-5A0B1FB87BA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52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Sea Fever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(Text)</a:t>
            </a:r>
            <a:endParaRPr lang="en-IN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57D0F-BEF4-4EDE-A632-77CA70DB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 fontAlgn="base">
              <a:lnSpc>
                <a:spcPct val="110000"/>
              </a:lnSpc>
              <a:buNone/>
            </a:pPr>
            <a:r>
              <a:rPr lang="en-US" sz="32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I must down to the seas again, for the call of the running tide</a:t>
            </a:r>
          </a:p>
          <a:p>
            <a:pPr marL="0" indent="0" algn="ctr" fontAlgn="base">
              <a:lnSpc>
                <a:spcPct val="110000"/>
              </a:lnSpc>
              <a:buNone/>
            </a:pPr>
            <a:r>
              <a:rPr lang="en-US" sz="32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Is a wild call and a clear call that may not be denied;</a:t>
            </a:r>
            <a:br>
              <a:rPr lang="en-US" sz="32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</a:br>
            <a:endParaRPr lang="en-US" sz="3200" b="1" i="0" dirty="0">
              <a:solidFill>
                <a:srgbClr val="003366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 fontAlgn="base">
              <a:lnSpc>
                <a:spcPct val="110000"/>
              </a:lnSpc>
              <a:buNone/>
            </a:pPr>
            <a:r>
              <a:rPr lang="en-US" sz="32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And all I ask is a windy day with the white clouds flying,</a:t>
            </a:r>
          </a:p>
          <a:p>
            <a:pPr marL="0" indent="0" algn="ctr" fontAlgn="base">
              <a:lnSpc>
                <a:spcPct val="110000"/>
              </a:lnSpc>
              <a:buNone/>
            </a:pPr>
            <a:r>
              <a:rPr lang="en-US" sz="32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And the flung spray and the blown spume, and the sea-gulls crying.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IN" sz="32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5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0DA4-D656-4FB8-B061-60837ED03FF1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2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Sea Fever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(Text)</a:t>
            </a:r>
            <a:endParaRPr lang="en-IN" sz="24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84C73-A9D5-44F3-A684-086FA5D20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16"/>
            <a:ext cx="10515600" cy="4351338"/>
          </a:xfrm>
        </p:spPr>
        <p:txBody>
          <a:bodyPr>
            <a:noAutofit/>
          </a:bodyPr>
          <a:lstStyle/>
          <a:p>
            <a:pPr marL="0" indent="0" algn="ctr" fontAlgn="base">
              <a:lnSpc>
                <a:spcPct val="100000"/>
              </a:lnSpc>
              <a:buNone/>
            </a:pPr>
            <a:r>
              <a:rPr lang="en-US" sz="30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I must down to the seas again, to the vagrant gypsy life,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en-US" sz="30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To the gull’s way and the whale’s way where the wind’s like a whetted knife;</a:t>
            </a:r>
          </a:p>
          <a:p>
            <a:pPr marL="0" indent="0" algn="ctr" fontAlgn="base">
              <a:lnSpc>
                <a:spcPct val="100000"/>
              </a:lnSpc>
              <a:buNone/>
            </a:pPr>
            <a:endParaRPr lang="en-US" sz="3000" b="1" i="0" dirty="0">
              <a:solidFill>
                <a:srgbClr val="003366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en-US" sz="30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And all I ask is a merry yarn from a laughing fellow-rover,</a:t>
            </a: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en-US" sz="3000" b="1" i="0" dirty="0">
                <a:solidFill>
                  <a:srgbClr val="003366"/>
                </a:solidFill>
                <a:effectLst/>
                <a:latin typeface="Comic Sans MS" panose="030F0702030302020204" pitchFamily="66" charset="0"/>
              </a:rPr>
              <a:t>And quiet sleep and a sweet dream when the long trick’s over.</a:t>
            </a:r>
          </a:p>
          <a:p>
            <a:pPr marL="0" indent="0" algn="ctr">
              <a:lnSpc>
                <a:spcPct val="100000"/>
              </a:lnSpc>
              <a:buNone/>
            </a:pPr>
            <a:br>
              <a:rPr lang="en-US" sz="3000" b="1" dirty="0">
                <a:solidFill>
                  <a:srgbClr val="003366"/>
                </a:solidFill>
                <a:latin typeface="Comic Sans MS" panose="030F0702030302020204" pitchFamily="66" charset="0"/>
              </a:rPr>
            </a:br>
            <a:endParaRPr lang="en-IN" sz="30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0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F8CB-1969-4419-9048-0DE8BF78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Copperplate Gothic Bold" panose="020E0705020206020404" pitchFamily="34" charset="0"/>
              </a:rPr>
              <a:t>References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F33C-8F44-4EB2-B6A7-BD565ED2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N" sz="1800" dirty="0">
                <a:hlinkClick r:id="rId2"/>
              </a:rPr>
              <a:t>https://www.poetryfoundation.org/poems/54932/sea-fever-56d235e0d871e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https://schoolworkhelper.net/john-masefields-sea-fever-analysis/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https://literarydevices.net/sea-fever/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782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351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Yu Gothic UI Semibold</vt:lpstr>
      <vt:lpstr>Arial</vt:lpstr>
      <vt:lpstr>Calibri</vt:lpstr>
      <vt:lpstr>Calibri Light</vt:lpstr>
      <vt:lpstr>Comic Sans MS</vt:lpstr>
      <vt:lpstr>Cooper Std Black</vt:lpstr>
      <vt:lpstr>Copperplate Gothic Bold</vt:lpstr>
      <vt:lpstr>Office Theme</vt:lpstr>
      <vt:lpstr>Sea Fever</vt:lpstr>
      <vt:lpstr>About the Poet</vt:lpstr>
      <vt:lpstr>Themes</vt:lpstr>
      <vt:lpstr>Structure</vt:lpstr>
      <vt:lpstr>Sea Fever (Text)</vt:lpstr>
      <vt:lpstr>Sea Fever (Text)</vt:lpstr>
      <vt:lpstr>Sea Fever (Text)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Fever</dc:title>
  <dc:creator>Abu Sidi</dc:creator>
  <cp:lastModifiedBy>Abu Sidi</cp:lastModifiedBy>
  <cp:revision>25</cp:revision>
  <dcterms:created xsi:type="dcterms:W3CDTF">2020-08-19T14:22:51Z</dcterms:created>
  <dcterms:modified xsi:type="dcterms:W3CDTF">2020-10-20T13:58:44Z</dcterms:modified>
</cp:coreProperties>
</file>