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664709D-12C7-47B9-BDB3-869902B46D53}"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64709D-12C7-47B9-BDB3-869902B46D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64709D-12C7-47B9-BDB3-869902B46D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64709D-12C7-47B9-BDB3-869902B46D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64709D-12C7-47B9-BDB3-869902B46D53}"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64709D-12C7-47B9-BDB3-869902B46D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64709D-12C7-47B9-BDB3-869902B46D53}"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664709D-12C7-47B9-BDB3-869902B46D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664709D-12C7-47B9-BDB3-869902B46D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016D5B-BBB0-4DAB-9143-8DFE4E52FC2A}"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64709D-12C7-47B9-BDB3-869902B46D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E016D5B-BBB0-4DAB-9143-8DFE4E52FC2A}" type="datetimeFigureOut">
              <a:rPr lang="en-US" smtClean="0"/>
              <a:pPr/>
              <a:t>10/20/2020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664709D-12C7-47B9-BDB3-869902B46D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E016D5B-BBB0-4DAB-9143-8DFE4E52FC2A}" type="datetimeFigureOut">
              <a:rPr lang="en-US" smtClean="0"/>
              <a:pPr/>
              <a:t>10/20/2020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664709D-12C7-47B9-BDB3-869902B46D5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783560"/>
            <a:ext cx="8305800" cy="4572000"/>
          </a:xfrm>
        </p:spPr>
        <p:txBody>
          <a:bodyPr>
            <a:normAutofit/>
          </a:bodyPr>
          <a:lstStyle/>
          <a:p>
            <a:pPr>
              <a:buNone/>
            </a:pPr>
            <a:r>
              <a:rPr lang="en-IN" sz="4000" dirty="0" smtClean="0">
                <a:latin typeface="Times New Roman" pitchFamily="18" charset="0"/>
                <a:cs typeface="Times New Roman" pitchFamily="18" charset="0"/>
              </a:rPr>
              <a:t>                  </a:t>
            </a:r>
            <a:r>
              <a:rPr lang="en-IN" sz="4000" dirty="0" err="1" smtClean="0">
                <a:latin typeface="Times New Roman" pitchFamily="18" charset="0"/>
                <a:cs typeface="Times New Roman" pitchFamily="18" charset="0"/>
              </a:rPr>
              <a:t>A.Sumaya</a:t>
            </a:r>
            <a:r>
              <a:rPr lang="en-IN" sz="4000" dirty="0" smtClean="0">
                <a:latin typeface="Times New Roman" pitchFamily="18" charset="0"/>
                <a:cs typeface="Times New Roman" pitchFamily="18" charset="0"/>
              </a:rPr>
              <a:t> </a:t>
            </a:r>
            <a:r>
              <a:rPr lang="en-IN" sz="4000" dirty="0" err="1" smtClean="0">
                <a:latin typeface="Times New Roman" pitchFamily="18" charset="0"/>
                <a:cs typeface="Times New Roman" pitchFamily="18" charset="0"/>
              </a:rPr>
              <a:t>Banu</a:t>
            </a:r>
            <a:endParaRPr lang="en-IN" sz="4000" dirty="0" smtClean="0">
              <a:latin typeface="Times New Roman" pitchFamily="18" charset="0"/>
              <a:cs typeface="Times New Roman" pitchFamily="18" charset="0"/>
            </a:endParaRPr>
          </a:p>
          <a:p>
            <a:pPr>
              <a:buNone/>
            </a:pPr>
            <a:r>
              <a:rPr lang="en-IN" sz="4000" dirty="0" smtClean="0">
                <a:latin typeface="Times New Roman" pitchFamily="18" charset="0"/>
                <a:cs typeface="Times New Roman" pitchFamily="18" charset="0"/>
              </a:rPr>
              <a:t>        Assistant Professor of English</a:t>
            </a:r>
          </a:p>
          <a:p>
            <a:pPr>
              <a:buNone/>
            </a:pPr>
            <a:r>
              <a:rPr lang="en-IN" sz="4000" dirty="0" smtClean="0">
                <a:latin typeface="Times New Roman" pitchFamily="18" charset="0"/>
                <a:cs typeface="Times New Roman" pitchFamily="18" charset="0"/>
              </a:rPr>
              <a:t>                  H.K.R.H College</a:t>
            </a:r>
          </a:p>
          <a:p>
            <a:pPr>
              <a:buNone/>
            </a:pPr>
            <a:r>
              <a:rPr lang="en-IN" sz="4000" dirty="0" smtClean="0">
                <a:latin typeface="Times New Roman" pitchFamily="18" charset="0"/>
                <a:cs typeface="Times New Roman" pitchFamily="18" charset="0"/>
              </a:rPr>
              <a:t>              Modern Literature - III</a:t>
            </a:r>
          </a:p>
          <a:p>
            <a:pPr>
              <a:buNone/>
            </a:pPr>
            <a:r>
              <a:rPr lang="en-IN" sz="4000" dirty="0" smtClean="0">
                <a:latin typeface="Times New Roman" pitchFamily="18" charset="0"/>
                <a:cs typeface="Times New Roman" pitchFamily="18" charset="0"/>
              </a:rPr>
              <a:t>    Jane Austen – Sense and Sensibility</a:t>
            </a:r>
            <a:endParaRPr lang="en-US" sz="4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126163"/>
          </a:xfrm>
        </p:spPr>
        <p:txBody>
          <a:bodyPr>
            <a:noAutofit/>
          </a:bodyPr>
          <a:lstStyle/>
          <a:p>
            <a:pPr fontAlgn="base"/>
            <a:r>
              <a:rPr lang="en-US" sz="2400" b="1" dirty="0" smtClean="0">
                <a:latin typeface="Times New Roman" pitchFamily="18" charset="0"/>
                <a:cs typeface="Times New Roman" pitchFamily="18" charset="0"/>
              </a:rPr>
              <a:t>Lady Middleton</a:t>
            </a:r>
            <a:r>
              <a:rPr lang="en-US" sz="2400" dirty="0" smtClean="0">
                <a:latin typeface="Times New Roman" pitchFamily="18" charset="0"/>
                <a:cs typeface="Times New Roman" pitchFamily="18" charset="0"/>
              </a:rPr>
              <a:t> - A distant relation of the </a:t>
            </a:r>
            <a:r>
              <a:rPr lang="en-US" sz="2400" dirty="0" err="1" smtClean="0">
                <a:latin typeface="Times New Roman" pitchFamily="18" charset="0"/>
                <a:cs typeface="Times New Roman" pitchFamily="18" charset="0"/>
              </a:rPr>
              <a:t>Dashwoods</a:t>
            </a:r>
            <a:r>
              <a:rPr lang="en-US" sz="2400" dirty="0" smtClean="0">
                <a:latin typeface="Times New Roman" pitchFamily="18" charset="0"/>
                <a:cs typeface="Times New Roman" pitchFamily="18" charset="0"/>
              </a:rPr>
              <a:t> who lives at Barton Cottage with her husband Sir John Middleton and their four spoiled children</a:t>
            </a:r>
          </a:p>
          <a:p>
            <a:pPr fontAlgn="base"/>
            <a:r>
              <a:rPr lang="en-US" sz="2400" b="1" dirty="0" smtClean="0">
                <a:latin typeface="Times New Roman" pitchFamily="18" charset="0"/>
                <a:cs typeface="Times New Roman" pitchFamily="18" charset="0"/>
              </a:rPr>
              <a:t>Sir John Middleton</a:t>
            </a:r>
            <a:r>
              <a:rPr lang="en-US" sz="2400" dirty="0" smtClean="0">
                <a:latin typeface="Times New Roman" pitchFamily="18" charset="0"/>
                <a:cs typeface="Times New Roman" pitchFamily="18" charset="0"/>
              </a:rPr>
              <a:t> - The jovial but vulgar distant relation of the </a:t>
            </a:r>
            <a:r>
              <a:rPr lang="en-US" sz="2400" dirty="0" err="1" smtClean="0">
                <a:latin typeface="Times New Roman" pitchFamily="18" charset="0"/>
                <a:cs typeface="Times New Roman" pitchFamily="18" charset="0"/>
              </a:rPr>
              <a:t>Dashwoods</a:t>
            </a:r>
            <a:r>
              <a:rPr lang="en-US" sz="2400" dirty="0" smtClean="0">
                <a:latin typeface="Times New Roman" pitchFamily="18" charset="0"/>
                <a:cs typeface="Times New Roman" pitchFamily="18" charset="0"/>
              </a:rPr>
              <a:t> who invites Mrs.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and her three daughters to stay at Barton Cottage after Mr. and Mrs. John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inherit </a:t>
            </a:r>
            <a:r>
              <a:rPr lang="en-US" sz="2400" dirty="0" err="1" smtClean="0">
                <a:latin typeface="Times New Roman" pitchFamily="18" charset="0"/>
                <a:cs typeface="Times New Roman" pitchFamily="18" charset="0"/>
              </a:rPr>
              <a:t>Norland</a:t>
            </a:r>
            <a:r>
              <a:rPr lang="en-US" sz="2400" dirty="0" smtClean="0">
                <a:latin typeface="Times New Roman" pitchFamily="18" charset="0"/>
                <a:cs typeface="Times New Roman" pitchFamily="18" charset="0"/>
              </a:rPr>
              <a:t>, leaving the women homeless.</a:t>
            </a:r>
          </a:p>
          <a:p>
            <a:pPr fontAlgn="base"/>
            <a:r>
              <a:rPr lang="en-US" sz="2400" b="1" dirty="0" smtClean="0">
                <a:latin typeface="Times New Roman" pitchFamily="18" charset="0"/>
                <a:cs typeface="Times New Roman" pitchFamily="18" charset="0"/>
              </a:rPr>
              <a:t>Mr. Thomas Palmer </a:t>
            </a:r>
            <a:r>
              <a:rPr lang="en-US" sz="2400" dirty="0" smtClean="0">
                <a:latin typeface="Times New Roman" pitchFamily="18" charset="0"/>
                <a:cs typeface="Times New Roman" pitchFamily="18" charset="0"/>
              </a:rPr>
              <a:t> - Mrs. Palmer's gruff, unemotional husband.</a:t>
            </a:r>
          </a:p>
          <a:p>
            <a:pPr fontAlgn="base"/>
            <a:r>
              <a:rPr lang="en-US" sz="2400" b="1" dirty="0" smtClean="0">
                <a:latin typeface="Times New Roman" pitchFamily="18" charset="0"/>
                <a:cs typeface="Times New Roman" pitchFamily="18" charset="0"/>
              </a:rPr>
              <a:t>Mrs. Charlotte Palmer </a:t>
            </a:r>
            <a:r>
              <a:rPr lang="en-US" sz="2400" dirty="0" smtClean="0">
                <a:latin typeface="Times New Roman" pitchFamily="18" charset="0"/>
                <a:cs typeface="Times New Roman" pitchFamily="18" charset="0"/>
              </a:rPr>
              <a:t> - Mrs. Jennings' talkative and foolish daughter who invites the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sisters to stay at her home in Cleveland on their way from London to Barton.</a:t>
            </a:r>
          </a:p>
          <a:p>
            <a:pPr fontAlgn="base"/>
            <a:r>
              <a:rPr lang="en-US" sz="2400" b="1" dirty="0" smtClean="0">
                <a:latin typeface="Times New Roman" pitchFamily="18" charset="0"/>
                <a:cs typeface="Times New Roman" pitchFamily="18" charset="0"/>
              </a:rPr>
              <a:t>Anne Steele </a:t>
            </a:r>
            <a:r>
              <a:rPr lang="en-US" sz="2400" dirty="0" smtClean="0">
                <a:latin typeface="Times New Roman" pitchFamily="18" charset="0"/>
                <a:cs typeface="Times New Roman" pitchFamily="18" charset="0"/>
              </a:rPr>
              <a:t> - Lucy Steele's older, unmarried sister who accidentally reveals her sister's secret engagement to Edward </a:t>
            </a:r>
            <a:r>
              <a:rPr lang="en-US" sz="2400" dirty="0" err="1" smtClean="0">
                <a:latin typeface="Times New Roman" pitchFamily="18" charset="0"/>
                <a:cs typeface="Times New Roman" pitchFamily="18" charset="0"/>
              </a:rPr>
              <a:t>Ferrars</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400" b="1" dirty="0" smtClean="0">
                <a:latin typeface="Times New Roman" pitchFamily="18" charset="0"/>
                <a:cs typeface="Times New Roman" pitchFamily="18" charset="0"/>
              </a:rPr>
              <a:t>Lucy Steele</a:t>
            </a:r>
            <a:r>
              <a:rPr lang="en-US" sz="2400" dirty="0" smtClean="0">
                <a:latin typeface="Times New Roman" pitchFamily="18" charset="0"/>
                <a:cs typeface="Times New Roman" pitchFamily="18" charset="0"/>
              </a:rPr>
              <a:t> - Mrs. Jennings' cousin and a sly, selfish, and insecure young woman. She has been secretly engaged to Edward </a:t>
            </a:r>
            <a:r>
              <a:rPr lang="en-US" sz="2400" dirty="0" err="1" smtClean="0">
                <a:latin typeface="Times New Roman" pitchFamily="18" charset="0"/>
                <a:cs typeface="Times New Roman" pitchFamily="18" charset="0"/>
              </a:rPr>
              <a:t>Ferrars</a:t>
            </a:r>
            <a:r>
              <a:rPr lang="en-US" sz="2400" dirty="0" smtClean="0">
                <a:latin typeface="Times New Roman" pitchFamily="18" charset="0"/>
                <a:cs typeface="Times New Roman" pitchFamily="18" charset="0"/>
              </a:rPr>
              <a:t> for four years but she ultimately marries his brother, Robert, once Edward is disinherited.</a:t>
            </a:r>
          </a:p>
          <a:p>
            <a:pPr fontAlgn="base"/>
            <a:r>
              <a:rPr lang="en-US" sz="2400" b="1" dirty="0" smtClean="0">
                <a:latin typeface="Times New Roman" pitchFamily="18" charset="0"/>
                <a:cs typeface="Times New Roman" pitchFamily="18" charset="0"/>
              </a:rPr>
              <a:t>John Willoughby </a:t>
            </a:r>
            <a:r>
              <a:rPr lang="en-US" sz="2400" dirty="0" smtClean="0">
                <a:latin typeface="Times New Roman" pitchFamily="18" charset="0"/>
                <a:cs typeface="Times New Roman" pitchFamily="18" charset="0"/>
              </a:rPr>
              <a:t> - An attractive but deceitful young man who wins Marianne </a:t>
            </a:r>
            <a:r>
              <a:rPr lang="en-US" sz="2400" dirty="0" err="1" smtClean="0">
                <a:latin typeface="Times New Roman" pitchFamily="18" charset="0"/>
                <a:cs typeface="Times New Roman" pitchFamily="18" charset="0"/>
              </a:rPr>
              <a:t>Dashwood's</a:t>
            </a:r>
            <a:r>
              <a:rPr lang="en-US" sz="2400" dirty="0" smtClean="0">
                <a:latin typeface="Times New Roman" pitchFamily="18" charset="0"/>
                <a:cs typeface="Times New Roman" pitchFamily="18" charset="0"/>
              </a:rPr>
              <a:t> heart but then abandons her (greedily) in favor of the wealthy Miss Sophia Grey.</a:t>
            </a:r>
          </a:p>
          <a:p>
            <a:pPr>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IN" sz="4800" dirty="0" smtClean="0">
              <a:latin typeface="Times New Roman" pitchFamily="18" charset="0"/>
              <a:cs typeface="Times New Roman" pitchFamily="18" charset="0"/>
            </a:endParaRPr>
          </a:p>
          <a:p>
            <a:pPr>
              <a:buNone/>
            </a:pPr>
            <a:r>
              <a:rPr lang="en-IN" sz="4800" dirty="0" smtClean="0">
                <a:latin typeface="Times New Roman" pitchFamily="18" charset="0"/>
                <a:cs typeface="Times New Roman" pitchFamily="18" charset="0"/>
              </a:rPr>
              <a:t>             THANK YOU</a:t>
            </a:r>
            <a:endParaRPr lang="en-US" sz="4800" dirty="0">
              <a:latin typeface="Times New Roman" pitchFamily="18" charset="0"/>
              <a:cs typeface="Times New Roman" pitchFamily="18" charset="0"/>
            </a:endParaRPr>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0"/>
            <a:ext cx="7772400" cy="3270504"/>
          </a:xfrm>
        </p:spPr>
        <p:txBody>
          <a:bodyPr/>
          <a:lstStyle/>
          <a:p>
            <a:r>
              <a:rPr lang="en-US" dirty="0" smtClean="0">
                <a:latin typeface="Algerian" pitchFamily="82" charset="0"/>
              </a:rPr>
              <a:t>SENSE AND SENSEBILITY</a:t>
            </a:r>
            <a:br>
              <a:rPr lang="en-US" dirty="0" smtClean="0">
                <a:latin typeface="Algerian" pitchFamily="82" charset="0"/>
              </a:rPr>
            </a:br>
            <a:r>
              <a:rPr lang="en-US" dirty="0" smtClean="0">
                <a:latin typeface="Algerian" pitchFamily="82" charset="0"/>
              </a:rPr>
              <a:t>JANE AUSTEN</a:t>
            </a:r>
            <a:endParaRPr lang="en-US" dirty="0">
              <a:latin typeface="Algerian" pitchFamily="82"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Introduction about Author</a:t>
            </a:r>
            <a:endParaRPr lang="en-US" dirty="0">
              <a:latin typeface="Algerian" pitchFamily="82" charset="0"/>
            </a:endParaRPr>
          </a:p>
        </p:txBody>
      </p:sp>
      <p:pic>
        <p:nvPicPr>
          <p:cNvPr id="4" name="Content Placeholder 3" descr="download.jpg"/>
          <p:cNvPicPr>
            <a:picLocks noGrp="1" noChangeAspect="1"/>
          </p:cNvPicPr>
          <p:nvPr>
            <p:ph idx="1"/>
          </p:nvPr>
        </p:nvPicPr>
        <p:blipFill>
          <a:blip r:embed="rId2"/>
          <a:stretch>
            <a:fillRect/>
          </a:stretch>
        </p:blipFill>
        <p:spPr>
          <a:xfrm>
            <a:off x="0" y="1219200"/>
            <a:ext cx="3581400" cy="5638800"/>
          </a:xfrm>
        </p:spPr>
      </p:pic>
      <p:sp>
        <p:nvSpPr>
          <p:cNvPr id="5" name="Rectangle 4"/>
          <p:cNvSpPr/>
          <p:nvPr/>
        </p:nvSpPr>
        <p:spPr>
          <a:xfrm>
            <a:off x="3733800" y="1295400"/>
            <a:ext cx="5410200" cy="5509200"/>
          </a:xfrm>
          <a:prstGeom prst="rect">
            <a:avLst/>
          </a:prstGeom>
        </p:spPr>
        <p:txBody>
          <a:bodyPr wrap="square">
            <a:spAutoFit/>
          </a:bodyPr>
          <a:lstStyle/>
          <a:p>
            <a:pPr lvl="0">
              <a:buFont typeface="Wingdings" pitchFamily="2" charset="2"/>
              <a:buChar char="v"/>
            </a:pPr>
            <a:r>
              <a:rPr lang="en-US" sz="2200" dirty="0" smtClean="0">
                <a:latin typeface="Times New Roman" pitchFamily="18" charset="0"/>
                <a:cs typeface="Times New Roman" pitchFamily="18" charset="0"/>
              </a:rPr>
              <a:t>Jane Austen was born on 18 December 1775 and died in 18 July 1817</a:t>
            </a:r>
          </a:p>
          <a:p>
            <a:pPr lvl="0">
              <a:buFont typeface="Wingdings" pitchFamily="2" charset="2"/>
              <a:buChar char="v"/>
            </a:pPr>
            <a:r>
              <a:rPr lang="en-US" sz="2200" dirty="0" smtClean="0">
                <a:latin typeface="Times New Roman" pitchFamily="18" charset="0"/>
                <a:cs typeface="Times New Roman" pitchFamily="18" charset="0"/>
              </a:rPr>
              <a:t>She was an English Novelist</a:t>
            </a:r>
          </a:p>
          <a:p>
            <a:pPr lvl="0">
              <a:buFont typeface="Wingdings" pitchFamily="2" charset="2"/>
              <a:buChar char="v"/>
            </a:pPr>
            <a:r>
              <a:rPr lang="en-US" sz="2200" dirty="0" smtClean="0">
                <a:latin typeface="Times New Roman" pitchFamily="18" charset="0"/>
                <a:cs typeface="Times New Roman" pitchFamily="18" charset="0"/>
              </a:rPr>
              <a:t>Plot often explore the dependence of women on marriage in the pursuit of  favorable social standing and economic security.</a:t>
            </a:r>
          </a:p>
          <a:p>
            <a:pPr lvl="0">
              <a:buFont typeface="Wingdings" pitchFamily="2" charset="2"/>
              <a:buChar char="v"/>
            </a:pPr>
            <a:r>
              <a:rPr lang="en-US" sz="2200" dirty="0" smtClean="0">
                <a:latin typeface="Times New Roman" pitchFamily="18" charset="0"/>
                <a:cs typeface="Times New Roman" pitchFamily="18" charset="0"/>
              </a:rPr>
              <a:t>Her works critique the novel of sensibility of the second half of the 18 </a:t>
            </a:r>
            <a:r>
              <a:rPr lang="en-US" sz="2200" dirty="0" err="1" smtClean="0">
                <a:latin typeface="Times New Roman" pitchFamily="18" charset="0"/>
                <a:cs typeface="Times New Roman" pitchFamily="18" charset="0"/>
              </a:rPr>
              <a:t>th</a:t>
            </a:r>
            <a:r>
              <a:rPr lang="en-US" sz="2200" dirty="0" smtClean="0">
                <a:latin typeface="Times New Roman" pitchFamily="18" charset="0"/>
                <a:cs typeface="Times New Roman" pitchFamily="18" charset="0"/>
              </a:rPr>
              <a:t> century and are part of the transition to 19 </a:t>
            </a:r>
            <a:r>
              <a:rPr lang="en-US" sz="2200" dirty="0" err="1" smtClean="0">
                <a:latin typeface="Times New Roman" pitchFamily="18" charset="0"/>
                <a:cs typeface="Times New Roman" pitchFamily="18" charset="0"/>
              </a:rPr>
              <a:t>th</a:t>
            </a:r>
            <a:r>
              <a:rPr lang="en-US" sz="2200" dirty="0" smtClean="0">
                <a:latin typeface="Times New Roman" pitchFamily="18" charset="0"/>
                <a:cs typeface="Times New Roman" pitchFamily="18" charset="0"/>
              </a:rPr>
              <a:t> century literary realism</a:t>
            </a:r>
          </a:p>
          <a:p>
            <a:pPr lvl="0">
              <a:buFont typeface="Wingdings" pitchFamily="2" charset="2"/>
              <a:buChar char="v"/>
            </a:pPr>
            <a:r>
              <a:rPr lang="en-US" sz="2200" dirty="0" smtClean="0">
                <a:latin typeface="Times New Roman" pitchFamily="18" charset="0"/>
                <a:cs typeface="Times New Roman" pitchFamily="18" charset="0"/>
              </a:rPr>
              <a:t>Her use of biting irony, along with her realism, humor and social commentary, have long earned her acclaim among critics, scholars and popular audience alike.</a:t>
            </a:r>
          </a:p>
          <a:p>
            <a:endParaRPr lang="en-US" sz="2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Famous Novels</a:t>
            </a:r>
            <a:endParaRPr lang="en-US" dirty="0">
              <a:latin typeface="Algerian" pitchFamily="82" charset="0"/>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t>Sense and Sensibility (1811)</a:t>
            </a:r>
          </a:p>
          <a:p>
            <a:pPr>
              <a:buFont typeface="Wingdings" pitchFamily="2" charset="2"/>
              <a:buChar char="Ø"/>
            </a:pPr>
            <a:r>
              <a:rPr lang="en-US" dirty="0" smtClean="0"/>
              <a:t>Pride and Prejudice (1813)</a:t>
            </a:r>
          </a:p>
          <a:p>
            <a:pPr>
              <a:buFont typeface="Wingdings" pitchFamily="2" charset="2"/>
              <a:buChar char="Ø"/>
            </a:pPr>
            <a:r>
              <a:rPr lang="en-US" dirty="0" smtClean="0"/>
              <a:t>Mansfield park (1814)</a:t>
            </a:r>
          </a:p>
          <a:p>
            <a:pPr>
              <a:buFont typeface="Wingdings" pitchFamily="2" charset="2"/>
              <a:buChar char="Ø"/>
            </a:pPr>
            <a:r>
              <a:rPr lang="en-US" dirty="0" smtClean="0"/>
              <a:t>Emma (1815)</a:t>
            </a:r>
          </a:p>
          <a:p>
            <a:pPr>
              <a:buFont typeface="Wingdings" pitchFamily="2" charset="2"/>
              <a:buChar char="Ø"/>
            </a:pPr>
            <a:r>
              <a:rPr lang="en-US" dirty="0" smtClean="0"/>
              <a:t>Northanger Abbey (1818)</a:t>
            </a:r>
          </a:p>
          <a:p>
            <a:pPr>
              <a:buFont typeface="Wingdings" pitchFamily="2" charset="2"/>
              <a:buChar char="Ø"/>
            </a:pPr>
            <a:r>
              <a:rPr lang="en-US" dirty="0" smtClean="0"/>
              <a:t>Persuasion (1818)</a:t>
            </a:r>
          </a:p>
          <a:p>
            <a:pPr>
              <a:buFont typeface="Wingdings" pitchFamily="2" charset="2"/>
              <a:buChar char="Ø"/>
            </a:pPr>
            <a:endParaRPr lang="en-US"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cs typeface="Times New Roman" pitchFamily="18" charset="0"/>
              </a:rPr>
              <a:t>Introduction about novel:</a:t>
            </a:r>
            <a:br>
              <a:rPr lang="en-US" dirty="0" smtClean="0">
                <a:latin typeface="Algerian" pitchFamily="82" charset="0"/>
                <a:cs typeface="Times New Roman" pitchFamily="18" charset="0"/>
              </a:rPr>
            </a:br>
            <a:r>
              <a:rPr lang="en-US" dirty="0" smtClean="0">
                <a:latin typeface="Algerian" pitchFamily="82" charset="0"/>
                <a:cs typeface="Times New Roman" pitchFamily="18" charset="0"/>
              </a:rPr>
              <a:t>Sense and Sensibility</a:t>
            </a:r>
            <a:endParaRPr lang="en-US" dirty="0">
              <a:latin typeface="Algerian" pitchFamily="82"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Jane Austen’s first novel</a:t>
            </a:r>
          </a:p>
          <a:p>
            <a:r>
              <a:rPr lang="en-US" dirty="0" smtClean="0">
                <a:latin typeface="Times New Roman" pitchFamily="18" charset="0"/>
                <a:cs typeface="Times New Roman" pitchFamily="18" charset="0"/>
              </a:rPr>
              <a:t>Romantic fiction</a:t>
            </a:r>
          </a:p>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Dashwood</a:t>
            </a:r>
            <a:r>
              <a:rPr lang="en-US" dirty="0" smtClean="0">
                <a:latin typeface="Times New Roman" pitchFamily="18" charset="0"/>
                <a:cs typeface="Times New Roman" pitchFamily="18" charset="0"/>
              </a:rPr>
              <a:t> sisters – central characters</a:t>
            </a:r>
          </a:p>
          <a:p>
            <a:r>
              <a:rPr lang="en-US" dirty="0" smtClean="0">
                <a:latin typeface="Times New Roman" pitchFamily="18" charset="0"/>
                <a:cs typeface="Times New Roman" pitchFamily="18" charset="0"/>
              </a:rPr>
              <a:t>Novel divided into three volumes</a:t>
            </a:r>
          </a:p>
          <a:p>
            <a:r>
              <a:rPr lang="en-US" dirty="0" smtClean="0">
                <a:latin typeface="Times New Roman" pitchFamily="18" charset="0"/>
                <a:cs typeface="Times New Roman" pitchFamily="18" charset="0"/>
              </a:rPr>
              <a:t>Story of </a:t>
            </a:r>
            <a:r>
              <a:rPr lang="en-US" dirty="0" err="1" smtClean="0">
                <a:latin typeface="Times New Roman" pitchFamily="18" charset="0"/>
                <a:cs typeface="Times New Roman" pitchFamily="18" charset="0"/>
              </a:rPr>
              <a:t>Dashwood</a:t>
            </a:r>
            <a:r>
              <a:rPr lang="en-US" dirty="0" smtClean="0">
                <a:latin typeface="Times New Roman" pitchFamily="18" charset="0"/>
                <a:cs typeface="Times New Roman" pitchFamily="18" charset="0"/>
              </a:rPr>
              <a:t> sisters sense and sensibility</a:t>
            </a:r>
          </a:p>
          <a:p>
            <a:r>
              <a:rPr lang="en-US" dirty="0" smtClean="0">
                <a:latin typeface="Times New Roman" pitchFamily="18" charset="0"/>
                <a:cs typeface="Times New Roman" pitchFamily="18" charset="0"/>
              </a:rPr>
              <a:t>Novel main focus on the lives of </a:t>
            </a:r>
            <a:r>
              <a:rPr lang="en-US" dirty="0" err="1" smtClean="0">
                <a:latin typeface="Times New Roman" pitchFamily="18" charset="0"/>
                <a:cs typeface="Times New Roman" pitchFamily="18" charset="0"/>
              </a:rPr>
              <a:t>Elinor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amd</a:t>
            </a:r>
            <a:r>
              <a:rPr lang="en-US" dirty="0" smtClean="0">
                <a:latin typeface="Times New Roman" pitchFamily="18" charset="0"/>
                <a:cs typeface="Times New Roman" pitchFamily="18" charset="0"/>
              </a:rPr>
              <a:t> Marianne</a:t>
            </a:r>
          </a:p>
          <a:p>
            <a:r>
              <a:rPr lang="en-US" dirty="0" smtClean="0">
                <a:latin typeface="Times New Roman" pitchFamily="18" charset="0"/>
                <a:cs typeface="Times New Roman" pitchFamily="18" charset="0"/>
              </a:rPr>
              <a:t>Theme of Marriage</a:t>
            </a:r>
            <a:endParaRPr lang="en-US" dirty="0">
              <a:latin typeface="Times New Roman" pitchFamily="18" charset="0"/>
              <a:cs typeface="Times New Roman" pitchFamily="18" charset="0"/>
            </a:endParaRPr>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Character Sketch</a:t>
            </a:r>
            <a:endParaRPr lang="en-US" dirty="0">
              <a:latin typeface="Algerian" pitchFamily="82" charset="0"/>
            </a:endParaRPr>
          </a:p>
        </p:txBody>
      </p:sp>
      <p:sp>
        <p:nvSpPr>
          <p:cNvPr id="3" name="Content Placeholder 2"/>
          <p:cNvSpPr>
            <a:spLocks noGrp="1"/>
          </p:cNvSpPr>
          <p:nvPr>
            <p:ph idx="1"/>
          </p:nvPr>
        </p:nvSpPr>
        <p:spPr>
          <a:xfrm>
            <a:off x="457200" y="1600200"/>
            <a:ext cx="8229600" cy="5105400"/>
          </a:xfrm>
        </p:spPr>
        <p:txBody>
          <a:bodyPr>
            <a:noAutofit/>
          </a:bodyPr>
          <a:lstStyle/>
          <a:p>
            <a:pPr fontAlgn="base"/>
            <a:r>
              <a:rPr lang="en-US" sz="2400" b="1" dirty="0" smtClean="0">
                <a:latin typeface="Times New Roman" pitchFamily="18" charset="0"/>
                <a:cs typeface="Times New Roman" pitchFamily="18" charset="0"/>
              </a:rPr>
              <a:t>Colonel Brandon</a:t>
            </a:r>
            <a:r>
              <a:rPr lang="en-US" sz="2400" dirty="0" smtClean="0">
                <a:latin typeface="Times New Roman" pitchFamily="18" charset="0"/>
                <a:cs typeface="Times New Roman" pitchFamily="18" charset="0"/>
              </a:rPr>
              <a:t> - A retired officer and friend of Sir John Middleton who falls in love with Marianne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and acts kindly, honorably, and graciously towards the </a:t>
            </a:r>
            <a:r>
              <a:rPr lang="en-US" sz="2400" dirty="0" err="1" smtClean="0">
                <a:latin typeface="Times New Roman" pitchFamily="18" charset="0"/>
                <a:cs typeface="Times New Roman" pitchFamily="18" charset="0"/>
              </a:rPr>
              <a:t>Dashwoods</a:t>
            </a:r>
            <a:r>
              <a:rPr lang="en-US" sz="2400" dirty="0" smtClean="0">
                <a:latin typeface="Times New Roman" pitchFamily="18" charset="0"/>
                <a:cs typeface="Times New Roman" pitchFamily="18" charset="0"/>
              </a:rPr>
              <a:t> throughout the novel</a:t>
            </a:r>
          </a:p>
          <a:p>
            <a:pPr fontAlgn="base"/>
            <a:r>
              <a:rPr lang="en-US" sz="2400" b="1" dirty="0" smtClean="0">
                <a:latin typeface="Times New Roman" pitchFamily="18" charset="0"/>
                <a:cs typeface="Times New Roman" pitchFamily="18" charset="0"/>
              </a:rPr>
              <a:t>Mrs. </a:t>
            </a:r>
            <a:r>
              <a:rPr lang="en-US" sz="2400" b="1"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 The kind and loving mother of </a:t>
            </a:r>
            <a:r>
              <a:rPr lang="en-US" sz="2400" dirty="0" err="1" smtClean="0">
                <a:latin typeface="Times New Roman" pitchFamily="18" charset="0"/>
                <a:cs typeface="Times New Roman" pitchFamily="18" charset="0"/>
              </a:rPr>
              <a:t>Elinor</a:t>
            </a:r>
            <a:r>
              <a:rPr lang="en-US" sz="2400" dirty="0" smtClean="0">
                <a:latin typeface="Times New Roman" pitchFamily="18" charset="0"/>
                <a:cs typeface="Times New Roman" pitchFamily="18" charset="0"/>
              </a:rPr>
              <a:t>, Marianne, and Margaret and second wife to Henry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She has inherited no fortune of her own but wants the best for her daughters and shares Marianne's romantic sensibilities.</a:t>
            </a:r>
          </a:p>
          <a:p>
            <a:pPr fontAlgn="base"/>
            <a:r>
              <a:rPr lang="en-US" sz="2400" b="1" dirty="0" err="1" smtClean="0">
                <a:latin typeface="Times New Roman" pitchFamily="18" charset="0"/>
                <a:cs typeface="Times New Roman" pitchFamily="18" charset="0"/>
              </a:rPr>
              <a:t>Elinor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 The nineteen-year-old eldest daughter of Mr. and Mrs. Henry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and the heroine of Austen's novel. </a:t>
            </a:r>
            <a:r>
              <a:rPr lang="en-US" sz="2400" dirty="0" err="1" smtClean="0">
                <a:latin typeface="Times New Roman" pitchFamily="18" charset="0"/>
                <a:cs typeface="Times New Roman" pitchFamily="18" charset="0"/>
              </a:rPr>
              <a:t>Elinor</a:t>
            </a:r>
            <a:r>
              <a:rPr lang="en-US" sz="2400" dirty="0" smtClean="0">
                <a:latin typeface="Times New Roman" pitchFamily="18" charset="0"/>
                <a:cs typeface="Times New Roman" pitchFamily="18" charset="0"/>
              </a:rPr>
              <a:t> is composed but affectionate, both when she falls in love with Edward </a:t>
            </a:r>
            <a:r>
              <a:rPr lang="en-US" sz="2400" dirty="0" err="1" smtClean="0">
                <a:latin typeface="Times New Roman" pitchFamily="18" charset="0"/>
                <a:cs typeface="Times New Roman" pitchFamily="18" charset="0"/>
              </a:rPr>
              <a:t>Ferrars</a:t>
            </a:r>
            <a:r>
              <a:rPr lang="en-US" sz="2400" dirty="0" smtClean="0">
                <a:latin typeface="Times New Roman" pitchFamily="18" charset="0"/>
                <a:cs typeface="Times New Roman" pitchFamily="18" charset="0"/>
              </a:rPr>
              <a:t> and when she comforts and supports her younger sister Marianne.</a:t>
            </a:r>
          </a:p>
          <a:p>
            <a:endParaRPr lang="en-US" sz="2400" dirty="0"/>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304800"/>
            <a:ext cx="7772400" cy="6050760"/>
          </a:xfrm>
        </p:spPr>
        <p:txBody>
          <a:bodyPr>
            <a:noAutofit/>
          </a:bodyPr>
          <a:lstStyle/>
          <a:p>
            <a:r>
              <a:rPr lang="en-US" sz="2800" b="1" dirty="0" smtClean="0">
                <a:latin typeface="Times New Roman" pitchFamily="18" charset="0"/>
                <a:cs typeface="Times New Roman" pitchFamily="18" charset="0"/>
              </a:rPr>
              <a:t>Henry </a:t>
            </a:r>
            <a:r>
              <a:rPr lang="en-US" sz="2800" b="1" dirty="0" err="1" smtClean="0">
                <a:latin typeface="Times New Roman" pitchFamily="18" charset="0"/>
                <a:cs typeface="Times New Roman" pitchFamily="18" charset="0"/>
              </a:rPr>
              <a:t>Dashwood</a:t>
            </a:r>
            <a:r>
              <a:rPr lang="en-US" sz="2800" dirty="0" smtClean="0">
                <a:latin typeface="Times New Roman" pitchFamily="18" charset="0"/>
                <a:cs typeface="Times New Roman" pitchFamily="18" charset="0"/>
              </a:rPr>
              <a:t> - The father of John </a:t>
            </a:r>
            <a:r>
              <a:rPr lang="en-US" sz="2800" dirty="0" err="1" smtClean="0">
                <a:latin typeface="Times New Roman" pitchFamily="18" charset="0"/>
                <a:cs typeface="Times New Roman" pitchFamily="18" charset="0"/>
              </a:rPr>
              <a:t>Dashwood</a:t>
            </a:r>
            <a:r>
              <a:rPr lang="en-US" sz="2800" dirty="0" smtClean="0">
                <a:latin typeface="Times New Roman" pitchFamily="18" charset="0"/>
                <a:cs typeface="Times New Roman" pitchFamily="18" charset="0"/>
              </a:rPr>
              <a:t> and, by a second marriage, of </a:t>
            </a:r>
            <a:r>
              <a:rPr lang="en-US" sz="2800" dirty="0" err="1" smtClean="0">
                <a:latin typeface="Times New Roman" pitchFamily="18" charset="0"/>
                <a:cs typeface="Times New Roman" pitchFamily="18" charset="0"/>
              </a:rPr>
              <a:t>Elinor</a:t>
            </a:r>
            <a:r>
              <a:rPr lang="en-US" sz="2800" dirty="0" smtClean="0">
                <a:latin typeface="Times New Roman" pitchFamily="18" charset="0"/>
                <a:cs typeface="Times New Roman" pitchFamily="18" charset="0"/>
              </a:rPr>
              <a:t>, Marianne, and Margaret </a:t>
            </a:r>
            <a:r>
              <a:rPr lang="en-US" sz="2800" dirty="0" err="1" smtClean="0">
                <a:latin typeface="Times New Roman" pitchFamily="18" charset="0"/>
                <a:cs typeface="Times New Roman" pitchFamily="18" charset="0"/>
              </a:rPr>
              <a:t>Dashwood</a:t>
            </a:r>
            <a:r>
              <a:rPr lang="en-US" sz="2800" dirty="0" smtClean="0">
                <a:latin typeface="Times New Roman" pitchFamily="18" charset="0"/>
                <a:cs typeface="Times New Roman" pitchFamily="18" charset="0"/>
              </a:rPr>
              <a:t>. He dies in the opening chapter of the novel and bequeaths his estate at </a:t>
            </a:r>
            <a:r>
              <a:rPr lang="en-US" sz="2800" dirty="0" err="1" smtClean="0">
                <a:latin typeface="Times New Roman" pitchFamily="18" charset="0"/>
                <a:cs typeface="Times New Roman" pitchFamily="18" charset="0"/>
              </a:rPr>
              <a:t>Norland</a:t>
            </a:r>
            <a:r>
              <a:rPr lang="en-US" sz="2800" dirty="0" smtClean="0">
                <a:latin typeface="Times New Roman" pitchFamily="18" charset="0"/>
                <a:cs typeface="Times New Roman" pitchFamily="18" charset="0"/>
              </a:rPr>
              <a:t> to his son, leaving his wife and daughters impoverished</a:t>
            </a:r>
          </a:p>
          <a:p>
            <a:pPr fontAlgn="base"/>
            <a:r>
              <a:rPr lang="en-US" sz="2800" b="1" dirty="0" smtClean="0">
                <a:latin typeface="Times New Roman" pitchFamily="18" charset="0"/>
                <a:cs typeface="Times New Roman" pitchFamily="18" charset="0"/>
              </a:rPr>
              <a:t>Fanny </a:t>
            </a:r>
            <a:r>
              <a:rPr lang="en-US" sz="2800" b="1" dirty="0" err="1" smtClean="0">
                <a:latin typeface="Times New Roman" pitchFamily="18" charset="0"/>
                <a:cs typeface="Times New Roman" pitchFamily="18" charset="0"/>
              </a:rPr>
              <a:t>Dashwood</a:t>
            </a:r>
            <a:r>
              <a:rPr lang="en-US" sz="2800" dirty="0" smtClean="0">
                <a:latin typeface="Times New Roman" pitchFamily="18" charset="0"/>
                <a:cs typeface="Times New Roman" pitchFamily="18" charset="0"/>
              </a:rPr>
              <a:t> - The selfish, snobbish, and manipulative wife of John </a:t>
            </a:r>
            <a:r>
              <a:rPr lang="en-US" sz="2800" dirty="0" err="1" smtClean="0">
                <a:latin typeface="Times New Roman" pitchFamily="18" charset="0"/>
                <a:cs typeface="Times New Roman" pitchFamily="18" charset="0"/>
              </a:rPr>
              <a:t>Dashwood</a:t>
            </a:r>
            <a:r>
              <a:rPr lang="en-US" sz="2800" dirty="0" smtClean="0">
                <a:latin typeface="Times New Roman" pitchFamily="18" charset="0"/>
                <a:cs typeface="Times New Roman" pitchFamily="18" charset="0"/>
              </a:rPr>
              <a:t> and the sister of Edward and Robert </a:t>
            </a:r>
            <a:r>
              <a:rPr lang="en-US" sz="2800" dirty="0" err="1" smtClean="0">
                <a:latin typeface="Times New Roman" pitchFamily="18" charset="0"/>
                <a:cs typeface="Times New Roman" pitchFamily="18" charset="0"/>
              </a:rPr>
              <a:t>Ferrars</a:t>
            </a:r>
            <a:r>
              <a:rPr lang="en-US" sz="2800" dirty="0" smtClean="0">
                <a:latin typeface="Times New Roman" pitchFamily="18" charset="0"/>
                <a:cs typeface="Times New Roman" pitchFamily="18" charset="0"/>
              </a:rPr>
              <a:t>.</a:t>
            </a:r>
          </a:p>
          <a:p>
            <a:pPr fontAlgn="base"/>
            <a:r>
              <a:rPr lang="en-US" sz="2800" b="1" dirty="0" smtClean="0">
                <a:latin typeface="Times New Roman" pitchFamily="18" charset="0"/>
                <a:cs typeface="Times New Roman" pitchFamily="18" charset="0"/>
              </a:rPr>
              <a:t>John </a:t>
            </a:r>
            <a:r>
              <a:rPr lang="en-US" sz="2800" b="1" dirty="0" err="1" smtClean="0">
                <a:latin typeface="Times New Roman" pitchFamily="18" charset="0"/>
                <a:cs typeface="Times New Roman" pitchFamily="18" charset="0"/>
              </a:rPr>
              <a:t>Dashwood</a:t>
            </a:r>
            <a:r>
              <a:rPr lang="en-US" sz="2800" dirty="0" smtClean="0">
                <a:latin typeface="Times New Roman" pitchFamily="18" charset="0"/>
                <a:cs typeface="Times New Roman" pitchFamily="18" charset="0"/>
              </a:rPr>
              <a:t> - The weak-minded and money-grubbing heir to the </a:t>
            </a:r>
            <a:r>
              <a:rPr lang="en-US" sz="2800" dirty="0" err="1" smtClean="0">
                <a:latin typeface="Times New Roman" pitchFamily="18" charset="0"/>
                <a:cs typeface="Times New Roman" pitchFamily="18" charset="0"/>
              </a:rPr>
              <a:t>Norland</a:t>
            </a:r>
            <a:r>
              <a:rPr lang="en-US" sz="2800" dirty="0" smtClean="0">
                <a:latin typeface="Times New Roman" pitchFamily="18" charset="0"/>
                <a:cs typeface="Times New Roman" pitchFamily="18" charset="0"/>
              </a:rPr>
              <a:t> estate. At his wife Fanny's suggestion, he leaves his mother and sisters with very little money and remains largely unconcerned for their welfare.</a:t>
            </a:r>
          </a:p>
          <a:p>
            <a:endParaRPr lang="en-US" sz="2800" dirty="0">
              <a:latin typeface="Times New Roman" pitchFamily="18" charset="0"/>
              <a:cs typeface="Times New Roman" pitchFamily="18" charset="0"/>
            </a:endParaRPr>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0"/>
            <a:ext cx="7772400" cy="6355560"/>
          </a:xfrm>
        </p:spPr>
        <p:txBody>
          <a:bodyPr>
            <a:noAutofit/>
          </a:bodyPr>
          <a:lstStyle/>
          <a:p>
            <a:pPr fontAlgn="base"/>
            <a:r>
              <a:rPr lang="en-US" sz="2400" b="1" dirty="0" smtClean="0">
                <a:latin typeface="Times New Roman" pitchFamily="18" charset="0"/>
                <a:cs typeface="Times New Roman" pitchFamily="18" charset="0"/>
              </a:rPr>
              <a:t>Margaret </a:t>
            </a:r>
            <a:r>
              <a:rPr lang="en-US" sz="2400" b="1"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 The thirteen-year-old, good-humored youngest daughter of Mr. and Mrs. Henry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Margaret shares her sister Marianne's romantic tendencies.</a:t>
            </a:r>
          </a:p>
          <a:p>
            <a:pPr fontAlgn="base"/>
            <a:r>
              <a:rPr lang="en-US" sz="2400" b="1" dirty="0" smtClean="0">
                <a:latin typeface="Times New Roman" pitchFamily="18" charset="0"/>
                <a:cs typeface="Times New Roman" pitchFamily="18" charset="0"/>
              </a:rPr>
              <a:t>Marianne </a:t>
            </a:r>
            <a:r>
              <a:rPr lang="en-US" sz="2400" b="1"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 The seventeen-year-old second daughter of Mr. and Mrs. Henry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Marianne's spontaneity, excessive sensibility, and romantic idealism lead her to fall in love with the </a:t>
            </a:r>
            <a:r>
              <a:rPr lang="en-US" sz="2400" dirty="0" err="1" smtClean="0">
                <a:latin typeface="Times New Roman" pitchFamily="18" charset="0"/>
                <a:cs typeface="Times New Roman" pitchFamily="18" charset="0"/>
              </a:rPr>
              <a:t>debaucherous</a:t>
            </a:r>
            <a:r>
              <a:rPr lang="en-US" sz="2400" dirty="0" smtClean="0">
                <a:latin typeface="Times New Roman" pitchFamily="18" charset="0"/>
                <a:cs typeface="Times New Roman" pitchFamily="18" charset="0"/>
              </a:rPr>
              <a:t> John Willoughby, though he painfully spurns her, causing her to finally recognize her misjudgment of him. After this turn of heart, she ultimately marries her long-standing admirer, Colonel Brandon.</a:t>
            </a:r>
          </a:p>
          <a:p>
            <a:pPr fontAlgn="base"/>
            <a:r>
              <a:rPr lang="en-US" sz="2400" b="1" dirty="0" smtClean="0">
                <a:latin typeface="Times New Roman" pitchFamily="18" charset="0"/>
                <a:cs typeface="Times New Roman" pitchFamily="18" charset="0"/>
              </a:rPr>
              <a:t>Mrs. </a:t>
            </a:r>
            <a:r>
              <a:rPr lang="en-US" sz="2400" b="1" dirty="0" err="1" smtClean="0">
                <a:latin typeface="Times New Roman" pitchFamily="18" charset="0"/>
                <a:cs typeface="Times New Roman" pitchFamily="18" charset="0"/>
              </a:rPr>
              <a:t>Ferrars</a:t>
            </a:r>
            <a:r>
              <a:rPr lang="en-US" sz="2400" dirty="0" smtClean="0">
                <a:latin typeface="Times New Roman" pitchFamily="18" charset="0"/>
                <a:cs typeface="Times New Roman" pitchFamily="18" charset="0"/>
              </a:rPr>
              <a:t> - The wealthy, manipulative mother of Edward and Robert who disinherits her first son when he refuses to marry a rich heiress.</a:t>
            </a:r>
          </a:p>
          <a:p>
            <a:endParaRPr lang="en-US" sz="2400" dirty="0">
              <a:latin typeface="Times New Roman" pitchFamily="18" charset="0"/>
              <a:cs typeface="Times New Roman" pitchFamily="18" charset="0"/>
            </a:endParaRPr>
          </a:p>
        </p:txBody>
      </p:sp>
    </p:spTree>
  </p:cSld>
  <p:clrMapOvr>
    <a:masterClrMapping/>
  </p:clrMapOvr>
  <p:transition>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0"/>
            <a:ext cx="7772400" cy="6355560"/>
          </a:xfrm>
        </p:spPr>
        <p:txBody>
          <a:bodyPr>
            <a:noAutofit/>
          </a:bodyPr>
          <a:lstStyle/>
          <a:p>
            <a:pPr fontAlgn="base"/>
            <a:r>
              <a:rPr lang="en-US" sz="2400" b="1" dirty="0" smtClean="0">
                <a:latin typeface="Times New Roman" pitchFamily="18" charset="0"/>
                <a:cs typeface="Times New Roman" pitchFamily="18" charset="0"/>
              </a:rPr>
              <a:t>Edward </a:t>
            </a:r>
            <a:r>
              <a:rPr lang="en-US" sz="2400" b="1" dirty="0" err="1" smtClean="0">
                <a:latin typeface="Times New Roman" pitchFamily="18" charset="0"/>
                <a:cs typeface="Times New Roman" pitchFamily="18" charset="0"/>
              </a:rPr>
              <a:t>Ferrars</a:t>
            </a:r>
            <a:r>
              <a:rPr lang="en-US" sz="2400" dirty="0" smtClean="0">
                <a:latin typeface="Times New Roman" pitchFamily="18" charset="0"/>
                <a:cs typeface="Times New Roman" pitchFamily="18" charset="0"/>
              </a:rPr>
              <a:t> - The sensible and friendly older brother of Fanny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and Robert </a:t>
            </a:r>
            <a:r>
              <a:rPr lang="en-US" sz="2400" dirty="0" err="1" smtClean="0">
                <a:latin typeface="Times New Roman" pitchFamily="18" charset="0"/>
                <a:cs typeface="Times New Roman" pitchFamily="18" charset="0"/>
              </a:rPr>
              <a:t>Ferrars</a:t>
            </a:r>
            <a:r>
              <a:rPr lang="en-US" sz="2400" dirty="0" smtClean="0">
                <a:latin typeface="Times New Roman" pitchFamily="18" charset="0"/>
                <a:cs typeface="Times New Roman" pitchFamily="18" charset="0"/>
              </a:rPr>
              <a:t>. Edward develops a close relationship with </a:t>
            </a:r>
            <a:r>
              <a:rPr lang="en-US" sz="2400" dirty="0" err="1" smtClean="0">
                <a:latin typeface="Times New Roman" pitchFamily="18" charset="0"/>
                <a:cs typeface="Times New Roman" pitchFamily="18" charset="0"/>
              </a:rPr>
              <a:t>Elinor</a:t>
            </a:r>
            <a:r>
              <a:rPr lang="en-US" sz="2400" dirty="0" smtClean="0">
                <a:latin typeface="Times New Roman" pitchFamily="18" charset="0"/>
                <a:cs typeface="Times New Roman" pitchFamily="18" charset="0"/>
              </a:rPr>
              <a:t> while staying at </a:t>
            </a:r>
            <a:r>
              <a:rPr lang="en-US" sz="2400" dirty="0" err="1" smtClean="0">
                <a:latin typeface="Times New Roman" pitchFamily="18" charset="0"/>
                <a:cs typeface="Times New Roman" pitchFamily="18" charset="0"/>
              </a:rPr>
              <a:t>Norland</a:t>
            </a:r>
            <a:r>
              <a:rPr lang="en-US" sz="2400" dirty="0" smtClean="0">
                <a:latin typeface="Times New Roman" pitchFamily="18" charset="0"/>
                <a:cs typeface="Times New Roman" pitchFamily="18" charset="0"/>
              </a:rPr>
              <a:t> and ultimately marries her, after he is freed from a four-year secret engagement to Lucy Steele.</a:t>
            </a:r>
          </a:p>
          <a:p>
            <a:pPr fontAlgn="base"/>
            <a:r>
              <a:rPr lang="en-US" sz="2400" b="1" dirty="0" smtClean="0">
                <a:latin typeface="Times New Roman" pitchFamily="18" charset="0"/>
                <a:cs typeface="Times New Roman" pitchFamily="18" charset="0"/>
              </a:rPr>
              <a:t>Robert </a:t>
            </a:r>
            <a:r>
              <a:rPr lang="en-US" sz="2400" b="1" dirty="0" err="1" smtClean="0">
                <a:latin typeface="Times New Roman" pitchFamily="18" charset="0"/>
                <a:cs typeface="Times New Roman" pitchFamily="18" charset="0"/>
              </a:rPr>
              <a:t>Ferrars</a:t>
            </a:r>
            <a:r>
              <a:rPr lang="en-US" sz="2400" dirty="0" smtClean="0">
                <a:latin typeface="Times New Roman" pitchFamily="18" charset="0"/>
                <a:cs typeface="Times New Roman" pitchFamily="18" charset="0"/>
              </a:rPr>
              <a:t> - A conceited coxcomb and the younger brother of Edward and Fanny. Robert inherits his mother's fortune after she disinherits Edward. Ironically, he ultimately marries Lucy Steele, even though it was Edward's engagement to this same woman that caused his mother to disinherit him.</a:t>
            </a:r>
          </a:p>
          <a:p>
            <a:pPr fontAlgn="base"/>
            <a:r>
              <a:rPr lang="en-US" sz="2400" b="1" dirty="0" smtClean="0">
                <a:latin typeface="Times New Roman" pitchFamily="18" charset="0"/>
                <a:cs typeface="Times New Roman" pitchFamily="18" charset="0"/>
              </a:rPr>
              <a:t>Miss Sophia Grey </a:t>
            </a:r>
            <a:r>
              <a:rPr lang="en-US" sz="2400" dirty="0" smtClean="0">
                <a:latin typeface="Times New Roman" pitchFamily="18" charset="0"/>
                <a:cs typeface="Times New Roman" pitchFamily="18" charset="0"/>
              </a:rPr>
              <a:t> - The wealthy heiress whom Willoughby marries after abandoning Marianne.</a:t>
            </a:r>
          </a:p>
          <a:p>
            <a:pPr fontAlgn="base"/>
            <a:r>
              <a:rPr lang="en-US" sz="2400" b="1" dirty="0" smtClean="0">
                <a:latin typeface="Times New Roman" pitchFamily="18" charset="0"/>
                <a:cs typeface="Times New Roman" pitchFamily="18" charset="0"/>
              </a:rPr>
              <a:t>Mrs. Jennings</a:t>
            </a:r>
            <a:r>
              <a:rPr lang="en-US" sz="2400" dirty="0" smtClean="0">
                <a:latin typeface="Times New Roman" pitchFamily="18" charset="0"/>
                <a:cs typeface="Times New Roman" pitchFamily="18" charset="0"/>
              </a:rPr>
              <a:t> - Lady Middleton's gossipy but well-intentioned mother who invites the </a:t>
            </a:r>
            <a:r>
              <a:rPr lang="en-US" sz="2400" dirty="0" err="1" smtClean="0">
                <a:latin typeface="Times New Roman" pitchFamily="18" charset="0"/>
                <a:cs typeface="Times New Roman" pitchFamily="18" charset="0"/>
              </a:rPr>
              <a:t>Dashwood</a:t>
            </a:r>
            <a:r>
              <a:rPr lang="en-US" sz="2400" dirty="0" smtClean="0">
                <a:latin typeface="Times New Roman" pitchFamily="18" charset="0"/>
                <a:cs typeface="Times New Roman" pitchFamily="18" charset="0"/>
              </a:rPr>
              <a:t> sisters to stay with her in London and makes it her "project" to marry them off as soon as possible.</a:t>
            </a:r>
          </a:p>
          <a:p>
            <a:endParaRPr lang="en-US" sz="2400" dirty="0"/>
          </a:p>
        </p:txBody>
      </p:sp>
    </p:spTree>
  </p:cSld>
  <p:clrMapOvr>
    <a:masterClrMapping/>
  </p:clrMapOvr>
  <p:transition>
    <p:cover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103</TotalTime>
  <Words>216</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Slide 1</vt:lpstr>
      <vt:lpstr>SENSE AND SENSEBILITY JANE AUSTEN</vt:lpstr>
      <vt:lpstr>Introduction about Author</vt:lpstr>
      <vt:lpstr>Famous Novels</vt:lpstr>
      <vt:lpstr>Introduction about novel: Sense and Sensibility</vt:lpstr>
      <vt:lpstr>Character Sketch</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SENSE AND SENSEBILITY JANE AUSTEN</dc:title>
  <dc:creator>GOD</dc:creator>
  <cp:lastModifiedBy>Windows User</cp:lastModifiedBy>
  <cp:revision>17</cp:revision>
  <dcterms:created xsi:type="dcterms:W3CDTF">2019-07-23T14:09:34Z</dcterms:created>
  <dcterms:modified xsi:type="dcterms:W3CDTF">2020-10-20T12:07:25Z</dcterms:modified>
</cp:coreProperties>
</file>