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8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  <a:srgbClr val="FF99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61" d="100"/>
          <a:sy n="61" d="100"/>
        </p:scale>
        <p:origin x="-154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61854A58-601D-4C3F-8AD8-E4940A1C8B86}" type="datetimeFigureOut">
              <a:rPr lang="en-US" smtClean="0"/>
              <a:pPr/>
              <a:t>12/8/2020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04C7AC8-D15E-46EB-966A-DD23F4A142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854A58-601D-4C3F-8AD8-E4940A1C8B86}" type="datetimeFigureOut">
              <a:rPr lang="en-US" smtClean="0"/>
              <a:pPr/>
              <a:t>12/8/2020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4C7AC8-D15E-46EB-966A-DD23F4A142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854A58-601D-4C3F-8AD8-E4940A1C8B86}" type="datetimeFigureOut">
              <a:rPr lang="en-US" smtClean="0"/>
              <a:pPr/>
              <a:t>12/8/2020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4C7AC8-D15E-46EB-966A-DD23F4A142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854A58-601D-4C3F-8AD8-E4940A1C8B86}" type="datetimeFigureOut">
              <a:rPr lang="en-US" smtClean="0"/>
              <a:pPr/>
              <a:t>12/8/2020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4C7AC8-D15E-46EB-966A-DD23F4A142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61854A58-601D-4C3F-8AD8-E4940A1C8B86}" type="datetimeFigureOut">
              <a:rPr lang="en-US" smtClean="0"/>
              <a:pPr/>
              <a:t>12/8/2020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04C7AC8-D15E-46EB-966A-DD23F4A142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854A58-601D-4C3F-8AD8-E4940A1C8B86}" type="datetimeFigureOut">
              <a:rPr lang="en-US" smtClean="0"/>
              <a:pPr/>
              <a:t>12/8/2020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D04C7AC8-D15E-46EB-966A-DD23F4A142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854A58-601D-4C3F-8AD8-E4940A1C8B86}" type="datetimeFigureOut">
              <a:rPr lang="en-US" smtClean="0"/>
              <a:pPr/>
              <a:t>12/8/2020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D04C7AC8-D15E-46EB-966A-DD23F4A142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854A58-601D-4C3F-8AD8-E4940A1C8B86}" type="datetimeFigureOut">
              <a:rPr lang="en-US" smtClean="0"/>
              <a:pPr/>
              <a:t>12/8/2020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4C7AC8-D15E-46EB-966A-DD23F4A142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854A58-601D-4C3F-8AD8-E4940A1C8B86}" type="datetimeFigureOut">
              <a:rPr lang="en-US" smtClean="0"/>
              <a:pPr/>
              <a:t>12/8/2020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4C7AC8-D15E-46EB-966A-DD23F4A142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61854A58-601D-4C3F-8AD8-E4940A1C8B86}" type="datetimeFigureOut">
              <a:rPr lang="en-US" smtClean="0"/>
              <a:pPr/>
              <a:t>12/8/2020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04C7AC8-D15E-46EB-966A-DD23F4A142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61854A58-601D-4C3F-8AD8-E4940A1C8B86}" type="datetimeFigureOut">
              <a:rPr lang="en-US" smtClean="0"/>
              <a:pPr/>
              <a:t>12/8/2020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04C7AC8-D15E-46EB-966A-DD23F4A142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61854A58-601D-4C3F-8AD8-E4940A1C8B86}" type="datetimeFigureOut">
              <a:rPr lang="en-US" smtClean="0"/>
              <a:pPr/>
              <a:t>12/8/2020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D04C7AC8-D15E-46EB-966A-DD23F4A142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8229600" cy="2362200"/>
          </a:xfrm>
        </p:spPr>
        <p:txBody>
          <a:bodyPr>
            <a:normAutofit/>
          </a:bodyPr>
          <a:lstStyle/>
          <a:p>
            <a:pPr algn="ctr"/>
            <a:r>
              <a:rPr lang="en-US" sz="3500" dirty="0" smtClean="0">
                <a:solidFill>
                  <a:srgbClr val="92D050"/>
                </a:solidFill>
              </a:rPr>
              <a:t>ENGLISH FOR ENRICHEMNT – III</a:t>
            </a:r>
            <a:br>
              <a:rPr lang="en-US" sz="3500" dirty="0" smtClean="0">
                <a:solidFill>
                  <a:srgbClr val="92D050"/>
                </a:solidFill>
              </a:rPr>
            </a:br>
            <a:r>
              <a:rPr lang="en-US" sz="3500" dirty="0" smtClean="0">
                <a:solidFill>
                  <a:srgbClr val="92D050"/>
                </a:solidFill>
              </a:rPr>
              <a:t>(PART – II) </a:t>
            </a:r>
            <a:r>
              <a:rPr lang="en-US" sz="3500" dirty="0" smtClean="0"/>
              <a:t/>
            </a:r>
            <a:br>
              <a:rPr lang="en-US" sz="3500" dirty="0" smtClean="0"/>
            </a:br>
            <a:r>
              <a:rPr lang="en-US" sz="3500" dirty="0" smtClean="0">
                <a:solidFill>
                  <a:schemeClr val="accent6">
                    <a:lumMod val="90000"/>
                  </a:schemeClr>
                </a:solidFill>
              </a:rPr>
              <a:t>UNIT - IV </a:t>
            </a:r>
            <a:br>
              <a:rPr lang="en-US" sz="3500" dirty="0" smtClean="0">
                <a:solidFill>
                  <a:schemeClr val="accent6">
                    <a:lumMod val="90000"/>
                  </a:schemeClr>
                </a:solidFill>
              </a:rPr>
            </a:br>
            <a:r>
              <a:rPr lang="en-US" sz="3500" dirty="0" smtClean="0">
                <a:solidFill>
                  <a:schemeClr val="accent6">
                    <a:lumMod val="90000"/>
                  </a:schemeClr>
                </a:solidFill>
              </a:rPr>
              <a:t>SUBJECT-VERB AGREEMENT</a:t>
            </a:r>
            <a:endParaRPr lang="en-US" sz="3500" dirty="0">
              <a:solidFill>
                <a:schemeClr val="accent6">
                  <a:lumMod val="9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1883" y="3429000"/>
            <a:ext cx="6560234" cy="2667000"/>
          </a:xfrm>
        </p:spPr>
        <p:txBody>
          <a:bodyPr>
            <a:normAutofit fontScale="92500" lnSpcReduction="10000"/>
          </a:bodyPr>
          <a:lstStyle/>
          <a:p>
            <a:pPr algn="ctr"/>
            <a:endParaRPr lang="en-US" dirty="0" smtClean="0"/>
          </a:p>
          <a:p>
            <a:pPr algn="ctr"/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BY</a:t>
            </a:r>
          </a:p>
          <a:p>
            <a:pPr algn="ctr"/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Mr. M.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Mathan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,</a:t>
            </a:r>
          </a:p>
          <a:p>
            <a:pPr algn="ctr"/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Assistant  Professor of English,</a:t>
            </a:r>
          </a:p>
          <a:p>
            <a:pPr algn="ctr"/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Date: 11-08-2020</a:t>
            </a:r>
          </a:p>
          <a:p>
            <a:pPr algn="ctr"/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Class: II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BSc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. Mathematics,</a:t>
            </a:r>
          </a:p>
          <a:p>
            <a:pPr algn="ctr"/>
            <a:endParaRPr lang="en-US" dirty="0" smtClean="0">
              <a:solidFill>
                <a:srgbClr val="FF99FF"/>
              </a:solidFill>
            </a:endParaRPr>
          </a:p>
          <a:p>
            <a:pPr algn="ctr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RULE - VII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90000"/>
                  </a:schemeClr>
                </a:solidFill>
              </a:rPr>
              <a:t>‘Or’, ‘either…or’,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chemeClr val="accent6">
                    <a:lumMod val="90000"/>
                  </a:schemeClr>
                </a:solidFill>
              </a:rPr>
              <a:t>‘neither… nor’ </a:t>
            </a:r>
            <a:r>
              <a:rPr lang="en-US" dirty="0" smtClean="0"/>
              <a:t>connects </a:t>
            </a:r>
            <a:r>
              <a:rPr lang="en-US" dirty="0" smtClean="0">
                <a:solidFill>
                  <a:schemeClr val="accent6">
                    <a:lumMod val="90000"/>
                  </a:schemeClr>
                </a:solidFill>
              </a:rPr>
              <a:t>two plural subjects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6">
                    <a:lumMod val="90000"/>
                  </a:schemeClr>
                </a:solidFill>
              </a:rPr>
              <a:t>the verb </a:t>
            </a:r>
            <a:r>
              <a:rPr lang="en-US" dirty="0" smtClean="0"/>
              <a:t>is </a:t>
            </a:r>
            <a:r>
              <a:rPr lang="en-US" dirty="0" smtClean="0">
                <a:solidFill>
                  <a:schemeClr val="accent6">
                    <a:lumMod val="90000"/>
                  </a:schemeClr>
                </a:solidFill>
              </a:rPr>
              <a:t>plural. </a:t>
            </a:r>
          </a:p>
          <a:p>
            <a:pPr>
              <a:buNone/>
            </a:pPr>
            <a:r>
              <a:rPr lang="en-US" dirty="0" smtClean="0">
                <a:solidFill>
                  <a:schemeClr val="accent6">
                    <a:lumMod val="90000"/>
                  </a:schemeClr>
                </a:solidFill>
              </a:rPr>
              <a:t>		</a:t>
            </a:r>
            <a:r>
              <a:rPr lang="en-US" dirty="0" smtClean="0"/>
              <a:t>Ex: </a:t>
            </a:r>
            <a:r>
              <a:rPr lang="en-US" dirty="0" smtClean="0">
                <a:solidFill>
                  <a:srgbClr val="FFC000"/>
                </a:solidFill>
              </a:rPr>
              <a:t>Neither</a:t>
            </a:r>
            <a:r>
              <a:rPr lang="en-US" dirty="0" smtClean="0"/>
              <a:t> </a:t>
            </a:r>
            <a:r>
              <a:rPr lang="en-US" u="sng" dirty="0" smtClean="0"/>
              <a:t>their students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C000"/>
                </a:solidFill>
              </a:rPr>
              <a:t>nor</a:t>
            </a:r>
            <a:r>
              <a:rPr lang="en-US" dirty="0" smtClean="0"/>
              <a:t> </a:t>
            </a:r>
            <a:r>
              <a:rPr lang="en-US" u="sng" dirty="0" smtClean="0"/>
              <a:t>their</a:t>
            </a:r>
            <a:r>
              <a:rPr lang="en-US" dirty="0" smtClean="0"/>
              <a:t> 		</a:t>
            </a:r>
            <a:r>
              <a:rPr lang="en-US" u="sng" dirty="0" smtClean="0"/>
              <a:t>parents</a:t>
            </a:r>
            <a:r>
              <a:rPr lang="en-US" dirty="0" smtClean="0"/>
              <a:t> </a:t>
            </a:r>
            <a:r>
              <a:rPr lang="en-US" u="sng" dirty="0" smtClean="0"/>
              <a:t>have</a:t>
            </a:r>
            <a:r>
              <a:rPr lang="en-US" dirty="0" smtClean="0"/>
              <a:t> left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RULE - VIII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>
                <a:solidFill>
                  <a:schemeClr val="accent6">
                    <a:lumMod val="90000"/>
                  </a:schemeClr>
                </a:solidFill>
              </a:rPr>
              <a:t>singular subject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chemeClr val="accent6">
                    <a:lumMod val="90000"/>
                  </a:schemeClr>
                </a:solidFill>
              </a:rPr>
              <a:t>plural subject </a:t>
            </a:r>
            <a:r>
              <a:rPr lang="en-US" dirty="0" smtClean="0"/>
              <a:t>are connected in this way, </a:t>
            </a:r>
            <a:r>
              <a:rPr lang="en-US" dirty="0" smtClean="0">
                <a:solidFill>
                  <a:schemeClr val="accent6">
                    <a:lumMod val="90000"/>
                  </a:schemeClr>
                </a:solidFill>
              </a:rPr>
              <a:t>the verb </a:t>
            </a:r>
            <a:r>
              <a:rPr lang="en-US" dirty="0" smtClean="0"/>
              <a:t>takes </a:t>
            </a:r>
            <a:r>
              <a:rPr lang="en-US" dirty="0" smtClean="0">
                <a:solidFill>
                  <a:schemeClr val="accent6">
                    <a:lumMod val="90000"/>
                  </a:schemeClr>
                </a:solidFill>
              </a:rPr>
              <a:t>the subject nearer </a:t>
            </a:r>
            <a:r>
              <a:rPr lang="en-US" dirty="0" smtClean="0"/>
              <a:t>to it.</a:t>
            </a:r>
          </a:p>
          <a:p>
            <a:pPr lvl="2">
              <a:buNone/>
            </a:pPr>
            <a:r>
              <a:rPr lang="en-US" dirty="0" smtClean="0"/>
              <a:t>	</a:t>
            </a:r>
            <a:r>
              <a:rPr lang="en-US" sz="3200" dirty="0" smtClean="0"/>
              <a:t>Ex: </a:t>
            </a:r>
            <a:r>
              <a:rPr lang="en-US" sz="3200" dirty="0" smtClean="0">
                <a:solidFill>
                  <a:srgbClr val="FFC000"/>
                </a:solidFill>
              </a:rPr>
              <a:t>Either</a:t>
            </a:r>
            <a:r>
              <a:rPr lang="en-US" sz="3200" dirty="0" smtClean="0"/>
              <a:t> </a:t>
            </a:r>
            <a:r>
              <a:rPr lang="en-US" sz="3200" u="sng" dirty="0" smtClean="0"/>
              <a:t>I</a:t>
            </a:r>
            <a:r>
              <a:rPr lang="en-US" sz="3200" dirty="0" smtClean="0"/>
              <a:t> </a:t>
            </a:r>
            <a:r>
              <a:rPr lang="en-US" sz="3200" dirty="0" smtClean="0">
                <a:solidFill>
                  <a:srgbClr val="FFC000"/>
                </a:solidFill>
              </a:rPr>
              <a:t>or</a:t>
            </a:r>
            <a:r>
              <a:rPr lang="en-US" sz="3200" dirty="0" smtClean="0"/>
              <a:t> </a:t>
            </a:r>
            <a:r>
              <a:rPr lang="en-US" sz="3200" u="sng" dirty="0" smtClean="0"/>
              <a:t>my friends drive</a:t>
            </a:r>
            <a:r>
              <a:rPr lang="en-US" sz="3200" dirty="0" smtClean="0"/>
              <a:t> the car</a:t>
            </a:r>
          </a:p>
          <a:p>
            <a:pPr lvl="2">
              <a:buNone/>
            </a:pPr>
            <a:endParaRPr lang="en-US" sz="3200" dirty="0" smtClean="0"/>
          </a:p>
          <a:p>
            <a:pPr lvl="2">
              <a:buNone/>
            </a:pPr>
            <a:endParaRPr lang="en-US" sz="3200" dirty="0" smtClean="0"/>
          </a:p>
          <a:p>
            <a:pPr lvl="2">
              <a:buNone/>
            </a:pPr>
            <a:r>
              <a:rPr lang="en-US" sz="3200" dirty="0" smtClean="0"/>
              <a:t>					</a:t>
            </a:r>
            <a:r>
              <a:rPr lang="en-US" sz="1700" dirty="0" smtClean="0"/>
              <a:t>Plural subject	 Plural verb</a:t>
            </a:r>
            <a:endParaRPr lang="en-US" sz="1700" dirty="0"/>
          </a:p>
        </p:txBody>
      </p:sp>
      <p:cxnSp>
        <p:nvCxnSpPr>
          <p:cNvPr id="9" name="Straight Arrow Connector 8"/>
          <p:cNvCxnSpPr/>
          <p:nvPr/>
        </p:nvCxnSpPr>
        <p:spPr>
          <a:xfrm rot="5400000">
            <a:off x="4344194" y="4190206"/>
            <a:ext cx="10668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5400000">
            <a:off x="5982494" y="4228306"/>
            <a:ext cx="11430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RULE - 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90000"/>
                  </a:schemeClr>
                </a:solidFill>
              </a:rPr>
              <a:t>Two subjects </a:t>
            </a:r>
            <a:r>
              <a:rPr lang="en-US" dirty="0" smtClean="0"/>
              <a:t>are connected by </a:t>
            </a:r>
            <a:r>
              <a:rPr lang="en-US" dirty="0" smtClean="0">
                <a:solidFill>
                  <a:schemeClr val="accent6">
                    <a:lumMod val="90000"/>
                  </a:schemeClr>
                </a:solidFill>
              </a:rPr>
              <a:t>‘as well as’, ‘with’, ‘along with’, ‘together with’, or ‘ in addition to’ the verb </a:t>
            </a:r>
            <a:r>
              <a:rPr lang="en-US" dirty="0" smtClean="0"/>
              <a:t>agrees with the </a:t>
            </a:r>
            <a:r>
              <a:rPr lang="en-US" dirty="0" smtClean="0">
                <a:solidFill>
                  <a:schemeClr val="accent6">
                    <a:lumMod val="90000"/>
                  </a:schemeClr>
                </a:solidFill>
              </a:rPr>
              <a:t>first subject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		Ex: </a:t>
            </a:r>
            <a:r>
              <a:rPr lang="en-US" u="sng" dirty="0" smtClean="0"/>
              <a:t>The students</a:t>
            </a:r>
            <a:r>
              <a:rPr lang="en-US" dirty="0" smtClean="0"/>
              <a:t>  </a:t>
            </a:r>
            <a:r>
              <a:rPr lang="en-US" dirty="0" smtClean="0">
                <a:solidFill>
                  <a:srgbClr val="FFC000"/>
                </a:solidFill>
              </a:rPr>
              <a:t>as well as </a:t>
            </a:r>
            <a:r>
              <a:rPr lang="en-US" u="sng" dirty="0" smtClean="0"/>
              <a:t>the</a:t>
            </a:r>
            <a:r>
              <a:rPr lang="en-US" dirty="0" smtClean="0"/>
              <a:t>			 </a:t>
            </a:r>
            <a:r>
              <a:rPr lang="en-US" u="sng" dirty="0" smtClean="0"/>
              <a:t>teachers</a:t>
            </a:r>
            <a:r>
              <a:rPr lang="en-US" dirty="0" smtClean="0"/>
              <a:t> </a:t>
            </a:r>
            <a:r>
              <a:rPr lang="en-US" u="sng" dirty="0" smtClean="0"/>
              <a:t>are</a:t>
            </a:r>
            <a:r>
              <a:rPr lang="en-US" dirty="0" smtClean="0"/>
              <a:t> here.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>
                <a:solidFill>
                  <a:srgbClr val="92D050"/>
                </a:solidFill>
              </a:rPr>
              <a:t>Suja</a:t>
            </a:r>
            <a:r>
              <a:rPr lang="en-US" dirty="0" smtClean="0">
                <a:solidFill>
                  <a:srgbClr val="92D050"/>
                </a:solidFill>
              </a:rPr>
              <a:t> , along with her children, is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smtClean="0"/>
              <a:t>going to Bangalore.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RULE - 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90000"/>
                  </a:schemeClr>
                </a:solidFill>
              </a:rPr>
              <a:t>One/Each/Every/Either/Neither</a:t>
            </a:r>
            <a:r>
              <a:rPr lang="en-US" dirty="0" smtClean="0"/>
              <a:t> + </a:t>
            </a:r>
            <a:r>
              <a:rPr lang="en-US" dirty="0" smtClean="0">
                <a:solidFill>
                  <a:schemeClr val="accent6">
                    <a:lumMod val="90000"/>
                  </a:schemeClr>
                </a:solidFill>
              </a:rPr>
              <a:t>Singular noun + singular verb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>
                <a:solidFill>
                  <a:schemeClr val="accent6">
                    <a:lumMod val="90000"/>
                  </a:schemeClr>
                </a:solidFill>
              </a:rPr>
              <a:t>		</a:t>
            </a:r>
            <a:r>
              <a:rPr lang="en-US" dirty="0" smtClean="0"/>
              <a:t>Ex: </a:t>
            </a:r>
            <a:r>
              <a:rPr lang="en-US" dirty="0" smtClean="0">
                <a:solidFill>
                  <a:srgbClr val="FFC000"/>
                </a:solidFill>
              </a:rPr>
              <a:t>One</a:t>
            </a:r>
            <a:r>
              <a:rPr lang="en-US" dirty="0" smtClean="0"/>
              <a:t> </a:t>
            </a:r>
            <a:r>
              <a:rPr lang="en-US" u="sng" dirty="0" smtClean="0"/>
              <a:t>Student is </a:t>
            </a:r>
            <a:r>
              <a:rPr lang="en-US" dirty="0" smtClean="0"/>
              <a:t>absent.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92D050"/>
                </a:solidFill>
              </a:rPr>
              <a:t>Each Child was </a:t>
            </a:r>
            <a:r>
              <a:rPr lang="en-US" dirty="0" smtClean="0"/>
              <a:t>given a prize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90000"/>
                  </a:schemeClr>
                </a:solidFill>
              </a:rPr>
              <a:t>Subject</a:t>
            </a:r>
            <a:r>
              <a:rPr lang="en-US" dirty="0" smtClean="0"/>
              <a:t>(noun) denotes the doer of the action.(name, pronoun)</a:t>
            </a:r>
          </a:p>
          <a:p>
            <a:r>
              <a:rPr lang="en-US" dirty="0" smtClean="0">
                <a:solidFill>
                  <a:schemeClr val="accent6">
                    <a:lumMod val="90000"/>
                  </a:schemeClr>
                </a:solidFill>
              </a:rPr>
              <a:t>Verb</a:t>
            </a:r>
            <a:r>
              <a:rPr lang="en-US" dirty="0" smtClean="0"/>
              <a:t> denotes of action.(main verbs, be verbs)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Ex: </a:t>
            </a:r>
            <a:r>
              <a:rPr lang="en-US" u="sng" dirty="0" smtClean="0"/>
              <a:t>He</a:t>
            </a:r>
            <a:r>
              <a:rPr lang="en-US" dirty="0" smtClean="0"/>
              <a:t> </a:t>
            </a:r>
            <a:r>
              <a:rPr lang="en-US" u="sng" dirty="0" smtClean="0"/>
              <a:t>goes</a:t>
            </a:r>
            <a:r>
              <a:rPr lang="en-US" dirty="0" smtClean="0"/>
              <a:t> to college</a:t>
            </a:r>
          </a:p>
          <a:p>
            <a:pPr>
              <a:buNone/>
            </a:pPr>
            <a:r>
              <a:rPr lang="en-US" dirty="0" smtClean="0"/>
              <a:t>                 S      V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RULE -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6"/>
            <a:ext cx="8229600" cy="4830763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accent6">
                    <a:lumMod val="90000"/>
                  </a:schemeClr>
                </a:solidFill>
              </a:rPr>
              <a:t>Singular subjects </a:t>
            </a:r>
            <a:r>
              <a:rPr lang="en-US" dirty="0" smtClean="0"/>
              <a:t>need </a:t>
            </a:r>
            <a:r>
              <a:rPr lang="en-US" dirty="0" smtClean="0">
                <a:solidFill>
                  <a:schemeClr val="accent6">
                    <a:lumMod val="90000"/>
                  </a:schemeClr>
                </a:solidFill>
              </a:rPr>
              <a:t>singular verbs.</a:t>
            </a:r>
          </a:p>
          <a:p>
            <a:pPr>
              <a:buNone/>
            </a:pPr>
            <a:r>
              <a:rPr lang="en-US" dirty="0" smtClean="0">
                <a:solidFill>
                  <a:schemeClr val="accent6">
                    <a:lumMod val="90000"/>
                  </a:schemeClr>
                </a:solidFill>
              </a:rPr>
              <a:t>		</a:t>
            </a:r>
            <a:r>
              <a:rPr lang="en-US" dirty="0" smtClean="0"/>
              <a:t>Ex: </a:t>
            </a:r>
            <a:r>
              <a:rPr lang="en-US" u="sng" dirty="0" smtClean="0"/>
              <a:t>My Uncle / lives</a:t>
            </a:r>
            <a:r>
              <a:rPr lang="en-US" dirty="0" smtClean="0"/>
              <a:t> in Chennai. </a:t>
            </a:r>
          </a:p>
          <a:p>
            <a:pPr>
              <a:buNone/>
            </a:pPr>
            <a:r>
              <a:rPr lang="en-US" dirty="0" smtClean="0"/>
              <a:t>		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Singular subject /  singular verb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92D050"/>
                </a:solidFill>
              </a:rPr>
              <a:t>Delhi is </a:t>
            </a:r>
            <a:r>
              <a:rPr lang="en-US" dirty="0" smtClean="0"/>
              <a:t>a metropolitan city.</a:t>
            </a:r>
          </a:p>
          <a:p>
            <a:pPr>
              <a:buNone/>
            </a:pPr>
            <a:r>
              <a:rPr lang="en-US" dirty="0" smtClean="0"/>
              <a:t>	    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rot="5400000">
            <a:off x="1676400" y="3124200"/>
            <a:ext cx="1828800" cy="762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16200000" flipH="1">
            <a:off x="3924300" y="3238500"/>
            <a:ext cx="1905000" cy="609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RULE -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90000"/>
                  </a:schemeClr>
                </a:solidFill>
              </a:rPr>
              <a:t>Plural subjects </a:t>
            </a:r>
            <a:r>
              <a:rPr lang="en-US" dirty="0" smtClean="0"/>
              <a:t>need </a:t>
            </a:r>
            <a:r>
              <a:rPr lang="en-US" dirty="0" smtClean="0">
                <a:solidFill>
                  <a:schemeClr val="accent6">
                    <a:lumMod val="90000"/>
                  </a:schemeClr>
                </a:solidFill>
              </a:rPr>
              <a:t>plural verbs.</a:t>
            </a: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chemeClr val="accent6">
                    <a:lumMod val="90000"/>
                  </a:schemeClr>
                </a:solidFill>
              </a:rPr>
              <a:t>		</a:t>
            </a:r>
            <a:r>
              <a:rPr lang="en-US" dirty="0" smtClean="0"/>
              <a:t> Ex: </a:t>
            </a:r>
            <a:r>
              <a:rPr lang="en-US" u="sng" dirty="0" smtClean="0"/>
              <a:t>The Players / are</a:t>
            </a:r>
            <a:r>
              <a:rPr lang="en-US" dirty="0" smtClean="0"/>
              <a:t> very tired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Plural subjects / Plural verbs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92D050"/>
                </a:solidFill>
              </a:rPr>
              <a:t>They have </a:t>
            </a:r>
            <a:r>
              <a:rPr lang="en-US" dirty="0" smtClean="0"/>
              <a:t>passed all the exams.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rot="5400000">
            <a:off x="2247900" y="2933700"/>
            <a:ext cx="1219200" cy="533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16200000" flipH="1">
            <a:off x="4495800" y="2971800"/>
            <a:ext cx="1219200" cy="457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RULE -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6"/>
            <a:ext cx="8229600" cy="49831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When </a:t>
            </a:r>
            <a:r>
              <a:rPr lang="en-US" dirty="0" smtClean="0">
                <a:solidFill>
                  <a:schemeClr val="accent6">
                    <a:lumMod val="90000"/>
                  </a:schemeClr>
                </a:solidFill>
              </a:rPr>
              <a:t>‘and’ </a:t>
            </a:r>
            <a:r>
              <a:rPr lang="en-US" dirty="0" smtClean="0"/>
              <a:t>connects </a:t>
            </a:r>
            <a:r>
              <a:rPr lang="en-US" dirty="0" smtClean="0">
                <a:solidFill>
                  <a:schemeClr val="accent6">
                    <a:lumMod val="90000"/>
                  </a:schemeClr>
                </a:solidFill>
              </a:rPr>
              <a:t>two subjects plural verb</a:t>
            </a:r>
            <a:r>
              <a:rPr lang="en-US" dirty="0" smtClean="0"/>
              <a:t> is </a:t>
            </a:r>
            <a:r>
              <a:rPr lang="en-US" dirty="0" smtClean="0"/>
              <a:t>used.</a:t>
            </a:r>
            <a:endParaRPr lang="en-US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		Ex: </a:t>
            </a:r>
            <a:r>
              <a:rPr lang="en-US" u="sng" dirty="0" err="1" smtClean="0"/>
              <a:t>Shewag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C000"/>
                </a:solidFill>
              </a:rPr>
              <a:t>and</a:t>
            </a:r>
            <a:r>
              <a:rPr lang="en-US" dirty="0" smtClean="0"/>
              <a:t> </a:t>
            </a:r>
            <a:r>
              <a:rPr lang="en-US" u="sng" dirty="0" err="1" smtClean="0"/>
              <a:t>Ghambir</a:t>
            </a:r>
            <a:r>
              <a:rPr lang="en-US" dirty="0" smtClean="0"/>
              <a:t> </a:t>
            </a:r>
            <a:r>
              <a:rPr lang="en-US" u="sng" dirty="0" smtClean="0"/>
              <a:t>live</a:t>
            </a:r>
            <a:r>
              <a:rPr lang="en-US" dirty="0" smtClean="0"/>
              <a:t> in Delhi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1700" dirty="0" smtClean="0"/>
              <a:t>			            Subject 1	 Subject 2</a:t>
            </a:r>
          </a:p>
          <a:p>
            <a:pPr>
              <a:buNone/>
            </a:pPr>
            <a:endParaRPr lang="en-US" sz="1700" dirty="0" smtClean="0"/>
          </a:p>
          <a:p>
            <a:pPr>
              <a:buNone/>
            </a:pPr>
            <a:endParaRPr lang="en-US" sz="1700" dirty="0" smtClean="0"/>
          </a:p>
          <a:p>
            <a:pPr>
              <a:buNone/>
            </a:pPr>
            <a:r>
              <a:rPr lang="en-US" sz="1700" dirty="0" smtClean="0"/>
              <a:t>				          and			plural verb</a:t>
            </a:r>
          </a:p>
          <a:p>
            <a:pPr>
              <a:buNone/>
            </a:pPr>
            <a:r>
              <a:rPr lang="en-US" dirty="0" err="1" smtClean="0">
                <a:solidFill>
                  <a:srgbClr val="92D050"/>
                </a:solidFill>
              </a:rPr>
              <a:t>Balaji</a:t>
            </a:r>
            <a:r>
              <a:rPr lang="en-US" dirty="0" smtClean="0">
                <a:solidFill>
                  <a:srgbClr val="92D050"/>
                </a:solidFill>
              </a:rPr>
              <a:t> and </a:t>
            </a:r>
            <a:r>
              <a:rPr lang="en-US" dirty="0" err="1" smtClean="0">
                <a:solidFill>
                  <a:srgbClr val="92D050"/>
                </a:solidFill>
              </a:rPr>
              <a:t>Jeeva</a:t>
            </a:r>
            <a:r>
              <a:rPr lang="en-US" dirty="0" smtClean="0">
                <a:solidFill>
                  <a:srgbClr val="92D050"/>
                </a:solidFill>
              </a:rPr>
              <a:t> work </a:t>
            </a:r>
            <a:r>
              <a:rPr lang="en-US" dirty="0" smtClean="0"/>
              <a:t>hard.</a:t>
            </a:r>
            <a:endParaRPr lang="en-US" dirty="0"/>
          </a:p>
        </p:txBody>
      </p:sp>
      <p:cxnSp>
        <p:nvCxnSpPr>
          <p:cNvPr id="5" name="Elbow Connector 4"/>
          <p:cNvCxnSpPr/>
          <p:nvPr/>
        </p:nvCxnSpPr>
        <p:spPr>
          <a:xfrm rot="16200000" flipH="1">
            <a:off x="2247900" y="3314700"/>
            <a:ext cx="1524000" cy="99060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Elbow Connector 6"/>
          <p:cNvCxnSpPr/>
          <p:nvPr/>
        </p:nvCxnSpPr>
        <p:spPr>
          <a:xfrm rot="5400000">
            <a:off x="4191000" y="3505200"/>
            <a:ext cx="1447800" cy="68580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505200" y="4572000"/>
            <a:ext cx="10668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5400000">
            <a:off x="2819400" y="4191000"/>
            <a:ext cx="22860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5400000">
            <a:off x="5449094" y="4229100"/>
            <a:ext cx="2209006" cy="79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RULE - III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chemeClr val="accent6">
                    <a:lumMod val="90000"/>
                  </a:schemeClr>
                </a:solidFill>
              </a:rPr>
              <a:t>Two Nouns </a:t>
            </a:r>
            <a:r>
              <a:rPr lang="en-US" dirty="0" smtClean="0"/>
              <a:t>joined by </a:t>
            </a:r>
            <a:r>
              <a:rPr lang="en-US" dirty="0" smtClean="0">
                <a:solidFill>
                  <a:schemeClr val="accent6">
                    <a:lumMod val="90000"/>
                  </a:schemeClr>
                </a:solidFill>
              </a:rPr>
              <a:t>‘and’ </a:t>
            </a:r>
            <a:r>
              <a:rPr lang="en-US" dirty="0" smtClean="0"/>
              <a:t>are regarded denoting</a:t>
            </a:r>
            <a:r>
              <a:rPr lang="en-US" dirty="0" smtClean="0">
                <a:solidFill>
                  <a:schemeClr val="accent6">
                    <a:lumMod val="90000"/>
                  </a:schemeClr>
                </a:solidFill>
              </a:rPr>
              <a:t> a single object or idea, the verb </a:t>
            </a:r>
            <a:r>
              <a:rPr lang="en-US" dirty="0" smtClean="0"/>
              <a:t>is </a:t>
            </a:r>
            <a:r>
              <a:rPr lang="en-US" dirty="0" smtClean="0">
                <a:solidFill>
                  <a:schemeClr val="accent6">
                    <a:lumMod val="90000"/>
                  </a:schemeClr>
                </a:solidFill>
              </a:rPr>
              <a:t>singular.</a:t>
            </a:r>
          </a:p>
          <a:p>
            <a:pPr>
              <a:buNone/>
            </a:pPr>
            <a:r>
              <a:rPr lang="en-US" dirty="0" smtClean="0">
                <a:solidFill>
                  <a:schemeClr val="accent6">
                    <a:lumMod val="90000"/>
                  </a:schemeClr>
                </a:solidFill>
              </a:rPr>
              <a:t>		</a:t>
            </a:r>
            <a:r>
              <a:rPr lang="en-US" dirty="0" smtClean="0"/>
              <a:t>Ex: </a:t>
            </a:r>
            <a:r>
              <a:rPr lang="en-US" u="sng" dirty="0" smtClean="0"/>
              <a:t>Bread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C000"/>
                </a:solidFill>
              </a:rPr>
              <a:t>and </a:t>
            </a:r>
            <a:r>
              <a:rPr lang="en-US" u="sng" dirty="0" smtClean="0"/>
              <a:t>Butter</a:t>
            </a:r>
            <a:r>
              <a:rPr lang="en-US" dirty="0" smtClean="0"/>
              <a:t> </a:t>
            </a:r>
            <a:r>
              <a:rPr lang="en-US" u="sng" dirty="0" smtClean="0"/>
              <a:t>tastes</a:t>
            </a:r>
            <a:r>
              <a:rPr lang="en-US" dirty="0" smtClean="0"/>
              <a:t> good.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	Note: bread and butter denote as</a:t>
            </a:r>
          </a:p>
          <a:p>
            <a:pPr>
              <a:buNone/>
            </a:pPr>
            <a:r>
              <a:rPr lang="en-US" dirty="0" smtClean="0"/>
              <a:t>				 a </a:t>
            </a:r>
            <a:r>
              <a:rPr lang="en-US" dirty="0" smtClean="0">
                <a:solidFill>
                  <a:schemeClr val="accent6">
                    <a:lumMod val="90000"/>
                  </a:schemeClr>
                </a:solidFill>
              </a:rPr>
              <a:t>food(single object or						 idea)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92D050"/>
                </a:solidFill>
              </a:rPr>
              <a:t>The Novelist and poet is </a:t>
            </a:r>
            <a:r>
              <a:rPr lang="en-US" dirty="0" smtClean="0"/>
              <a:t>dead.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RULE - IV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accent6">
                    <a:lumMod val="90000"/>
                  </a:schemeClr>
                </a:solidFill>
              </a:rPr>
              <a:t>Two subjects </a:t>
            </a:r>
            <a:r>
              <a:rPr lang="en-US" dirty="0" smtClean="0"/>
              <a:t>are joined by </a:t>
            </a:r>
            <a:r>
              <a:rPr lang="en-US" dirty="0" smtClean="0">
                <a:solidFill>
                  <a:schemeClr val="accent6">
                    <a:lumMod val="90000"/>
                  </a:schemeClr>
                </a:solidFill>
              </a:rPr>
              <a:t>‘with’ </a:t>
            </a:r>
            <a:r>
              <a:rPr lang="en-US" dirty="0" smtClean="0"/>
              <a:t>or </a:t>
            </a:r>
            <a:r>
              <a:rPr lang="en-US" dirty="0" smtClean="0">
                <a:solidFill>
                  <a:schemeClr val="accent6">
                    <a:lumMod val="90000"/>
                  </a:schemeClr>
                </a:solidFill>
              </a:rPr>
              <a:t>‘as well as’,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6">
                    <a:lumMod val="90000"/>
                  </a:schemeClr>
                </a:solidFill>
              </a:rPr>
              <a:t>the verb </a:t>
            </a:r>
            <a:r>
              <a:rPr lang="en-US" dirty="0" smtClean="0"/>
              <a:t>takes the </a:t>
            </a:r>
            <a:r>
              <a:rPr lang="en-US" dirty="0" smtClean="0">
                <a:solidFill>
                  <a:schemeClr val="accent6">
                    <a:lumMod val="90000"/>
                  </a:schemeClr>
                </a:solidFill>
              </a:rPr>
              <a:t>subject of the former.</a:t>
            </a:r>
          </a:p>
          <a:p>
            <a:pPr lvl="1">
              <a:buNone/>
            </a:pPr>
            <a:r>
              <a:rPr lang="en-US" dirty="0" smtClean="0">
                <a:solidFill>
                  <a:schemeClr val="accent6">
                    <a:lumMod val="90000"/>
                  </a:schemeClr>
                </a:solidFill>
              </a:rPr>
              <a:t>		</a:t>
            </a:r>
            <a:r>
              <a:rPr lang="en-US" sz="3200" dirty="0" smtClean="0"/>
              <a:t>Ex: </a:t>
            </a:r>
            <a:r>
              <a:rPr lang="en-US" sz="3200" u="sng" dirty="0" smtClean="0"/>
              <a:t>The horse </a:t>
            </a:r>
            <a:r>
              <a:rPr lang="en-US" sz="3200" dirty="0" smtClean="0">
                <a:solidFill>
                  <a:srgbClr val="FFC000"/>
                </a:solidFill>
              </a:rPr>
              <a:t>as well as </a:t>
            </a:r>
            <a:r>
              <a:rPr lang="en-US" sz="3200" u="sng" dirty="0" smtClean="0"/>
              <a:t>the rider </a:t>
            </a:r>
            <a:r>
              <a:rPr lang="en-US" sz="3200" dirty="0" smtClean="0"/>
              <a:t>was 		hurt.  </a:t>
            </a:r>
          </a:p>
          <a:p>
            <a:pPr lvl="1">
              <a:buNone/>
            </a:pPr>
            <a:r>
              <a:rPr lang="en-US" sz="3200" dirty="0" smtClean="0">
                <a:solidFill>
                  <a:schemeClr val="accent6">
                    <a:lumMod val="90000"/>
                  </a:schemeClr>
                </a:solidFill>
              </a:rPr>
              <a:t>			</a:t>
            </a:r>
            <a:r>
              <a:rPr lang="en-US" sz="3200" dirty="0" smtClean="0"/>
              <a:t>Note: former means first</a:t>
            </a:r>
          </a:p>
          <a:p>
            <a:pPr lvl="1">
              <a:buNone/>
            </a:pPr>
            <a:r>
              <a:rPr lang="en-US" sz="3200" dirty="0" smtClean="0"/>
              <a:t>				</a:t>
            </a:r>
          </a:p>
          <a:p>
            <a:pPr lvl="1">
              <a:buNone/>
            </a:pPr>
            <a:r>
              <a:rPr lang="en-US" sz="3200" dirty="0" smtClean="0">
                <a:solidFill>
                  <a:srgbClr val="92D050"/>
                </a:solidFill>
              </a:rPr>
              <a:t>The coach with the players is</a:t>
            </a:r>
            <a:r>
              <a:rPr lang="en-US" sz="3200" dirty="0" smtClean="0"/>
              <a:t> arriving today. 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RULE - 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singulars are joined by </a:t>
            </a:r>
            <a:r>
              <a:rPr lang="en-US" dirty="0" smtClean="0">
                <a:solidFill>
                  <a:schemeClr val="accent6">
                    <a:lumMod val="90000"/>
                  </a:schemeClr>
                </a:solidFill>
              </a:rPr>
              <a:t>‘not only…. But also’ the verb </a:t>
            </a:r>
            <a:r>
              <a:rPr lang="en-US" dirty="0" smtClean="0"/>
              <a:t>is </a:t>
            </a:r>
            <a:r>
              <a:rPr lang="en-US" dirty="0" smtClean="0">
                <a:solidFill>
                  <a:schemeClr val="accent6">
                    <a:lumMod val="90000"/>
                  </a:schemeClr>
                </a:solidFill>
              </a:rPr>
              <a:t>singular.</a:t>
            </a:r>
          </a:p>
          <a:p>
            <a:pPr>
              <a:buNone/>
            </a:pPr>
            <a:r>
              <a:rPr lang="en-US" dirty="0" smtClean="0">
                <a:solidFill>
                  <a:schemeClr val="accent6">
                    <a:lumMod val="90000"/>
                  </a:schemeClr>
                </a:solidFill>
              </a:rPr>
              <a:t>		</a:t>
            </a:r>
            <a:r>
              <a:rPr lang="en-US" dirty="0" smtClean="0"/>
              <a:t>Ex: </a:t>
            </a:r>
            <a:r>
              <a:rPr lang="en-US" dirty="0" smtClean="0">
                <a:solidFill>
                  <a:srgbClr val="FFC000"/>
                </a:solidFill>
              </a:rPr>
              <a:t>Not only </a:t>
            </a:r>
            <a:r>
              <a:rPr lang="en-US" u="sng" dirty="0" err="1" smtClean="0"/>
              <a:t>Rahul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C000"/>
                </a:solidFill>
              </a:rPr>
              <a:t>but also </a:t>
            </a:r>
            <a:r>
              <a:rPr lang="en-US" u="sng" dirty="0" smtClean="0"/>
              <a:t>Ravi</a:t>
            </a:r>
            <a:r>
              <a:rPr lang="en-US" dirty="0" smtClean="0"/>
              <a:t> </a:t>
            </a:r>
            <a:r>
              <a:rPr lang="en-US" u="sng" dirty="0" smtClean="0"/>
              <a:t>is </a:t>
            </a:r>
            <a:r>
              <a:rPr lang="en-US" u="sng" dirty="0" smtClean="0">
                <a:solidFill>
                  <a:schemeClr val="accent6">
                    <a:lumMod val="90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accent6">
                    <a:lumMod val="90000"/>
                  </a:schemeClr>
                </a:solidFill>
              </a:rPr>
              <a:t>		</a:t>
            </a:r>
            <a:r>
              <a:rPr lang="en-US" dirty="0" smtClean="0"/>
              <a:t>participating in the competition.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92D050"/>
                </a:solidFill>
              </a:rPr>
              <a:t>Not only Australia but also India gives </a:t>
            </a:r>
            <a:r>
              <a:rPr lang="en-US" dirty="0" smtClean="0"/>
              <a:t>importance to cricket.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RULE - VI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accent6">
                    <a:lumMod val="90000"/>
                  </a:schemeClr>
                </a:solidFill>
              </a:rPr>
              <a:t>‘Or’, ‘either…or’,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chemeClr val="accent6">
                    <a:lumMod val="90000"/>
                  </a:schemeClr>
                </a:solidFill>
              </a:rPr>
              <a:t>‘neither… nor’ </a:t>
            </a:r>
            <a:r>
              <a:rPr lang="en-US" dirty="0" smtClean="0"/>
              <a:t>connects </a:t>
            </a:r>
            <a:r>
              <a:rPr lang="en-US" dirty="0" smtClean="0">
                <a:solidFill>
                  <a:schemeClr val="accent6">
                    <a:lumMod val="90000"/>
                  </a:schemeClr>
                </a:solidFill>
              </a:rPr>
              <a:t>two singular subjects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6">
                    <a:lumMod val="90000"/>
                  </a:schemeClr>
                </a:solidFill>
              </a:rPr>
              <a:t>the verb </a:t>
            </a:r>
            <a:r>
              <a:rPr lang="en-US" dirty="0" smtClean="0"/>
              <a:t>is </a:t>
            </a:r>
            <a:r>
              <a:rPr lang="en-US" dirty="0" smtClean="0">
                <a:solidFill>
                  <a:schemeClr val="accent6">
                    <a:lumMod val="90000"/>
                  </a:schemeClr>
                </a:solidFill>
              </a:rPr>
              <a:t>singular</a:t>
            </a:r>
          </a:p>
          <a:p>
            <a:pPr>
              <a:buNone/>
            </a:pPr>
            <a:r>
              <a:rPr lang="en-US" dirty="0" smtClean="0">
                <a:solidFill>
                  <a:schemeClr val="accent6">
                    <a:lumMod val="90000"/>
                  </a:schemeClr>
                </a:solidFill>
              </a:rPr>
              <a:t>		</a:t>
            </a:r>
            <a:r>
              <a:rPr lang="en-US" dirty="0" smtClean="0"/>
              <a:t>Ex: </a:t>
            </a:r>
            <a:r>
              <a:rPr lang="en-US" dirty="0" smtClean="0">
                <a:solidFill>
                  <a:srgbClr val="FFC000"/>
                </a:solidFill>
              </a:rPr>
              <a:t>Either</a:t>
            </a:r>
            <a:r>
              <a:rPr lang="en-US" dirty="0" smtClean="0"/>
              <a:t> </a:t>
            </a:r>
            <a:r>
              <a:rPr lang="en-US" u="sng" dirty="0" err="1" smtClean="0"/>
              <a:t>Aswin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C000"/>
                </a:solidFill>
              </a:rPr>
              <a:t>or</a:t>
            </a:r>
            <a:r>
              <a:rPr lang="en-US" dirty="0" smtClean="0"/>
              <a:t> </a:t>
            </a:r>
            <a:r>
              <a:rPr lang="en-US" dirty="0" err="1" smtClean="0"/>
              <a:t>Jadeja</a:t>
            </a:r>
            <a:r>
              <a:rPr lang="en-US" dirty="0" smtClean="0"/>
              <a:t> </a:t>
            </a:r>
            <a:r>
              <a:rPr lang="en-US" u="sng" dirty="0" smtClean="0"/>
              <a:t>is</a:t>
            </a:r>
            <a:r>
              <a:rPr lang="en-US" dirty="0" smtClean="0"/>
              <a:t>				 organizing the tournament.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92D050"/>
                </a:solidFill>
              </a:rPr>
              <a:t>My mother or My sister is </a:t>
            </a:r>
            <a:r>
              <a:rPr lang="en-US" dirty="0" smtClean="0"/>
              <a:t>accompanying me to England.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endParaRPr lang="en-US" dirty="0">
              <a:solidFill>
                <a:schemeClr val="accent6">
                  <a:lumMod val="9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139</TotalTime>
  <Words>276</Words>
  <Application>Microsoft Office PowerPoint</Application>
  <PresentationFormat>On-screen Show (4:3)</PresentationFormat>
  <Paragraphs>93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Foundry</vt:lpstr>
      <vt:lpstr>ENGLISH FOR ENRICHEMNT – III (PART – II)  UNIT - IV  SUBJECT-VERB AGREEMENT</vt:lpstr>
      <vt:lpstr>Slide 2</vt:lpstr>
      <vt:lpstr>RULE - I</vt:lpstr>
      <vt:lpstr>RULE - I</vt:lpstr>
      <vt:lpstr>RULE - II</vt:lpstr>
      <vt:lpstr>RULE - III</vt:lpstr>
      <vt:lpstr>RULE - IV</vt:lpstr>
      <vt:lpstr>RULE - V</vt:lpstr>
      <vt:lpstr>RULE - VI</vt:lpstr>
      <vt:lpstr>RULE - VII</vt:lpstr>
      <vt:lpstr>RULE - VIII</vt:lpstr>
      <vt:lpstr>RULE - IX</vt:lpstr>
      <vt:lpstr>RULE - X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SUBJECT-VERB AGREEMENT</dc:title>
  <dc:creator>Mathan</dc:creator>
  <cp:lastModifiedBy>Mathan</cp:lastModifiedBy>
  <cp:revision>65</cp:revision>
  <dcterms:created xsi:type="dcterms:W3CDTF">2020-08-10T04:23:01Z</dcterms:created>
  <dcterms:modified xsi:type="dcterms:W3CDTF">2020-08-12T09:46:28Z</dcterms:modified>
</cp:coreProperties>
</file>