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2362200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92D050"/>
                </a:solidFill>
              </a:rPr>
              <a:t>ENGLISH FOR ENRICHEMNT – III</a:t>
            </a:r>
            <a:br>
              <a:rPr lang="en-US" sz="3500" dirty="0" smtClean="0">
                <a:solidFill>
                  <a:srgbClr val="92D050"/>
                </a:solidFill>
              </a:rPr>
            </a:br>
            <a:r>
              <a:rPr lang="en-US" sz="3500" dirty="0" smtClean="0">
                <a:solidFill>
                  <a:srgbClr val="92D050"/>
                </a:solidFill>
              </a:rPr>
              <a:t>(PART – II)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>
                <a:solidFill>
                  <a:schemeClr val="accent6">
                    <a:lumMod val="90000"/>
                  </a:schemeClr>
                </a:solidFill>
              </a:rPr>
              <a:t>UNIT - IV </a:t>
            </a:r>
            <a:br>
              <a:rPr lang="en-US" sz="3500" dirty="0" smtClean="0">
                <a:solidFill>
                  <a:schemeClr val="accent6">
                    <a:lumMod val="90000"/>
                  </a:schemeClr>
                </a:solidFill>
              </a:rPr>
            </a:br>
            <a:r>
              <a:rPr lang="en-US" sz="3500" dirty="0" smtClean="0">
                <a:solidFill>
                  <a:schemeClr val="accent6">
                    <a:lumMod val="90000"/>
                  </a:schemeClr>
                </a:solidFill>
              </a:rPr>
              <a:t>SUBJECT-VERB AGREEMENT</a:t>
            </a:r>
            <a:endParaRPr lang="en-US" sz="3500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883" y="3429000"/>
            <a:ext cx="6560234" cy="2667000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>
              <a:solidFill>
                <a:srgbClr val="FF99FF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038600"/>
            <a:ext cx="762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Mr. M. </a:t>
            </a:r>
            <a:r>
              <a:rPr lang="en-US" sz="3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Mathan</a:t>
            </a:r>
            <a:r>
              <a:rPr lang="en-US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/>
            <a:r>
              <a:rPr lang="en-US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Assistant  Professor of English,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11. One of + plural noun/pronoun+			 singular verb</a:t>
            </a:r>
          </a:p>
          <a:p>
            <a:pPr lvl="1">
              <a:buNone/>
            </a:pPr>
            <a:r>
              <a:rPr lang="en-US" sz="3200" dirty="0" smtClean="0">
                <a:solidFill>
                  <a:schemeClr val="accent6">
                    <a:lumMod val="90000"/>
                  </a:schemeClr>
                </a:solidFill>
              </a:rPr>
              <a:t>	</a:t>
            </a:r>
            <a:r>
              <a:rPr lang="en-US" sz="3200" dirty="0" smtClean="0"/>
              <a:t>Ex: </a:t>
            </a:r>
            <a:r>
              <a:rPr lang="en-US" sz="3200" dirty="0" smtClean="0">
                <a:solidFill>
                  <a:schemeClr val="accent6">
                    <a:lumMod val="90000"/>
                  </a:schemeClr>
                </a:solidFill>
              </a:rPr>
              <a:t>One of </a:t>
            </a:r>
            <a:r>
              <a:rPr lang="en-US" sz="3200" dirty="0" smtClean="0"/>
              <a:t>the girls</a:t>
            </a:r>
            <a:r>
              <a:rPr lang="en-US" sz="3200" dirty="0" smtClean="0">
                <a:solidFill>
                  <a:schemeClr val="accent6"/>
                </a:solidFill>
              </a:rPr>
              <a:t> is </a:t>
            </a:r>
            <a:r>
              <a:rPr lang="en-US" sz="3200" dirty="0" smtClean="0"/>
              <a:t>absent.</a:t>
            </a:r>
          </a:p>
          <a:p>
            <a:pPr marL="0" lvl="1" indent="3175">
              <a:buNone/>
            </a:pPr>
            <a:r>
              <a:rPr lang="en-US" sz="3200" dirty="0" smtClean="0"/>
              <a:t>12. More than one + singular noun +		 singular verb.</a:t>
            </a:r>
          </a:p>
          <a:p>
            <a:pPr marL="0" lvl="1" indent="3175">
              <a:buNone/>
            </a:pPr>
            <a:r>
              <a:rPr lang="en-US" sz="3200" dirty="0" smtClean="0"/>
              <a:t>	Ex: </a:t>
            </a:r>
            <a:r>
              <a:rPr lang="en-US" sz="3200" dirty="0" smtClean="0">
                <a:solidFill>
                  <a:schemeClr val="accent6">
                    <a:lumMod val="90000"/>
                  </a:schemeClr>
                </a:solidFill>
              </a:rPr>
              <a:t>More than one </a:t>
            </a:r>
            <a:r>
              <a:rPr lang="en-US" sz="3200" dirty="0" smtClean="0"/>
              <a:t>staff </a:t>
            </a:r>
            <a:r>
              <a:rPr lang="en-US" sz="3200" dirty="0" smtClean="0">
                <a:solidFill>
                  <a:schemeClr val="accent6">
                    <a:lumMod val="90000"/>
                  </a:schemeClr>
                </a:solidFill>
              </a:rPr>
              <a:t>is </a:t>
            </a:r>
            <a:r>
              <a:rPr lang="en-US" sz="3200" dirty="0" smtClean="0"/>
              <a:t>deputed for		 the event.</a:t>
            </a:r>
          </a:p>
          <a:p>
            <a:pPr marL="0" lvl="1" indent="3175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13. One or two / One or more + plural noun	 + plural verb. </a:t>
            </a:r>
          </a:p>
          <a:p>
            <a:pPr>
              <a:buNone/>
            </a:pPr>
            <a:r>
              <a:rPr lang="en-US" dirty="0" smtClean="0"/>
              <a:t>		Ex: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One or two </a:t>
            </a:r>
            <a:r>
              <a:rPr lang="en-US" dirty="0" smtClean="0"/>
              <a:t>classes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have</a:t>
            </a:r>
            <a:r>
              <a:rPr lang="en-US" dirty="0" smtClean="0"/>
              <a:t> been			 missed.</a:t>
            </a:r>
          </a:p>
          <a:p>
            <a:pPr>
              <a:buNone/>
            </a:pPr>
            <a:r>
              <a:rPr lang="en-US" dirty="0" smtClean="0"/>
              <a:t>14. Each of /Either of / Neither of/ Every 	one of + plural noun/ pronoun + 	singular or plural verb.  </a:t>
            </a:r>
          </a:p>
          <a:p>
            <a:pPr>
              <a:buNone/>
            </a:pPr>
            <a:r>
              <a:rPr lang="en-US" dirty="0" smtClean="0"/>
              <a:t>		Ex: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Each of </a:t>
            </a:r>
            <a:r>
              <a:rPr lang="en-US" dirty="0" smtClean="0"/>
              <a:t>the boys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is/are</a:t>
            </a:r>
            <a:r>
              <a:rPr lang="en-US" dirty="0" smtClean="0"/>
              <a:t> intelligent.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15. When “each” or “every” is used with two or more singular nouns connected by “ and” the verb is singular. </a:t>
            </a:r>
          </a:p>
          <a:p>
            <a:pPr>
              <a:buNone/>
            </a:pPr>
            <a:r>
              <a:rPr lang="en-US" dirty="0" smtClean="0"/>
              <a:t>		Ex: 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Each book and magazine </a:t>
            </a:r>
            <a:r>
              <a:rPr lang="en-US" dirty="0" smtClean="0"/>
              <a:t>has			 been numbered.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197</TotalTime>
  <Words>68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ENGLISH FOR ENRICHEMNT – III (PART – II)  UNIT - IV  SUBJECT-VERB AGREEMENT</vt:lpstr>
      <vt:lpstr>RULES</vt:lpstr>
      <vt:lpstr>RULES</vt:lpstr>
      <vt:lpstr>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Mathan</dc:creator>
  <cp:lastModifiedBy>Mathan</cp:lastModifiedBy>
  <cp:revision>95</cp:revision>
  <dcterms:created xsi:type="dcterms:W3CDTF">2020-08-10T04:23:01Z</dcterms:created>
  <dcterms:modified xsi:type="dcterms:W3CDTF">2020-10-19T13:59:39Z</dcterms:modified>
</cp:coreProperties>
</file>