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5" r:id="rId9"/>
    <p:sldId id="266" r:id="rId10"/>
    <p:sldId id="267" r:id="rId11"/>
    <p:sldId id="268" r:id="rId12"/>
    <p:sldId id="269" r:id="rId13"/>
    <p:sldId id="270" r:id="rId14"/>
    <p:sldId id="271" r:id="rId15"/>
    <p:sldId id="272" r:id="rId16"/>
    <p:sldId id="27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72F1C3F-B750-4DA7-B343-F84A949020F4}" type="datetimeFigureOut">
              <a:rPr lang="en-US" smtClean="0"/>
              <a:pPr/>
              <a:t>28-Aug-20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AF10D7F-98ED-4484-AB29-AACC4EDBBF2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F1C3F-B750-4DA7-B343-F84A949020F4}" type="datetimeFigureOut">
              <a:rPr lang="en-US" smtClean="0"/>
              <a:pPr/>
              <a:t>28-Aug-20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0D7F-98ED-4484-AB29-AACC4EDBBF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F1C3F-B750-4DA7-B343-F84A949020F4}" type="datetimeFigureOut">
              <a:rPr lang="en-US" smtClean="0"/>
              <a:pPr/>
              <a:t>28-Aug-20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0D7F-98ED-4484-AB29-AACC4EDBBF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2F1C3F-B750-4DA7-B343-F84A949020F4}" type="datetimeFigureOut">
              <a:rPr lang="en-US" smtClean="0"/>
              <a:pPr/>
              <a:t>28-Aug-20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10D7F-98ED-4484-AB29-AACC4EDBBF2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2F1C3F-B750-4DA7-B343-F84A949020F4}" type="datetimeFigureOut">
              <a:rPr lang="en-US" smtClean="0"/>
              <a:pPr/>
              <a:t>28-Aug-20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AF10D7F-98ED-4484-AB29-AACC4EDBBF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2F1C3F-B750-4DA7-B343-F84A949020F4}" type="datetimeFigureOut">
              <a:rPr lang="en-US" smtClean="0"/>
              <a:pPr/>
              <a:t>28-Aug-20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10D7F-98ED-4484-AB29-AACC4EDBBF2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72F1C3F-B750-4DA7-B343-F84A949020F4}" type="datetimeFigureOut">
              <a:rPr lang="en-US" smtClean="0"/>
              <a:pPr/>
              <a:t>28-Aug-20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10D7F-98ED-4484-AB29-AACC4EDBBF2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2F1C3F-B750-4DA7-B343-F84A949020F4}" type="datetimeFigureOut">
              <a:rPr lang="en-US" smtClean="0"/>
              <a:pPr/>
              <a:t>28-Aug-20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10D7F-98ED-4484-AB29-AACC4EDBBF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F1C3F-B750-4DA7-B343-F84A949020F4}" type="datetimeFigureOut">
              <a:rPr lang="en-US" smtClean="0"/>
              <a:pPr/>
              <a:t>28-Aug-20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10D7F-98ED-4484-AB29-AACC4EDBBF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2F1C3F-B750-4DA7-B343-F84A949020F4}" type="datetimeFigureOut">
              <a:rPr lang="en-US" smtClean="0"/>
              <a:pPr/>
              <a:t>28-Aug-20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10D7F-98ED-4484-AB29-AACC4EDBBF2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2F1C3F-B750-4DA7-B343-F84A949020F4}" type="datetimeFigureOut">
              <a:rPr lang="en-US" smtClean="0"/>
              <a:pPr/>
              <a:t>28-Aug-20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AF10D7F-98ED-4484-AB29-AACC4EDBBF2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72F1C3F-B750-4DA7-B343-F84A949020F4}" type="datetimeFigureOut">
              <a:rPr lang="en-US" smtClean="0"/>
              <a:pPr/>
              <a:t>28-Aug-20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AF10D7F-98ED-4484-AB29-AACC4EDBBF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z="2400" dirty="0" err="1" smtClean="0">
                <a:latin typeface="Times New Roman" pitchFamily="18" charset="0"/>
                <a:cs typeface="Times New Roman" pitchFamily="18" charset="0"/>
              </a:rPr>
              <a:t>A.Rajamani</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Assistant Professor of English,</a:t>
            </a:r>
          </a:p>
          <a:p>
            <a:r>
              <a:rPr lang="en-US" sz="2400" dirty="0" err="1" smtClean="0">
                <a:latin typeface="Times New Roman" pitchFamily="18" charset="0"/>
                <a:cs typeface="Times New Roman" pitchFamily="18" charset="0"/>
              </a:rPr>
              <a:t>Hajee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Karutha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Rowther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Howdia</a:t>
            </a:r>
            <a:r>
              <a:rPr lang="en-US" sz="2400" dirty="0" smtClean="0">
                <a:latin typeface="Times New Roman" pitchFamily="18" charset="0"/>
                <a:cs typeface="Times New Roman" pitchFamily="18" charset="0"/>
              </a:rPr>
              <a:t> College,</a:t>
            </a:r>
          </a:p>
          <a:p>
            <a:r>
              <a:rPr lang="en-US" sz="2400" dirty="0" err="1" smtClean="0">
                <a:latin typeface="Times New Roman" pitchFamily="18" charset="0"/>
                <a:cs typeface="Times New Roman" pitchFamily="18" charset="0"/>
              </a:rPr>
              <a:t>Uthamapalayam</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en-US" dirty="0" smtClean="0"/>
              <a:t>The Advertising Department of a Newspaper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Standardization of Layout</a:t>
            </a:r>
            <a:endParaRPr lang="en-US" b="1" dirty="0"/>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The lay –out and general types scheme is </a:t>
            </a:r>
            <a:r>
              <a:rPr lang="en-US" sz="2400" dirty="0" err="1" smtClean="0">
                <a:latin typeface="Times New Roman" pitchFamily="18" charset="0"/>
                <a:cs typeface="Times New Roman" pitchFamily="18" charset="0"/>
              </a:rPr>
              <a:t>standardised</a:t>
            </a:r>
            <a:r>
              <a:rPr lang="en-US" sz="2400" dirty="0" smtClean="0">
                <a:latin typeface="Times New Roman" pitchFamily="18" charset="0"/>
                <a:cs typeface="Times New Roman" pitchFamily="18" charset="0"/>
              </a:rPr>
              <a:t> in most newspapers. There is also no need to see the proofs with the designs already approved. A designed advertisement, therefore, gives the maximum return for its cost. From the newspaper standpoint this method has definite advantages. Firstly there is no type –setting cost. Secondly compositors can be used for other work. Make-up on the stone is also simplified as there is no type to be handled or untied, with the usual possibility of displacement or what is called “</a:t>
            </a:r>
            <a:r>
              <a:rPr lang="en-US" sz="2400" dirty="0" err="1" smtClean="0">
                <a:latin typeface="Times New Roman" pitchFamily="18" charset="0"/>
                <a:cs typeface="Times New Roman" pitchFamily="18" charset="0"/>
              </a:rPr>
              <a:t>pie”ing</a:t>
            </a:r>
            <a:r>
              <a:rPr lang="en-US" sz="2400" dirty="0" smtClean="0">
                <a:latin typeface="Times New Roman" pitchFamily="18" charset="0"/>
                <a:cs typeface="Times New Roman" pitchFamily="18" charset="0"/>
              </a:rPr>
              <a:t> and thus losing time. </a:t>
            </a: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    		Advertisements received in matrix form also reduce cost and time, although in this case the Stereotyping Department has to prepare the casts. Sometimes difficulties arise when there is imperfection in the matrix or stereo; any slight “sink” in the stereo means wastage of time. But on the whole matrix is more welcome than the cast or type-setting.</a:t>
            </a:r>
          </a:p>
          <a:p>
            <a:pPr algn="just">
              <a:buNone/>
            </a:pPr>
            <a:r>
              <a:rPr lang="en-US" b="1" dirty="0" smtClean="0"/>
              <a:t>                          Copy Writing Facility</a:t>
            </a:r>
          </a:p>
          <a:p>
            <a:pPr algn="just">
              <a:buNone/>
            </a:pPr>
            <a:r>
              <a:rPr lang="en-US" b="1" dirty="0" smtClean="0"/>
              <a:t> 		</a:t>
            </a:r>
            <a:r>
              <a:rPr lang="en-US" dirty="0" smtClean="0"/>
              <a:t>Most advertisers today want to make the best of the high cost involved in advertising in newspapers. A good number of them require proofs of their advertisements before publication. Sometimes newspapers offer special copy writing facilities of their own advertising department to help their clients. This is a service which is gradually growing.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dirty="0" smtClean="0"/>
              <a:t>		</a:t>
            </a:r>
            <a:r>
              <a:rPr lang="en-US" sz="2400" dirty="0" smtClean="0">
                <a:latin typeface="Times New Roman" pitchFamily="18" charset="0"/>
                <a:cs typeface="Times New Roman" pitchFamily="18" charset="0"/>
              </a:rPr>
              <a:t>There is also seasonal phasing of advertising. For example the </a:t>
            </a:r>
            <a:r>
              <a:rPr lang="en-US" sz="2400" dirty="0" err="1" smtClean="0">
                <a:latin typeface="Times New Roman" pitchFamily="18" charset="0"/>
                <a:cs typeface="Times New Roman" pitchFamily="18" charset="0"/>
              </a:rPr>
              <a:t>Dewali</a:t>
            </a:r>
            <a:r>
              <a:rPr lang="en-US" sz="2400" dirty="0" smtClean="0">
                <a:latin typeface="Times New Roman" pitchFamily="18" charset="0"/>
                <a:cs typeface="Times New Roman" pitchFamily="18" charset="0"/>
              </a:rPr>
              <a:t> and Christmas seasons attract more advertisements and there is rush to typeset advertisements. In such a season newspapers sometimes increase the number of pages and requisition additional work force in their composing department. Most newspapers are well equipped to meet unusual demands of this nature.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Organisation</a:t>
            </a:r>
            <a:r>
              <a:rPr lang="en-US" b="1" dirty="0" smtClean="0">
                <a:latin typeface="Times New Roman" pitchFamily="18" charset="0"/>
                <a:cs typeface="Times New Roman" pitchFamily="18" charset="0"/>
              </a:rPr>
              <a:t> of Additional Effort</a:t>
            </a:r>
            <a:endParaRPr lang="en-US" dirty="0"/>
          </a:p>
        </p:txBody>
      </p:sp>
      <p:sp>
        <p:nvSpPr>
          <p:cNvPr id="3" name="Content Placeholder 2"/>
          <p:cNvSpPr>
            <a:spLocks noGrp="1"/>
          </p:cNvSpPr>
          <p:nvPr>
            <p:ph sz="quarter" idx="1"/>
          </p:nvPr>
        </p:nvSpPr>
        <p:spPr/>
        <p:txBody>
          <a:bodyPr/>
          <a:lstStyle/>
          <a:p>
            <a:pPr algn="just">
              <a:buNone/>
            </a:pPr>
            <a:r>
              <a:rPr lang="en-US" sz="2800" dirty="0" smtClean="0">
                <a:latin typeface="Times New Roman" pitchFamily="18" charset="0"/>
                <a:cs typeface="Times New Roman" pitchFamily="18" charset="0"/>
              </a:rPr>
              <a:t>   		The Advertisement Manager at the Headquarters, who is also called Public Relations Officer has to appoint a team of enthusiastic  personnel to meet clients and book business and particularly to keep liaison with the advertising agencies through whom most of the big firms issue advertisements. Sometimes the Advertising Manager visits the State Capitals and throws parties to meet the business executives of advertising agencies and big firms.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 Virtues of The Advertisement Manager</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a:bodyPr>
          <a:lstStyle/>
          <a:p>
            <a:pPr algn="just">
              <a:buNone/>
            </a:pPr>
            <a:r>
              <a:rPr lang="en-US" dirty="0" smtClean="0"/>
              <a:t>    		The Advertising Manager of the newspaper must be a keen businessman, well known and popular among high-ups in business and trade. Personality counts greatly in any advertising job.</a:t>
            </a:r>
          </a:p>
          <a:p>
            <a:pPr algn="just">
              <a:buNone/>
            </a:pPr>
            <a:r>
              <a:rPr lang="en-US" dirty="0" smtClean="0"/>
              <a:t>    		The Advertising Manager keeps up his publicity of the newspapers itself by means of circulars, brochures, folders, tariff cards, </a:t>
            </a:r>
            <a:r>
              <a:rPr lang="en-US" dirty="0" err="1" smtClean="0"/>
              <a:t>designsets</a:t>
            </a:r>
            <a:r>
              <a:rPr lang="en-US" dirty="0" smtClean="0"/>
              <a:t>, etc. to prove the efficiency of the newspaper as an advertising medium etc. The quality and the material sent out is itself a model of good printing as the clients who consist mostly of Advertising Agents, Sales Managers and Advertising Managers of big commercial houses and industrial firms, are keen to know the modern printing techniques  employed by the newspaper. Quite a good percentage is sensitive to the delicacy of printing carried out.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None/>
            </a:pPr>
            <a:r>
              <a:rPr lang="en-US" dirty="0" smtClean="0"/>
              <a:t>    	The problems of the advertising department are not confined to selling of the “white space”. Many arise when the space has been sold out. These pertain to allocation of position in the newspaper. Quite often an advertiser wants a specific position on a specific page. Since such a position is popular, many advertisers demand the same position on a same date. This requires consideration of the advertiser whether the advertisements can be fixed elsewhere. One usual way to solve this problem is to charge extra for advertisements seeking specific space/place on specific page.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5000"/>
                    <a:lumOff val="5000"/>
                  </a:schemeClr>
                </a:solidFill>
              </a:rPr>
              <a:t>Advertising Make-up</a:t>
            </a:r>
            <a:endParaRPr lang="en-US" b="1" dirty="0">
              <a:solidFill>
                <a:schemeClr val="tx1">
                  <a:lumMod val="95000"/>
                  <a:lumOff val="5000"/>
                </a:schemeClr>
              </a:solidFill>
            </a:endParaRPr>
          </a:p>
        </p:txBody>
      </p:sp>
      <p:sp>
        <p:nvSpPr>
          <p:cNvPr id="3" name="Content Placeholder 2"/>
          <p:cNvSpPr>
            <a:spLocks noGrp="1"/>
          </p:cNvSpPr>
          <p:nvPr>
            <p:ph sz="quarter" idx="1"/>
          </p:nvPr>
        </p:nvSpPr>
        <p:spPr/>
        <p:txBody>
          <a:bodyPr/>
          <a:lstStyle/>
          <a:p>
            <a:pPr algn="just">
              <a:buNone/>
            </a:pPr>
            <a:r>
              <a:rPr lang="en-US" dirty="0" smtClean="0"/>
              <a:t>   		Generally newspapers have their individual style of advertising make-up. However with more readymade stereo advertisements coming in, variations are narrowing down. Also advertising agencies who usually design the advertisements for different clients have a uniform way of doing the Art Work, though each advertisement may have a separate design. There are some basic styles which come into vogue from time to time. Also there is a lot of imitation involved in art work, which makes many advertisements look similar. However with better payments now available to artists more and more original designs.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endParaRPr lang="en-US" dirty="0"/>
          </a:p>
        </p:txBody>
      </p:sp>
      <p:sp>
        <p:nvSpPr>
          <p:cNvPr id="3" name="Content Placeholder 2"/>
          <p:cNvSpPr>
            <a:spLocks noGrp="1"/>
          </p:cNvSpPr>
          <p:nvPr>
            <p:ph sz="quarter" idx="1"/>
          </p:nvPr>
        </p:nvSpPr>
        <p:spPr/>
        <p:txBody>
          <a:bodyPr>
            <a:normAutofit/>
          </a:bodyPr>
          <a:lstStyle/>
          <a:p>
            <a:pPr>
              <a:buNone/>
            </a:pPr>
            <a:endParaRPr lang="en-US" sz="6000" b="1" dirty="0" smtClean="0">
              <a:latin typeface="Times New Roman" pitchFamily="18" charset="0"/>
              <a:cs typeface="Times New Roman" pitchFamily="18" charset="0"/>
            </a:endParaRPr>
          </a:p>
          <a:p>
            <a:pPr>
              <a:buNone/>
            </a:pPr>
            <a:r>
              <a:rPr lang="en-US" sz="6000" b="1" dirty="0" smtClean="0">
                <a:latin typeface="Times New Roman" pitchFamily="18" charset="0"/>
                <a:cs typeface="Times New Roman" pitchFamily="18" charset="0"/>
              </a:rPr>
              <a:t>         Thank You</a:t>
            </a:r>
            <a:endParaRPr lang="en-US" sz="6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143000"/>
          </a:xfrm>
        </p:spPr>
        <p:txBody>
          <a:bodyPr/>
          <a:lstStyle/>
          <a:p>
            <a:r>
              <a:rPr lang="en-US" b="1" dirty="0" smtClean="0"/>
              <a:t>Introduction</a:t>
            </a:r>
            <a:endParaRPr lang="en-US" b="1" dirty="0"/>
          </a:p>
        </p:txBody>
      </p:sp>
      <p:sp>
        <p:nvSpPr>
          <p:cNvPr id="3" name="Content Placeholder 2"/>
          <p:cNvSpPr>
            <a:spLocks noGrp="1"/>
          </p:cNvSpPr>
          <p:nvPr>
            <p:ph sz="quarter" idx="1"/>
          </p:nvPr>
        </p:nvSpPr>
        <p:spPr/>
        <p:txBody>
          <a:bodyPr>
            <a:normAutofit fontScale="25000" lnSpcReduction="20000"/>
          </a:bodyPr>
          <a:lstStyle/>
          <a:p>
            <a:endParaRPr lang="en-US" sz="4400" dirty="0" smtClean="0">
              <a:latin typeface="Times New Roman" pitchFamily="18" charset="0"/>
              <a:cs typeface="Times New Roman" pitchFamily="18" charset="0"/>
            </a:endParaRPr>
          </a:p>
          <a:p>
            <a:pPr algn="just"/>
            <a:r>
              <a:rPr lang="en-US" sz="10400" dirty="0" smtClean="0">
                <a:latin typeface="Times New Roman" pitchFamily="18" charset="0"/>
                <a:cs typeface="Times New Roman" pitchFamily="18" charset="0"/>
              </a:rPr>
              <a:t>While the circulation of a newspaper depends largely on the quality of the editorial matter and content,  its advertising department provides the financial foundation for its progress and  prosperity.</a:t>
            </a:r>
          </a:p>
          <a:p>
            <a:pPr algn="just">
              <a:buNone/>
            </a:pPr>
            <a:endParaRPr lang="en-US" sz="10400" dirty="0" smtClean="0">
              <a:latin typeface="Times New Roman" pitchFamily="18" charset="0"/>
              <a:cs typeface="Times New Roman" pitchFamily="18" charset="0"/>
            </a:endParaRPr>
          </a:p>
          <a:p>
            <a:pPr algn="just">
              <a:buFont typeface="Wingdings" pitchFamily="2" charset="2"/>
              <a:buChar char="§"/>
            </a:pPr>
            <a:r>
              <a:rPr lang="en-US" sz="10400" dirty="0" smtClean="0">
                <a:latin typeface="Times New Roman" pitchFamily="18" charset="0"/>
                <a:cs typeface="Times New Roman" pitchFamily="18" charset="0"/>
              </a:rPr>
              <a:t>Successful national newspapers devote anything between 40 - 60  percent of the total space for  advertisements.</a:t>
            </a:r>
          </a:p>
          <a:p>
            <a:pPr algn="just"/>
            <a:endParaRPr lang="en-US" sz="10400" dirty="0" smtClean="0">
              <a:latin typeface="Times New Roman" pitchFamily="18" charset="0"/>
              <a:cs typeface="Times New Roman" pitchFamily="18" charset="0"/>
            </a:endParaRPr>
          </a:p>
          <a:p>
            <a:pPr algn="just"/>
            <a:r>
              <a:rPr lang="en-US" sz="10400" dirty="0" smtClean="0">
                <a:latin typeface="Times New Roman" pitchFamily="18" charset="0"/>
                <a:cs typeface="Times New Roman" pitchFamily="18" charset="0"/>
              </a:rPr>
              <a:t>Smaller newspapers also depend largely on their advertisement revenue to make both ends meet and carve out some profit.</a:t>
            </a:r>
          </a:p>
          <a:p>
            <a:endParaRPr lang="en-US" sz="10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No newspaper can solely depend on circulation for its expenses.</a:t>
            </a:r>
          </a:p>
          <a:p>
            <a:r>
              <a:rPr lang="en-US" dirty="0" smtClean="0">
                <a:latin typeface="Times New Roman" pitchFamily="18" charset="0"/>
                <a:cs typeface="Times New Roman" pitchFamily="18" charset="0"/>
              </a:rPr>
              <a:t>Thus, advertising represents the life blood of every newspaper.</a:t>
            </a:r>
          </a:p>
          <a:p>
            <a:r>
              <a:rPr lang="en-US" dirty="0" smtClean="0">
                <a:latin typeface="Times New Roman" pitchFamily="18" charset="0"/>
                <a:cs typeface="Times New Roman" pitchFamily="18" charset="0"/>
              </a:rPr>
              <a:t>The success of a newspaper as a commercial concern is determined by the flow of advertising.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Advertising</a:t>
            </a:r>
            <a:endParaRPr lang="en-US" b="1" dirty="0"/>
          </a:p>
        </p:txBody>
      </p:sp>
      <p:sp>
        <p:nvSpPr>
          <p:cNvPr id="3" name="Content Placeholder 2"/>
          <p:cNvSpPr>
            <a:spLocks noGrp="1"/>
          </p:cNvSpPr>
          <p:nvPr>
            <p:ph sz="quarter" idx="1"/>
          </p:nvPr>
        </p:nvSpPr>
        <p:spPr/>
        <p:txBody>
          <a:bodyPr>
            <a:normAutofit lnSpcReduction="10000"/>
          </a:bodyPr>
          <a:lstStyle/>
          <a:p>
            <a:pPr algn="just"/>
            <a:r>
              <a:rPr lang="en-US" dirty="0" smtClean="0">
                <a:latin typeface="Times New Roman" pitchFamily="18" charset="0"/>
                <a:cs typeface="Times New Roman" pitchFamily="18" charset="0"/>
              </a:rPr>
              <a:t>Advertisements in a newspaper can be classified as below:</a:t>
            </a:r>
          </a:p>
          <a:p>
            <a:pPr algn="just"/>
            <a:r>
              <a:rPr lang="en-US" dirty="0" smtClean="0">
                <a:latin typeface="Times New Roman" pitchFamily="18" charset="0"/>
                <a:cs typeface="Times New Roman" pitchFamily="18" charset="0"/>
              </a:rPr>
              <a:t>Classified Advertisements, Display Advertisements and Business Directory</a:t>
            </a:r>
          </a:p>
          <a:p>
            <a:pPr algn="just"/>
            <a:r>
              <a:rPr lang="en-US" b="1" dirty="0" smtClean="0">
                <a:latin typeface="Times New Roman" pitchFamily="18" charset="0"/>
                <a:cs typeface="Times New Roman" pitchFamily="18" charset="0"/>
              </a:rPr>
              <a:t>Classified Advertisements </a:t>
            </a:r>
            <a:r>
              <a:rPr lang="en-US" dirty="0" smtClean="0">
                <a:latin typeface="Times New Roman" pitchFamily="18" charset="0"/>
                <a:cs typeface="Times New Roman" pitchFamily="18" charset="0"/>
              </a:rPr>
              <a:t>:</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They usually are a small insertions     chargeable per word. Classified advertisements are sub-divided under headings like public appointments, situational vacant, situational wanted, matrimonial, educational, to let, business, property, court and company notices, tender notices, public notices, auction notices, etc.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Font typeface="Wingdings" pitchFamily="2" charset="2"/>
              <a:buChar char="§"/>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Display Advertisements </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They usually cover products and are therefore mostly illustrated. They may cover all sorts of every-day life products like cosmetics, domestic items, kitchen ware, electronic goods, sanitary products, etc.</a:t>
            </a:r>
          </a:p>
          <a:p>
            <a:pPr algn="just">
              <a:buNone/>
            </a:pPr>
            <a:r>
              <a:rPr lang="en-US" dirty="0" smtClean="0">
                <a:latin typeface="Times New Roman" pitchFamily="18" charset="0"/>
                <a:cs typeface="Times New Roman" pitchFamily="18" charset="0"/>
              </a:rPr>
              <a:t>           Modern newspaper also nowadays having display advertisements for appointments under which big concerns issue their insertions when they need </a:t>
            </a:r>
            <a:r>
              <a:rPr lang="en-US" dirty="0" err="1" smtClean="0">
                <a:latin typeface="Times New Roman" pitchFamily="18" charset="0"/>
                <a:cs typeface="Times New Roman" pitchFamily="18" charset="0"/>
              </a:rPr>
              <a:t>specialised</a:t>
            </a:r>
            <a:r>
              <a:rPr lang="en-US" dirty="0" smtClean="0">
                <a:latin typeface="Times New Roman" pitchFamily="18" charset="0"/>
                <a:cs typeface="Times New Roman" pitchFamily="18" charset="0"/>
              </a:rPr>
              <a:t> staff, particularly senior executives.</a:t>
            </a:r>
          </a:p>
          <a:p>
            <a:pPr algn="just">
              <a:buNone/>
            </a:pPr>
            <a:r>
              <a:rPr lang="en-US" dirty="0" smtClean="0">
                <a:latin typeface="Times New Roman" pitchFamily="18" charset="0"/>
                <a:cs typeface="Times New Roman" pitchFamily="18" charset="0"/>
              </a:rPr>
              <a:t>             </a:t>
            </a:r>
            <a:endParaRPr lang="en-US" dirty="0"/>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just"/>
            <a:r>
              <a:rPr lang="en-US" b="1" dirty="0" smtClean="0">
                <a:latin typeface="Times New Roman" pitchFamily="18" charset="0"/>
                <a:cs typeface="Times New Roman" pitchFamily="18" charset="0"/>
              </a:rPr>
              <a:t>Business Directory:</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Newspapers are innovating new ways to attract advertisements. Some newspapers give industrial and consumer products under the heading of business directory.</a:t>
            </a:r>
          </a:p>
          <a:p>
            <a:pPr algn="just">
              <a:buNone/>
            </a:pPr>
            <a:r>
              <a:rPr lang="en-US" dirty="0" smtClean="0">
                <a:latin typeface="Times New Roman" pitchFamily="18" charset="0"/>
                <a:cs typeface="Times New Roman" pitchFamily="18" charset="0"/>
              </a:rPr>
              <a:t>          Classification of advertisements in a newspaper helps the readers to locate the advertisements of their need and the advertisers to select the right heading for putting in their insertions.</a:t>
            </a:r>
          </a:p>
          <a:p>
            <a:pPr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Modern Typography</a:t>
            </a:r>
            <a:endParaRPr lang="en-US" b="1" dirty="0"/>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One of the changes that has taken place in press advertising is reflected </a:t>
            </a:r>
            <a:r>
              <a:rPr lang="en-US" smtClean="0">
                <a:latin typeface="Times New Roman" pitchFamily="18" charset="0"/>
                <a:cs typeface="Times New Roman" pitchFamily="18" charset="0"/>
              </a:rPr>
              <a:t>in use </a:t>
            </a:r>
            <a:r>
              <a:rPr lang="en-US" dirty="0" smtClean="0">
                <a:latin typeface="Times New Roman" pitchFamily="18" charset="0"/>
                <a:cs typeface="Times New Roman" pitchFamily="18" charset="0"/>
              </a:rPr>
              <a:t>of a wider variety of type faces. These are mainly variations of the older faces but have been revived for their decorative virtue. Modern developments in type founding have been encouraged by the desire of the advertisement writer to find new media of artistic expression in typography. Copywriters and make-up men are making good use of the new types available. The advertisement artists are often the first to make the use of them by adopting them in the feature columns later on.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Of Art In Advertisement</a:t>
            </a:r>
            <a:endParaRPr lang="en-US" b="1" dirty="0"/>
          </a:p>
        </p:txBody>
      </p:sp>
      <p:sp>
        <p:nvSpPr>
          <p:cNvPr id="3" name="Content Placeholder 2"/>
          <p:cNvSpPr>
            <a:spLocks noGrp="1"/>
          </p:cNvSpPr>
          <p:nvPr>
            <p:ph sz="quarter" idx="1"/>
          </p:nvPr>
        </p:nvSpPr>
        <p:spPr/>
        <p:txBody>
          <a:bodyPr>
            <a:normAutofit fontScale="92500"/>
          </a:bodyPr>
          <a:lstStyle/>
          <a:p>
            <a:pPr algn="just"/>
            <a:r>
              <a:rPr lang="en-US" sz="2400" dirty="0" smtClean="0">
                <a:latin typeface="Times New Roman" pitchFamily="18" charset="0"/>
                <a:cs typeface="Times New Roman" pitchFamily="18" charset="0"/>
              </a:rPr>
              <a:t>Advertisements are now more illustrated than ever before. All sorts of media used – line and wash drawings, photographs etc. Modern advertising has a strong artistic appeal and is build up skillfully by the combined use of type illustration and wide space. Advertisers have learnt largely through the services of the advertising agencies- that the value of space is not a fixed factor but is depending entirely on the use made of it. For this reason, all big firms entrust their advertising work to advertising agencies who have got specialists to do the job. Even modest firms prefer to spend their annual sums meant for advertising through the advertising agencies. Thus the advertising departments of newspapers have now to deal mostly with advertising agencies. </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r>
              <a:rPr lang="en-US" sz="2400" dirty="0" smtClean="0">
                <a:latin typeface="Times New Roman" pitchFamily="18" charset="0"/>
                <a:cs typeface="Times New Roman" pitchFamily="18" charset="0"/>
              </a:rPr>
              <a:t>Advertisements are usually received by the advertising department in one or the other of the following forms:</a:t>
            </a:r>
          </a:p>
          <a:p>
            <a:pPr algn="just"/>
            <a:endParaRPr lang="en-US" sz="2400" dirty="0" smtClean="0">
              <a:latin typeface="Times New Roman" pitchFamily="18" charset="0"/>
              <a:cs typeface="Times New Roman" pitchFamily="18" charset="0"/>
            </a:endParaRPr>
          </a:p>
          <a:p>
            <a:pPr lvl="1" algn="just">
              <a:buNone/>
            </a:pP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copy which is to be entirely set in type;</a:t>
            </a:r>
          </a:p>
          <a:p>
            <a:pPr lvl="1" algn="just">
              <a:buNone/>
            </a:pPr>
            <a:r>
              <a:rPr lang="en-US" dirty="0" smtClean="0">
                <a:latin typeface="Times New Roman" pitchFamily="18" charset="0"/>
                <a:cs typeface="Times New Roman" pitchFamily="18" charset="0"/>
              </a:rPr>
              <a:t>ii) copy which is to be partly set and partly made up of </a:t>
            </a:r>
          </a:p>
          <a:p>
            <a:pPr lvl="1"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blocks </a:t>
            </a:r>
            <a:r>
              <a:rPr lang="en-US" dirty="0" smtClean="0">
                <a:latin typeface="Times New Roman" pitchFamily="18" charset="0"/>
                <a:cs typeface="Times New Roman" pitchFamily="18" charset="0"/>
              </a:rPr>
              <a:t>or stereos supplied by the advertiser;</a:t>
            </a:r>
          </a:p>
          <a:p>
            <a:pPr lvl="1" algn="just">
              <a:buNone/>
            </a:pPr>
            <a:r>
              <a:rPr lang="en-US" dirty="0" smtClean="0">
                <a:latin typeface="Times New Roman" pitchFamily="18" charset="0"/>
                <a:cs typeface="Times New Roman" pitchFamily="18" charset="0"/>
              </a:rPr>
              <a:t>iii) in matrix form i.e., in dry </a:t>
            </a:r>
            <a:r>
              <a:rPr lang="en-US" dirty="0" err="1" smtClean="0">
                <a:latin typeface="Times New Roman" pitchFamily="18" charset="0"/>
                <a:cs typeface="Times New Roman" pitchFamily="18" charset="0"/>
              </a:rPr>
              <a:t>flong</a:t>
            </a:r>
            <a:r>
              <a:rPr lang="en-US" dirty="0" smtClean="0">
                <a:latin typeface="Times New Roman" pitchFamily="18" charset="0"/>
                <a:cs typeface="Times New Roman" pitchFamily="18" charset="0"/>
              </a:rPr>
              <a:t> from which  a </a:t>
            </a:r>
          </a:p>
          <a:p>
            <a:pPr lvl="1" algn="just">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stereotype </a:t>
            </a:r>
            <a:r>
              <a:rPr lang="en-US" dirty="0" smtClean="0">
                <a:latin typeface="Times New Roman" pitchFamily="18" charset="0"/>
                <a:cs typeface="Times New Roman" pitchFamily="18" charset="0"/>
              </a:rPr>
              <a:t>plate can be cast;</a:t>
            </a:r>
          </a:p>
          <a:p>
            <a:pPr lvl="1" algn="just">
              <a:buNone/>
            </a:pPr>
            <a:r>
              <a:rPr lang="en-US" dirty="0" smtClean="0">
                <a:latin typeface="Times New Roman" pitchFamily="18" charset="0"/>
                <a:cs typeface="Times New Roman" pitchFamily="18" charset="0"/>
              </a:rPr>
              <a:t>iv) In </a:t>
            </a:r>
            <a:r>
              <a:rPr lang="en-US" dirty="0" smtClean="0">
                <a:latin typeface="Times New Roman" pitchFamily="18" charset="0"/>
                <a:cs typeface="Times New Roman" pitchFamily="18" charset="0"/>
              </a:rPr>
              <a:t>stereo or electro form which obviates the necessity </a:t>
            </a:r>
          </a:p>
          <a:p>
            <a:pPr lvl="1" algn="just">
              <a:buNone/>
            </a:pPr>
            <a:r>
              <a:rPr lang="en-US" dirty="0" smtClean="0">
                <a:latin typeface="Times New Roman" pitchFamily="18" charset="0"/>
                <a:cs typeface="Times New Roman" pitchFamily="18" charset="0"/>
              </a:rPr>
              <a:t>       of any casting or setting. </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302</TotalTime>
  <Words>795</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The Advertising Department of a Newspaper</vt:lpstr>
      <vt:lpstr>Introduction</vt:lpstr>
      <vt:lpstr>Slide 3</vt:lpstr>
      <vt:lpstr>Types of Advertising</vt:lpstr>
      <vt:lpstr>Slide 5</vt:lpstr>
      <vt:lpstr>Slide 6</vt:lpstr>
      <vt:lpstr>Modern Typography</vt:lpstr>
      <vt:lpstr>Use Of Art In Advertisement</vt:lpstr>
      <vt:lpstr>Slide 9</vt:lpstr>
      <vt:lpstr>Standardization of Layout</vt:lpstr>
      <vt:lpstr>Slide 11</vt:lpstr>
      <vt:lpstr>Slide 12</vt:lpstr>
      <vt:lpstr>         Organisation of Additional Effort</vt:lpstr>
      <vt:lpstr>The Virtues of The Advertisement Manager</vt:lpstr>
      <vt:lpstr>Slide 15</vt:lpstr>
      <vt:lpstr>Advertising Make-up</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Advertising Department of a Newspaper</dc:title>
  <dc:creator>admin</dc:creator>
  <cp:lastModifiedBy>admin</cp:lastModifiedBy>
  <cp:revision>84</cp:revision>
  <dcterms:created xsi:type="dcterms:W3CDTF">2020-08-13T23:56:09Z</dcterms:created>
  <dcterms:modified xsi:type="dcterms:W3CDTF">2020-08-28T01:58:17Z</dcterms:modified>
</cp:coreProperties>
</file>