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8" r:id="rId2"/>
    <p:sldId id="256" r:id="rId3"/>
    <p:sldId id="257" r:id="rId4"/>
    <p:sldId id="258" r:id="rId5"/>
    <p:sldId id="259" r:id="rId6"/>
    <p:sldId id="260" r:id="rId7"/>
    <p:sldId id="261" r:id="rId8"/>
    <p:sldId id="262" r:id="rId9"/>
    <p:sldId id="263" r:id="rId10"/>
    <p:sldId id="266" r:id="rId11"/>
    <p:sldId id="267" r:id="rId12"/>
    <p:sldId id="268" r:id="rId13"/>
    <p:sldId id="269" r:id="rId14"/>
    <p:sldId id="270" r:id="rId15"/>
    <p:sldId id="271" r:id="rId16"/>
    <p:sldId id="272" r:id="rId17"/>
    <p:sldId id="273" r:id="rId18"/>
    <p:sldId id="274" r:id="rId19"/>
    <p:sldId id="275" r:id="rId20"/>
    <p:sldId id="282" r:id="rId21"/>
    <p:sldId id="284" r:id="rId22"/>
    <p:sldId id="28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2"/>
      </p:bgRef>
    </p:bg>
    <p:spTree>
      <p:nvGrpSpPr>
        <p:cNvPr id="1" name=""/>
        <p:cNvGrpSpPr/>
        <p:nvPr/>
      </p:nvGrpSpPr>
      <p:grpSpPr>
        <a:xfrm>
          <a:off x="0" y="0"/>
          <a:ext cx="0" cy="0"/>
          <a:chOff x="0" y="0"/>
          <a:chExt cx="0" cy="0"/>
        </a:xfrm>
      </p:grpSpPr>
      <p:pic>
        <p:nvPicPr>
          <p:cNvPr id="2097152"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1048582" name="Date Placeholder 3"/>
          <p:cNvSpPr>
            <a:spLocks noGrp="1"/>
          </p:cNvSpPr>
          <p:nvPr>
            <p:ph type="dt" sz="half" idx="10"/>
          </p:nvPr>
        </p:nvSpPr>
        <p:spPr/>
        <p:txBody>
          <a:bodyPr/>
          <a:lstStyle>
            <a:lvl1pPr>
              <a:defRPr>
                <a:solidFill>
                  <a:schemeClr val="tx2"/>
                </a:solidFill>
              </a:defRPr>
            </a:lvl1pPr>
          </a:lstStyle>
          <a:p>
            <a:fld id="{2A0556ED-CD13-4BC6-B1C8-2AC5C709F88D}" type="datetimeFigureOut">
              <a:rPr lang="it-IT" smtClean="0"/>
              <a:pPr/>
              <a:t>20/10/2020</a:t>
            </a:fld>
            <a:endParaRPr lang="it-IT"/>
          </a:p>
        </p:txBody>
      </p:sp>
      <p:sp>
        <p:nvSpPr>
          <p:cNvPr id="1048583" name="Footer Placeholder 4"/>
          <p:cNvSpPr>
            <a:spLocks noGrp="1"/>
          </p:cNvSpPr>
          <p:nvPr>
            <p:ph type="ftr" sz="quarter" idx="11"/>
          </p:nvPr>
        </p:nvSpPr>
        <p:spPr/>
        <p:txBody>
          <a:bodyPr/>
          <a:lstStyle>
            <a:lvl1pPr>
              <a:defRPr>
                <a:solidFill>
                  <a:schemeClr val="tx2"/>
                </a:solidFill>
              </a:defRPr>
            </a:lvl1pPr>
          </a:lstStyle>
          <a:p>
            <a:endParaRPr lang="it-IT"/>
          </a:p>
        </p:txBody>
      </p:sp>
      <p:sp>
        <p:nvSpPr>
          <p:cNvPr id="1048584" name="Slide Number Placeholder 5"/>
          <p:cNvSpPr>
            <a:spLocks noGrp="1"/>
          </p:cNvSpPr>
          <p:nvPr>
            <p:ph type="sldNum" sz="quarter" idx="12"/>
          </p:nvPr>
        </p:nvSpPr>
        <p:spPr/>
        <p:txBody>
          <a:bodyPr/>
          <a:lstStyle>
            <a:lvl1pPr>
              <a:defRPr>
                <a:solidFill>
                  <a:schemeClr val="tx2"/>
                </a:solidFill>
              </a:defRPr>
            </a:lvl1pPr>
          </a:lstStyle>
          <a:p>
            <a:fld id="{2C865952-A886-4BBE-8262-7B678D88685F}" type="slidenum">
              <a:rPr lang="it-IT" smtClean="0"/>
              <a:pPr/>
              <a:t>‹#›</a:t>
            </a:fld>
            <a:endParaRPr lang="it-IT"/>
          </a:p>
        </p:txBody>
      </p:sp>
      <p:grpSp>
        <p:nvGrpSpPr>
          <p:cNvPr id="24" name="Group 7"/>
          <p:cNvGrpSpPr/>
          <p:nvPr/>
        </p:nvGrpSpPr>
        <p:grpSpPr>
          <a:xfrm>
            <a:off x="1194101" y="2887530"/>
            <a:ext cx="6779110" cy="891540"/>
            <a:chOff x="1172584" y="1381459"/>
            <a:chExt cx="6779110" cy="891540"/>
          </a:xfrm>
          <a:effectLst>
            <a:outerShdw blurRad="38100" dist="12700" dir="16200000" rotWithShape="0">
              <a:prstClr val="black">
                <a:alpha val="30000"/>
              </a:prstClr>
            </a:outerShdw>
          </a:effectLst>
        </p:grpSpPr>
        <p:sp>
          <p:nvSpPr>
            <p:cNvPr id="1048585" name="TextBox 8"/>
            <p:cNvSpPr txBox="1"/>
            <p:nvPr/>
          </p:nvSpPr>
          <p:spPr>
            <a:xfrm>
              <a:off x="4147073" y="1381459"/>
              <a:ext cx="525780" cy="89154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3145728" name="Straight Connector 9"/>
            <p:cNvCxnSpPr>
              <a:cxnSpLocks/>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29" name="Straight Connector 10"/>
            <p:cNvCxnSpPr>
              <a:cxnSpLocks/>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1048586"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it-IT" smtClean="0"/>
              <a:t>Fare clic per modificare lo stile del titolo</a:t>
            </a:r>
            <a:endParaRPr lang="en-US" dirty="0"/>
          </a:p>
        </p:txBody>
      </p:sp>
      <p:sp>
        <p:nvSpPr>
          <p:cNvPr id="1048587"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it-IT" smtClean="0"/>
              <a:t>Fare clic per modificare lo stile del titolo</a:t>
            </a:r>
            <a:endParaRPr lang="en-US"/>
          </a:p>
        </p:txBody>
      </p:sp>
      <p:sp>
        <p:nvSpPr>
          <p:cNvPr id="1048662"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63" name="Date Placeholder 3"/>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64" name="Footer Placeholder 4"/>
          <p:cNvSpPr>
            <a:spLocks noGrp="1"/>
          </p:cNvSpPr>
          <p:nvPr>
            <p:ph type="ftr" sz="quarter" idx="11"/>
          </p:nvPr>
        </p:nvSpPr>
        <p:spPr/>
        <p:txBody>
          <a:bodyPr/>
          <a:lstStyle/>
          <a:p>
            <a:endParaRPr lang="it-IT"/>
          </a:p>
        </p:txBody>
      </p:sp>
      <p:sp>
        <p:nvSpPr>
          <p:cNvPr id="1048665" name="Slide Number Placeholder 5"/>
          <p:cNvSpPr>
            <a:spLocks noGrp="1"/>
          </p:cNvSpPr>
          <p:nvPr>
            <p:ph type="sldNum" sz="quarter" idx="12"/>
          </p:nvPr>
        </p:nvSpPr>
        <p:spPr/>
        <p:txBody>
          <a:bodyPr/>
          <a:lstStyle/>
          <a:p>
            <a:fld id="{2C865952-A886-4BBE-8262-7B678D88685F}" type="slidenum">
              <a:rPr lang="it-IT" smtClean="0"/>
              <a:pPr/>
              <a:t>‹#›</a:t>
            </a:fld>
            <a:endParaRPr lang="it-IT"/>
          </a:p>
        </p:txBody>
      </p:sp>
      <p:grpSp>
        <p:nvGrpSpPr>
          <p:cNvPr id="84" name="Group 10"/>
          <p:cNvGrpSpPr/>
          <p:nvPr/>
        </p:nvGrpSpPr>
        <p:grpSpPr>
          <a:xfrm>
            <a:off x="1172584" y="1392217"/>
            <a:ext cx="6779110" cy="923330"/>
            <a:chOff x="1172584" y="1381459"/>
            <a:chExt cx="6779110" cy="923330"/>
          </a:xfrm>
        </p:grpSpPr>
        <p:sp>
          <p:nvSpPr>
            <p:cNvPr id="1048666"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36" name="Straight Connector 15"/>
            <p:cNvCxnSpPr>
              <a:cxnSpLocks/>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7" name="Straight Connector 16"/>
            <p:cNvCxnSpPr>
              <a:cxnSpLocks/>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048649" name="Vertical Title 1"/>
          <p:cNvSpPr>
            <a:spLocks noGrp="1"/>
          </p:cNvSpPr>
          <p:nvPr>
            <p:ph type="title" orient="vert"/>
          </p:nvPr>
        </p:nvSpPr>
        <p:spPr>
          <a:xfrm>
            <a:off x="6766560" y="559398"/>
            <a:ext cx="1678193" cy="5566765"/>
          </a:xfrm>
        </p:spPr>
        <p:txBody>
          <a:bodyPr vert="eaVert"/>
          <a:lstStyle/>
          <a:p>
            <a:r>
              <a:rPr lang="it-IT" smtClean="0"/>
              <a:t>Fare clic per modificare lo stile del titolo</a:t>
            </a:r>
            <a:endParaRPr lang="en-US" dirty="0"/>
          </a:p>
        </p:txBody>
      </p:sp>
      <p:sp>
        <p:nvSpPr>
          <p:cNvPr id="1048650" name="Vertical Text Placeholder 2"/>
          <p:cNvSpPr>
            <a:spLocks noGrp="1"/>
          </p:cNvSpPr>
          <p:nvPr>
            <p:ph type="body" orient="vert" idx="1"/>
          </p:nvPr>
        </p:nvSpPr>
        <p:spPr>
          <a:xfrm>
            <a:off x="688488" y="849854"/>
            <a:ext cx="5507917" cy="502382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51" name="Date Placeholder 3"/>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52" name="Footer Placeholder 4"/>
          <p:cNvSpPr>
            <a:spLocks noGrp="1"/>
          </p:cNvSpPr>
          <p:nvPr>
            <p:ph type="ftr" sz="quarter" idx="11"/>
          </p:nvPr>
        </p:nvSpPr>
        <p:spPr/>
        <p:txBody>
          <a:bodyPr/>
          <a:lstStyle/>
          <a:p>
            <a:endParaRPr lang="it-IT"/>
          </a:p>
        </p:txBody>
      </p:sp>
      <p:sp>
        <p:nvSpPr>
          <p:cNvPr id="1048653" name="Slide Number Placeholder 5"/>
          <p:cNvSpPr>
            <a:spLocks noGrp="1"/>
          </p:cNvSpPr>
          <p:nvPr>
            <p:ph type="sldNum" sz="quarter" idx="12"/>
          </p:nvPr>
        </p:nvSpPr>
        <p:spPr/>
        <p:txBody>
          <a:bodyPr/>
          <a:lstStyle/>
          <a:p>
            <a:fld id="{2C865952-A886-4BBE-8262-7B678D88685F}" type="slidenum">
              <a:rPr lang="it-IT" smtClean="0"/>
              <a:pPr/>
              <a:t>‹#›</a:t>
            </a:fld>
            <a:endParaRPr lang="it-IT"/>
          </a:p>
        </p:txBody>
      </p:sp>
      <p:grpSp>
        <p:nvGrpSpPr>
          <p:cNvPr id="81" name="Group 10"/>
          <p:cNvGrpSpPr/>
          <p:nvPr/>
        </p:nvGrpSpPr>
        <p:grpSpPr>
          <a:xfrm rot="5400000">
            <a:off x="3909050" y="2880823"/>
            <a:ext cx="5480154" cy="923330"/>
            <a:chOff x="1815339" y="1381459"/>
            <a:chExt cx="5480154" cy="923330"/>
          </a:xfrm>
        </p:grpSpPr>
        <p:sp>
          <p:nvSpPr>
            <p:cNvPr id="1048654"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34" name="Straight Connector 12"/>
            <p:cNvCxnSpPr>
              <a:cxnSpLocks/>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5" name="Straight Connector 13"/>
            <p:cNvCxnSpPr>
              <a:cxnSpLocks/>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2">
        <a:schemeClr val="bg1"/>
      </p:bgRef>
    </p:bg>
    <p:spTree>
      <p:nvGrpSpPr>
        <p:cNvPr id="1" name=""/>
        <p:cNvGrpSpPr/>
        <p:nvPr/>
      </p:nvGrpSpPr>
      <p:grpSpPr>
        <a:xfrm>
          <a:off x="0" y="0"/>
          <a:ext cx="0" cy="0"/>
          <a:chOff x="0" y="0"/>
          <a:chExt cx="0" cy="0"/>
        </a:xfrm>
      </p:grpSpPr>
      <p:sp>
        <p:nvSpPr>
          <p:cNvPr id="1048590"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591" name="Date Placeholder 3"/>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592" name="Footer Placeholder 4"/>
          <p:cNvSpPr>
            <a:spLocks noGrp="1"/>
          </p:cNvSpPr>
          <p:nvPr>
            <p:ph type="ftr" sz="quarter" idx="11"/>
          </p:nvPr>
        </p:nvSpPr>
        <p:spPr/>
        <p:txBody>
          <a:bodyPr/>
          <a:lstStyle/>
          <a:p>
            <a:endParaRPr lang="it-IT"/>
          </a:p>
        </p:txBody>
      </p:sp>
      <p:sp>
        <p:nvSpPr>
          <p:cNvPr id="1048593" name="Slide Number Placeholder 5"/>
          <p:cNvSpPr>
            <a:spLocks noGrp="1"/>
          </p:cNvSpPr>
          <p:nvPr>
            <p:ph type="sldNum" sz="quarter" idx="12"/>
          </p:nvPr>
        </p:nvSpPr>
        <p:spPr/>
        <p:txBody>
          <a:bodyPr/>
          <a:lstStyle/>
          <a:p>
            <a:fld id="{2C865952-A886-4BBE-8262-7B678D88685F}" type="slidenum">
              <a:rPr lang="it-IT" smtClean="0"/>
              <a:pPr/>
              <a:t>‹#›</a:t>
            </a:fld>
            <a:endParaRPr lang="it-IT"/>
          </a:p>
        </p:txBody>
      </p:sp>
      <p:sp>
        <p:nvSpPr>
          <p:cNvPr id="1048594" name="Title 10"/>
          <p:cNvSpPr>
            <a:spLocks noGrp="1"/>
          </p:cNvSpPr>
          <p:nvPr>
            <p:ph type="title"/>
          </p:nvPr>
        </p:nvSpPr>
        <p:spPr/>
        <p:txBody>
          <a:bodyPr/>
          <a:lstStyle/>
          <a:p>
            <a:r>
              <a:rPr lang="it-IT" smtClean="0"/>
              <a:t>Fare clic per modificare lo stile del titolo</a:t>
            </a:r>
            <a:endParaRPr lang="en-US"/>
          </a:p>
        </p:txBody>
      </p:sp>
      <p:grpSp>
        <p:nvGrpSpPr>
          <p:cNvPr id="47" name="Group 11"/>
          <p:cNvGrpSpPr/>
          <p:nvPr/>
        </p:nvGrpSpPr>
        <p:grpSpPr>
          <a:xfrm>
            <a:off x="1172584" y="1392217"/>
            <a:ext cx="6779110" cy="891540"/>
            <a:chOff x="1172584" y="1381459"/>
            <a:chExt cx="6779110" cy="891540"/>
          </a:xfrm>
        </p:grpSpPr>
        <p:sp>
          <p:nvSpPr>
            <p:cNvPr id="1048595" name="TextBox 12"/>
            <p:cNvSpPr txBox="1"/>
            <p:nvPr/>
          </p:nvSpPr>
          <p:spPr>
            <a:xfrm>
              <a:off x="4147073" y="1381459"/>
              <a:ext cx="525780" cy="89154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30" name="Straight Connector 13"/>
            <p:cNvCxnSpPr>
              <a:cxnSpLocks/>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1" name="Straight Connector 14"/>
            <p:cNvCxnSpPr>
              <a:cxnSpLocks/>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pic>
        <p:nvPicPr>
          <p:cNvPr id="2097169"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86" name="Group 7"/>
          <p:cNvGrpSpPr/>
          <p:nvPr/>
        </p:nvGrpSpPr>
        <p:grpSpPr>
          <a:xfrm>
            <a:off x="1172584" y="2887579"/>
            <a:ext cx="6779110" cy="923330"/>
            <a:chOff x="1172584" y="1381459"/>
            <a:chExt cx="6779110" cy="923330"/>
          </a:xfrm>
        </p:grpSpPr>
        <p:sp>
          <p:nvSpPr>
            <p:cNvPr id="1048667"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38" name="Straight Connector 9"/>
            <p:cNvCxnSpPr>
              <a:cxnSpLocks/>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9" name="Straight Connector 10"/>
            <p:cNvCxnSpPr>
              <a:cxnSpLocks/>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048668"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it-IT" smtClean="0"/>
              <a:t>Fare clic per modificare lo stile del titolo</a:t>
            </a:r>
            <a:endParaRPr lang="en-US" dirty="0"/>
          </a:p>
        </p:txBody>
      </p:sp>
      <p:sp>
        <p:nvSpPr>
          <p:cNvPr id="1048669"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048670" name="Date Placeholder 3"/>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71" name="Footer Placeholder 4"/>
          <p:cNvSpPr>
            <a:spLocks noGrp="1"/>
          </p:cNvSpPr>
          <p:nvPr>
            <p:ph type="ftr" sz="quarter" idx="11"/>
          </p:nvPr>
        </p:nvSpPr>
        <p:spPr/>
        <p:txBody>
          <a:bodyPr/>
          <a:lstStyle/>
          <a:p>
            <a:endParaRPr lang="it-IT"/>
          </a:p>
        </p:txBody>
      </p:sp>
      <p:sp>
        <p:nvSpPr>
          <p:cNvPr id="1048672" name="Slide Number Placeholder 5"/>
          <p:cNvSpPr>
            <a:spLocks noGrp="1"/>
          </p:cNvSpPr>
          <p:nvPr>
            <p:ph type="sldNum" sz="quarter" idx="12"/>
          </p:nvPr>
        </p:nvSpPr>
        <p:spPr/>
        <p:txBody>
          <a:bodyPr/>
          <a:lstStyle/>
          <a:p>
            <a:fld id="{2C865952-A886-4BBE-8262-7B678D88685F}"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048673" name="Date Placeholder 4"/>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74" name="Footer Placeholder 5"/>
          <p:cNvSpPr>
            <a:spLocks noGrp="1"/>
          </p:cNvSpPr>
          <p:nvPr>
            <p:ph type="ftr" sz="quarter" idx="11"/>
          </p:nvPr>
        </p:nvSpPr>
        <p:spPr/>
        <p:txBody>
          <a:bodyPr/>
          <a:lstStyle/>
          <a:p>
            <a:endParaRPr lang="it-IT"/>
          </a:p>
        </p:txBody>
      </p:sp>
      <p:sp>
        <p:nvSpPr>
          <p:cNvPr id="1048675" name="Slide Number Placeholder 6"/>
          <p:cNvSpPr>
            <a:spLocks noGrp="1"/>
          </p:cNvSpPr>
          <p:nvPr>
            <p:ph type="sldNum" sz="quarter" idx="12"/>
          </p:nvPr>
        </p:nvSpPr>
        <p:spPr/>
        <p:txBody>
          <a:bodyPr/>
          <a:lstStyle/>
          <a:p>
            <a:fld id="{2C865952-A886-4BBE-8262-7B678D88685F}" type="slidenum">
              <a:rPr lang="it-IT" smtClean="0"/>
              <a:pPr/>
              <a:t>‹#›</a:t>
            </a:fld>
            <a:endParaRPr lang="it-IT"/>
          </a:p>
        </p:txBody>
      </p:sp>
      <p:sp>
        <p:nvSpPr>
          <p:cNvPr id="1048676" name="Title 1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grpSp>
        <p:nvGrpSpPr>
          <p:cNvPr id="88" name="Group 12"/>
          <p:cNvGrpSpPr/>
          <p:nvPr/>
        </p:nvGrpSpPr>
        <p:grpSpPr>
          <a:xfrm>
            <a:off x="1172584" y="1392217"/>
            <a:ext cx="6779110" cy="923330"/>
            <a:chOff x="1172584" y="1381459"/>
            <a:chExt cx="6779110" cy="923330"/>
          </a:xfrm>
        </p:grpSpPr>
        <p:sp>
          <p:nvSpPr>
            <p:cNvPr id="1048677"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40" name="Straight Connector 14"/>
            <p:cNvCxnSpPr>
              <a:cxnSpLocks/>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41" name="Straight Connector 15"/>
            <p:cNvCxnSpPr>
              <a:cxnSpLocks/>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048678" name="Content Placeholder 7"/>
          <p:cNvSpPr>
            <a:spLocks noGrp="1"/>
          </p:cNvSpPr>
          <p:nvPr>
            <p:ph sz="quarter" idx="13"/>
          </p:nvPr>
        </p:nvSpPr>
        <p:spPr>
          <a:xfrm>
            <a:off x="685800"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48679" name="Content Placeholder 9"/>
          <p:cNvSpPr>
            <a:spLocks noGrp="1"/>
          </p:cNvSpPr>
          <p:nvPr>
            <p:ph sz="quarter" idx="14"/>
          </p:nvPr>
        </p:nvSpPr>
        <p:spPr>
          <a:xfrm>
            <a:off x="4645151"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48680" name="Title 1"/>
          <p:cNvSpPr>
            <a:spLocks noGrp="1"/>
          </p:cNvSpPr>
          <p:nvPr>
            <p:ph type="title"/>
          </p:nvPr>
        </p:nvSpPr>
        <p:spPr/>
        <p:txBody>
          <a:bodyPr/>
          <a:lstStyle/>
          <a:p>
            <a:r>
              <a:rPr lang="it-IT" smtClean="0"/>
              <a:t>Fare clic per modificare lo stile del titolo</a:t>
            </a:r>
            <a:endParaRPr lang="en-US"/>
          </a:p>
        </p:txBody>
      </p:sp>
      <p:sp>
        <p:nvSpPr>
          <p:cNvPr id="1048681"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48682"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048683"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48684"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048685" name="Date Placeholder 6"/>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86" name="Footer Placeholder 7"/>
          <p:cNvSpPr>
            <a:spLocks noGrp="1"/>
          </p:cNvSpPr>
          <p:nvPr>
            <p:ph type="ftr" sz="quarter" idx="11"/>
          </p:nvPr>
        </p:nvSpPr>
        <p:spPr/>
        <p:txBody>
          <a:bodyPr/>
          <a:lstStyle/>
          <a:p>
            <a:endParaRPr lang="it-IT"/>
          </a:p>
        </p:txBody>
      </p:sp>
      <p:sp>
        <p:nvSpPr>
          <p:cNvPr id="1048687" name="Slide Number Placeholder 8"/>
          <p:cNvSpPr>
            <a:spLocks noGrp="1"/>
          </p:cNvSpPr>
          <p:nvPr>
            <p:ph type="sldNum" sz="quarter" idx="12"/>
          </p:nvPr>
        </p:nvSpPr>
        <p:spPr/>
        <p:txBody>
          <a:bodyPr/>
          <a:lstStyle/>
          <a:p>
            <a:fld id="{2C865952-A886-4BBE-8262-7B678D88685F}" type="slidenum">
              <a:rPr lang="it-IT" smtClean="0"/>
              <a:pPr/>
              <a:t>‹#›</a:t>
            </a:fld>
            <a:endParaRPr lang="it-IT"/>
          </a:p>
        </p:txBody>
      </p:sp>
      <p:grpSp>
        <p:nvGrpSpPr>
          <p:cNvPr id="90" name="Group 13"/>
          <p:cNvGrpSpPr/>
          <p:nvPr/>
        </p:nvGrpSpPr>
        <p:grpSpPr>
          <a:xfrm>
            <a:off x="1172584" y="1392217"/>
            <a:ext cx="6779110" cy="923330"/>
            <a:chOff x="1172584" y="1381459"/>
            <a:chExt cx="6779110" cy="923330"/>
          </a:xfrm>
        </p:grpSpPr>
        <p:sp>
          <p:nvSpPr>
            <p:cNvPr id="1048688"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42" name="Straight Connector 16"/>
            <p:cNvCxnSpPr>
              <a:cxnSpLocks/>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43" name="Straight Connector 17"/>
            <p:cNvCxnSpPr>
              <a:cxnSpLocks/>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it-IT" smtClean="0"/>
              <a:t>Fare clic per modificare lo stile del titolo</a:t>
            </a:r>
            <a:endParaRPr lang="en-US" dirty="0"/>
          </a:p>
        </p:txBody>
      </p:sp>
      <p:sp>
        <p:nvSpPr>
          <p:cNvPr id="1048606" name="Date Placeholder 2"/>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07" name="Footer Placeholder 3"/>
          <p:cNvSpPr>
            <a:spLocks noGrp="1"/>
          </p:cNvSpPr>
          <p:nvPr>
            <p:ph type="ftr" sz="quarter" idx="11"/>
          </p:nvPr>
        </p:nvSpPr>
        <p:spPr/>
        <p:txBody>
          <a:bodyPr/>
          <a:lstStyle/>
          <a:p>
            <a:endParaRPr lang="it-IT"/>
          </a:p>
        </p:txBody>
      </p:sp>
      <p:sp>
        <p:nvSpPr>
          <p:cNvPr id="1048608" name="Slide Number Placeholder 4"/>
          <p:cNvSpPr>
            <a:spLocks noGrp="1"/>
          </p:cNvSpPr>
          <p:nvPr>
            <p:ph type="sldNum" sz="quarter" idx="12"/>
          </p:nvPr>
        </p:nvSpPr>
        <p:spPr/>
        <p:txBody>
          <a:bodyPr/>
          <a:lstStyle/>
          <a:p>
            <a:fld id="{2C865952-A886-4BBE-8262-7B678D88685F}" type="slidenum">
              <a:rPr lang="it-IT" smtClean="0"/>
              <a:pPr/>
              <a:t>‹#›</a:t>
            </a:fld>
            <a:endParaRPr lang="it-IT"/>
          </a:p>
        </p:txBody>
      </p:sp>
      <p:grpSp>
        <p:nvGrpSpPr>
          <p:cNvPr id="53" name="Group 9"/>
          <p:cNvGrpSpPr/>
          <p:nvPr/>
        </p:nvGrpSpPr>
        <p:grpSpPr>
          <a:xfrm>
            <a:off x="1172584" y="1392217"/>
            <a:ext cx="6779110" cy="891540"/>
            <a:chOff x="1172584" y="1381459"/>
            <a:chExt cx="6779110" cy="891540"/>
          </a:xfrm>
        </p:grpSpPr>
        <p:sp>
          <p:nvSpPr>
            <p:cNvPr id="1048609" name="TextBox 13"/>
            <p:cNvSpPr txBox="1"/>
            <p:nvPr/>
          </p:nvSpPr>
          <p:spPr>
            <a:xfrm>
              <a:off x="4147073" y="1381459"/>
              <a:ext cx="525780" cy="89154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3145732" name="Straight Connector 14"/>
            <p:cNvCxnSpPr>
              <a:cxnSpLocks/>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3" name="Straight Connector 15"/>
            <p:cNvCxnSpPr>
              <a:cxnSpLocks/>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048598" name="Date Placeholder 1"/>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599" name="Footer Placeholder 2"/>
          <p:cNvSpPr>
            <a:spLocks noGrp="1"/>
          </p:cNvSpPr>
          <p:nvPr>
            <p:ph type="ftr" sz="quarter" idx="11"/>
          </p:nvPr>
        </p:nvSpPr>
        <p:spPr/>
        <p:txBody>
          <a:bodyPr/>
          <a:lstStyle/>
          <a:p>
            <a:endParaRPr lang="it-IT"/>
          </a:p>
        </p:txBody>
      </p:sp>
      <p:sp>
        <p:nvSpPr>
          <p:cNvPr id="1048600" name="Slide Number Placeholder 3"/>
          <p:cNvSpPr>
            <a:spLocks noGrp="1"/>
          </p:cNvSpPr>
          <p:nvPr>
            <p:ph type="sldNum" sz="quarter" idx="12"/>
          </p:nvPr>
        </p:nvSpPr>
        <p:spPr/>
        <p:txBody>
          <a:bodyPr/>
          <a:lstStyle/>
          <a:p>
            <a:fld id="{2C865952-A886-4BBE-8262-7B678D88685F}" type="slidenum">
              <a:rPr lang="it-IT" smtClean="0"/>
              <a:pPr/>
              <a:t>‹#›</a:t>
            </a:fld>
            <a:endParaRPr lang="it-IT"/>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048689" name="Title 1"/>
          <p:cNvSpPr>
            <a:spLocks noGrp="1"/>
          </p:cNvSpPr>
          <p:nvPr>
            <p:ph type="title"/>
          </p:nvPr>
        </p:nvSpPr>
        <p:spPr>
          <a:xfrm>
            <a:off x="5034579" y="1678195"/>
            <a:ext cx="3422483" cy="1886921"/>
          </a:xfrm>
        </p:spPr>
        <p:txBody>
          <a:bodyPr anchor="b"/>
          <a:lstStyle>
            <a:lvl1pPr algn="l">
              <a:defRPr sz="2800" b="0"/>
            </a:lvl1pPr>
          </a:lstStyle>
          <a:p>
            <a:r>
              <a:rPr lang="it-IT" smtClean="0"/>
              <a:t>Fare clic per modificare lo stile del titolo</a:t>
            </a:r>
            <a:endParaRPr lang="en-US"/>
          </a:p>
        </p:txBody>
      </p:sp>
      <p:sp>
        <p:nvSpPr>
          <p:cNvPr id="1048690"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048691"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48692" name="Date Placeholder 4"/>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93" name="Footer Placeholder 5"/>
          <p:cNvSpPr>
            <a:spLocks noGrp="1"/>
          </p:cNvSpPr>
          <p:nvPr>
            <p:ph type="ftr" sz="quarter" idx="11"/>
          </p:nvPr>
        </p:nvSpPr>
        <p:spPr/>
        <p:txBody>
          <a:bodyPr/>
          <a:lstStyle/>
          <a:p>
            <a:endParaRPr lang="it-IT"/>
          </a:p>
        </p:txBody>
      </p:sp>
      <p:sp>
        <p:nvSpPr>
          <p:cNvPr id="1048694" name="Slide Number Placeholder 6"/>
          <p:cNvSpPr>
            <a:spLocks noGrp="1"/>
          </p:cNvSpPr>
          <p:nvPr>
            <p:ph type="sldNum" sz="quarter" idx="12"/>
          </p:nvPr>
        </p:nvSpPr>
        <p:spPr/>
        <p:txBody>
          <a:bodyPr/>
          <a:lstStyle/>
          <a:p>
            <a:fld id="{2C865952-A886-4BBE-8262-7B678D88685F}" type="slidenum">
              <a:rPr lang="it-IT" smtClean="0"/>
              <a:pPr/>
              <a:t>‹#›</a:t>
            </a:fld>
            <a:endParaRPr lang="it-IT"/>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048655" name="Title 1"/>
          <p:cNvSpPr>
            <a:spLocks noGrp="1"/>
          </p:cNvSpPr>
          <p:nvPr>
            <p:ph type="title"/>
          </p:nvPr>
        </p:nvSpPr>
        <p:spPr>
          <a:xfrm>
            <a:off x="677731" y="4668818"/>
            <a:ext cx="7767021" cy="644729"/>
          </a:xfrm>
        </p:spPr>
        <p:txBody>
          <a:bodyPr anchor="b"/>
          <a:lstStyle>
            <a:lvl1pPr algn="ctr">
              <a:defRPr sz="2800" b="0"/>
            </a:lvl1pPr>
          </a:lstStyle>
          <a:p>
            <a:r>
              <a:rPr lang="it-IT" smtClean="0"/>
              <a:t>Fare clic per modificare lo stile del titolo</a:t>
            </a:r>
            <a:endParaRPr lang="en-US"/>
          </a:p>
        </p:txBody>
      </p:sp>
      <p:sp>
        <p:nvSpPr>
          <p:cNvPr id="1048656"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1048657"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48658" name="Date Placeholder 4"/>
          <p:cNvSpPr>
            <a:spLocks noGrp="1"/>
          </p:cNvSpPr>
          <p:nvPr>
            <p:ph type="dt" sz="half" idx="10"/>
          </p:nvPr>
        </p:nvSpPr>
        <p:spPr/>
        <p:txBody>
          <a:bodyPr/>
          <a:lstStyle/>
          <a:p>
            <a:fld id="{2A0556ED-CD13-4BC6-B1C8-2AC5C709F88D}" type="datetimeFigureOut">
              <a:rPr lang="it-IT" smtClean="0"/>
              <a:pPr/>
              <a:t>20/10/2020</a:t>
            </a:fld>
            <a:endParaRPr lang="it-IT"/>
          </a:p>
        </p:txBody>
      </p:sp>
      <p:sp>
        <p:nvSpPr>
          <p:cNvPr id="1048659" name="Footer Placeholder 5"/>
          <p:cNvSpPr>
            <a:spLocks noGrp="1"/>
          </p:cNvSpPr>
          <p:nvPr>
            <p:ph type="ftr" sz="quarter" idx="11"/>
          </p:nvPr>
        </p:nvSpPr>
        <p:spPr/>
        <p:txBody>
          <a:bodyPr/>
          <a:lstStyle/>
          <a:p>
            <a:endParaRPr lang="it-IT"/>
          </a:p>
        </p:txBody>
      </p:sp>
      <p:sp>
        <p:nvSpPr>
          <p:cNvPr id="1048660" name="Slide Number Placeholder 6"/>
          <p:cNvSpPr>
            <a:spLocks noGrp="1"/>
          </p:cNvSpPr>
          <p:nvPr>
            <p:ph type="sldNum" sz="quarter" idx="12"/>
          </p:nvPr>
        </p:nvSpPr>
        <p:spPr/>
        <p:txBody>
          <a:bodyPr/>
          <a:lstStyle/>
          <a:p>
            <a:fld id="{2C865952-A886-4BBE-8262-7B678D88685F}" type="slidenum">
              <a:rPr lang="it-IT" smtClean="0"/>
              <a:pPr/>
              <a:t>‹#›</a:t>
            </a:fld>
            <a:endParaRPr lang="it-IT"/>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48576"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77"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1048578"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048579"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A0556ED-CD13-4BC6-B1C8-2AC5C709F88D}" type="datetimeFigureOut">
              <a:rPr lang="it-IT" smtClean="0"/>
              <a:pPr/>
              <a:t>20/10/2020</a:t>
            </a:fld>
            <a:endParaRPr lang="it-IT"/>
          </a:p>
        </p:txBody>
      </p:sp>
      <p:sp>
        <p:nvSpPr>
          <p:cNvPr id="1048580"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t-IT"/>
          </a:p>
        </p:txBody>
      </p:sp>
      <p:sp>
        <p:nvSpPr>
          <p:cNvPr id="1048581"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C865952-A886-4BBE-8262-7B678D88685F}"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3.bp.blogspot.com/-43kHv4k8JSQ/VP_lEUFra5I/AAAAAAAAFpc/OeSnvJy_7Ck/s1600/mercato.jp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1.bp.blogspot.com/-q7Vt-Vr0w5s/VP_k2nj3eHI/AAAAAAAAFpU/83xsVzK3SbE/s1600/cuoco-indiano-mette-mani-olio-bollente.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071547"/>
            <a:ext cx="7745505" cy="5054616"/>
          </a:xfrm>
        </p:spPr>
        <p:txBody>
          <a:bodyPr>
            <a:normAutofit/>
          </a:bodyPr>
          <a:lstStyle/>
          <a:p>
            <a:pPr>
              <a:buNone/>
            </a:pPr>
            <a:r>
              <a:rPr lang="en-IN" sz="3600" dirty="0" smtClean="0">
                <a:latin typeface="Times New Roman" pitchFamily="18" charset="0"/>
                <a:cs typeface="Times New Roman" pitchFamily="18" charset="0"/>
              </a:rPr>
              <a:t>                      </a:t>
            </a:r>
            <a:r>
              <a:rPr lang="en-IN" sz="3600" dirty="0" err="1" smtClean="0">
                <a:latin typeface="Times New Roman" pitchFamily="18" charset="0"/>
                <a:cs typeface="Times New Roman" pitchFamily="18" charset="0"/>
              </a:rPr>
              <a:t>B.Nagia</a:t>
            </a:r>
            <a:endParaRPr lang="en-IN" sz="3600" dirty="0" smtClean="0">
              <a:latin typeface="Times New Roman" pitchFamily="18" charset="0"/>
              <a:cs typeface="Times New Roman" pitchFamily="18" charset="0"/>
            </a:endParaRPr>
          </a:p>
          <a:p>
            <a:pPr>
              <a:buNone/>
            </a:pPr>
            <a:r>
              <a:rPr lang="en-IN" sz="3600" dirty="0" smtClean="0">
                <a:latin typeface="Times New Roman" pitchFamily="18" charset="0"/>
                <a:cs typeface="Times New Roman" pitchFamily="18" charset="0"/>
              </a:rPr>
              <a:t>       Assistant Professor of English</a:t>
            </a:r>
          </a:p>
          <a:p>
            <a:pPr>
              <a:buNone/>
            </a:pPr>
            <a:r>
              <a:rPr lang="en-IN" sz="3600" dirty="0" smtClean="0">
                <a:latin typeface="Times New Roman" pitchFamily="18" charset="0"/>
                <a:cs typeface="Times New Roman" pitchFamily="18" charset="0"/>
              </a:rPr>
              <a:t>               H.K.R.H College</a:t>
            </a:r>
          </a:p>
          <a:p>
            <a:pPr>
              <a:buNone/>
            </a:pPr>
            <a:r>
              <a:rPr lang="en-IN" sz="3600" dirty="0" smtClean="0">
                <a:latin typeface="Times New Roman" pitchFamily="18" charset="0"/>
                <a:cs typeface="Times New Roman" pitchFamily="18" charset="0"/>
              </a:rPr>
              <a:t>        Indian Writing in English</a:t>
            </a:r>
          </a:p>
          <a:p>
            <a:pPr>
              <a:buNone/>
            </a:pPr>
            <a:r>
              <a:rPr lang="en-IN" sz="3600" dirty="0" smtClean="0">
                <a:latin typeface="Times New Roman" pitchFamily="18" charset="0"/>
                <a:cs typeface="Times New Roman" pitchFamily="18" charset="0"/>
              </a:rPr>
              <a:t>    </a:t>
            </a:r>
            <a:r>
              <a:rPr lang="en-IN" sz="3600" dirty="0" err="1" smtClean="0">
                <a:latin typeface="Times New Roman" pitchFamily="18" charset="0"/>
                <a:cs typeface="Times New Roman" pitchFamily="18" charset="0"/>
              </a:rPr>
              <a:t>Kiran</a:t>
            </a:r>
            <a:r>
              <a:rPr lang="en-IN" sz="3600" dirty="0" smtClean="0">
                <a:latin typeface="Times New Roman" pitchFamily="18" charset="0"/>
                <a:cs typeface="Times New Roman" pitchFamily="18" charset="0"/>
              </a:rPr>
              <a:t> Desai – The Inheritance of Loss</a:t>
            </a:r>
            <a:endParaRPr lang="en-US" sz="36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Immagine 1"/>
          <p:cNvPicPr>
            <a:picLocks noChangeAspect="1"/>
          </p:cNvPicPr>
          <p:nvPr/>
        </p:nvPicPr>
        <p:blipFill>
          <a:blip r:embed="rId2"/>
          <a:stretch>
            <a:fillRect/>
          </a:stretch>
        </p:blipFill>
        <p:spPr>
          <a:xfrm>
            <a:off x="467544" y="2076222"/>
            <a:ext cx="3015880" cy="4632688"/>
          </a:xfrm>
          <a:prstGeom prst="rect">
            <a:avLst/>
          </a:prstGeom>
        </p:spPr>
      </p:pic>
      <p:sp>
        <p:nvSpPr>
          <p:cNvPr id="1048618" name="Rettangolo 3"/>
          <p:cNvSpPr/>
          <p:nvPr/>
        </p:nvSpPr>
        <p:spPr>
          <a:xfrm>
            <a:off x="3718168" y="2191963"/>
            <a:ext cx="5240398" cy="4663440"/>
          </a:xfrm>
          <a:prstGeom prst="rect">
            <a:avLst/>
          </a:prstGeom>
        </p:spPr>
        <p:txBody>
          <a:bodyPr wrap="square">
            <a:spAutoFit/>
          </a:bodyPr>
          <a:lstStyle/>
          <a:p>
            <a:r>
              <a:rPr lang="en-US" sz="2000" dirty="0"/>
              <a:t>The story is set in the 1980s in </a:t>
            </a:r>
            <a:r>
              <a:rPr lang="en-US" sz="2000" b="1" dirty="0" err="1"/>
              <a:t>Kalimpong</a:t>
            </a:r>
            <a:r>
              <a:rPr lang="en-US" sz="2000" dirty="0"/>
              <a:t>, located in the northern part of India </a:t>
            </a:r>
            <a:r>
              <a:rPr lang="en-US" sz="2000" i="1" dirty="0"/>
              <a:t>in the foothills of Himalayas</a:t>
            </a:r>
            <a:r>
              <a:rPr lang="en-US" sz="2000" dirty="0"/>
              <a:t>. Throughout the novel, there are two story strands—one following the lives of the people in </a:t>
            </a:r>
            <a:r>
              <a:rPr lang="en-US" sz="2000" dirty="0" err="1"/>
              <a:t>Kalimpong</a:t>
            </a:r>
            <a:r>
              <a:rPr lang="en-US" sz="2000" dirty="0"/>
              <a:t>, and one following the life of Biju. </a:t>
            </a:r>
            <a:endParaRPr lang="en-US" sz="2000" dirty="0" smtClean="0"/>
          </a:p>
          <a:p>
            <a:endParaRPr lang="en-US" sz="2000" dirty="0"/>
          </a:p>
          <a:p>
            <a:r>
              <a:rPr lang="en-US" sz="2000" dirty="0" smtClean="0"/>
              <a:t>Chapters </a:t>
            </a:r>
            <a:r>
              <a:rPr lang="en-US" sz="2000" dirty="0"/>
              <a:t>alternate between India and the US, juxtaposing the slow pace of life in the hills with the frantic movements of an illegal migrant's existence, but also the conflict between the traditions of the Indian way of life and the shiny opulence of England and the US.</a:t>
            </a:r>
            <a:endParaRPr lang="it-IT" sz="2000" dirty="0"/>
          </a:p>
        </p:txBody>
      </p:sp>
      <p:sp>
        <p:nvSpPr>
          <p:cNvPr id="1048619" name="Titolo 4"/>
          <p:cNvSpPr>
            <a:spLocks noGrp="1"/>
          </p:cNvSpPr>
          <p:nvPr>
            <p:ph type="title"/>
          </p:nvPr>
        </p:nvSpPr>
        <p:spPr>
          <a:xfrm>
            <a:off x="611560" y="116632"/>
            <a:ext cx="7756263" cy="1702322"/>
          </a:xfrm>
        </p:spPr>
        <p:txBody>
          <a:bodyPr/>
          <a:lstStyle/>
          <a:p>
            <a:r>
              <a:rPr lang="it-IT" b="1" i="1" dirty="0" smtClean="0"/>
              <a:t>The Inheritance of Loss  </a:t>
            </a:r>
            <a:r>
              <a:rPr lang="it-IT" sz="3200" b="1" dirty="0" smtClean="0"/>
              <a:t>PLOT</a:t>
            </a:r>
            <a:endParaRPr lang="it-IT" sz="3200" b="1" dirty="0"/>
          </a:p>
        </p:txBody>
      </p:sp>
    </p:spTree>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Immagine 3"/>
          <p:cNvPicPr>
            <a:picLocks noChangeAspect="1"/>
          </p:cNvPicPr>
          <p:nvPr/>
        </p:nvPicPr>
        <p:blipFill>
          <a:blip r:embed="rId2"/>
          <a:stretch>
            <a:fillRect/>
          </a:stretch>
        </p:blipFill>
        <p:spPr>
          <a:xfrm>
            <a:off x="403405" y="638635"/>
            <a:ext cx="4003723" cy="2664296"/>
          </a:xfrm>
          <a:prstGeom prst="rect">
            <a:avLst/>
          </a:prstGeom>
        </p:spPr>
      </p:pic>
      <p:sp>
        <p:nvSpPr>
          <p:cNvPr id="1048620" name="CasellaDiTesto 4"/>
          <p:cNvSpPr txBox="1"/>
          <p:nvPr/>
        </p:nvSpPr>
        <p:spPr>
          <a:xfrm>
            <a:off x="4551331" y="231846"/>
            <a:ext cx="4212468" cy="3444241"/>
          </a:xfrm>
          <a:prstGeom prst="rect">
            <a:avLst/>
          </a:prstGeom>
          <a:noFill/>
        </p:spPr>
        <p:txBody>
          <a:bodyPr wrap="square" rtlCol="0">
            <a:spAutoFit/>
          </a:bodyPr>
          <a:lstStyle/>
          <a:p>
            <a:r>
              <a:rPr lang="en-US" sz="2000" dirty="0"/>
              <a:t>The story opens with </a:t>
            </a:r>
            <a:r>
              <a:rPr lang="en-US" sz="2000" b="1" dirty="0"/>
              <a:t>Sai</a:t>
            </a:r>
            <a:r>
              <a:rPr lang="en-US" sz="2000" dirty="0"/>
              <a:t>, a well-educated Indian girl who lives with her grandfather in the mountains of India. It is a turbulent time because ethnic Nepalese want to separate from India and have their own country. </a:t>
            </a:r>
            <a:endParaRPr lang="en-US" sz="2000" dirty="0" smtClean="0"/>
          </a:p>
          <a:p>
            <a:r>
              <a:rPr lang="en-US" sz="2000" dirty="0" smtClean="0"/>
              <a:t>She </a:t>
            </a:r>
            <a:r>
              <a:rPr lang="en-US" sz="2000" dirty="0"/>
              <a:t>falls in love with her tutor, </a:t>
            </a:r>
            <a:r>
              <a:rPr lang="en-US" sz="2000" b="1" dirty="0" err="1"/>
              <a:t>Gyan</a:t>
            </a:r>
            <a:r>
              <a:rPr lang="en-US" sz="2000" dirty="0"/>
              <a:t>, but they fail to consummate their love, because of their differing social class. </a:t>
            </a:r>
            <a:endParaRPr lang="it-IT" sz="2000" dirty="0"/>
          </a:p>
        </p:txBody>
      </p:sp>
      <p:sp>
        <p:nvSpPr>
          <p:cNvPr id="1048621" name="CasellaDiTesto 5"/>
          <p:cNvSpPr txBox="1"/>
          <p:nvPr/>
        </p:nvSpPr>
        <p:spPr>
          <a:xfrm>
            <a:off x="514538" y="3861048"/>
            <a:ext cx="7848872" cy="2554545"/>
          </a:xfrm>
          <a:prstGeom prst="rect">
            <a:avLst/>
          </a:prstGeom>
          <a:noFill/>
        </p:spPr>
        <p:txBody>
          <a:bodyPr wrap="square" rtlCol="0">
            <a:spAutoFit/>
          </a:bodyPr>
          <a:lstStyle/>
          <a:p>
            <a:r>
              <a:rPr lang="en-US" sz="2000" dirty="0"/>
              <a:t>Sai’s grandfather is a </a:t>
            </a:r>
            <a:r>
              <a:rPr lang="en-US" sz="2000" b="1" dirty="0"/>
              <a:t>judge</a:t>
            </a:r>
            <a:r>
              <a:rPr lang="en-US" sz="2000" dirty="0"/>
              <a:t> and has watched over her since her parents died. </a:t>
            </a:r>
            <a:endParaRPr lang="en-US" sz="2000" dirty="0" smtClean="0"/>
          </a:p>
          <a:p>
            <a:r>
              <a:rPr lang="en-US" sz="2000" dirty="0" smtClean="0"/>
              <a:t>The </a:t>
            </a:r>
            <a:r>
              <a:rPr lang="en-US" sz="2000" b="1" dirty="0" smtClean="0"/>
              <a:t>cook</a:t>
            </a:r>
            <a:r>
              <a:rPr lang="en-US" sz="2000" dirty="0" smtClean="0"/>
              <a:t> </a:t>
            </a:r>
            <a:r>
              <a:rPr lang="en-US" sz="2000" dirty="0"/>
              <a:t>of the house looks after </a:t>
            </a:r>
            <a:r>
              <a:rPr lang="en-US" sz="2000" dirty="0" smtClean="0"/>
              <a:t>Sai. </a:t>
            </a:r>
            <a:r>
              <a:rPr lang="en-US" sz="2000" dirty="0"/>
              <a:t>He also worries about his son, </a:t>
            </a:r>
            <a:r>
              <a:rPr lang="en-US" sz="2000" b="1" dirty="0"/>
              <a:t>Biju</a:t>
            </a:r>
            <a:r>
              <a:rPr lang="en-US" sz="2000" dirty="0"/>
              <a:t>, who lives in the US illegally. </a:t>
            </a:r>
            <a:endParaRPr lang="en-US" sz="2000" dirty="0" smtClean="0"/>
          </a:p>
          <a:p>
            <a:r>
              <a:rPr lang="en-US" sz="2000" dirty="0"/>
              <a:t>Biju, despite his father’s tall stories of his wealthy life in America, lives in the same squalor he hoped to leave when he came to the country. After struggling, </a:t>
            </a:r>
            <a:r>
              <a:rPr lang="en-US" sz="2000" dirty="0" smtClean="0"/>
              <a:t>he </a:t>
            </a:r>
            <a:r>
              <a:rPr lang="en-US" sz="2000" dirty="0"/>
              <a:t>gives up his dream, takes his earnings and returns to India.</a:t>
            </a:r>
            <a:endParaRPr lang="it-IT" sz="2000" dirty="0"/>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CasellaDiTesto 1"/>
          <p:cNvSpPr txBox="1"/>
          <p:nvPr/>
        </p:nvSpPr>
        <p:spPr>
          <a:xfrm>
            <a:off x="156185" y="2222997"/>
            <a:ext cx="4533854" cy="4053840"/>
          </a:xfrm>
          <a:prstGeom prst="rect">
            <a:avLst/>
          </a:prstGeom>
          <a:noFill/>
        </p:spPr>
        <p:txBody>
          <a:bodyPr wrap="square" rtlCol="0">
            <a:spAutoFit/>
          </a:bodyPr>
          <a:lstStyle/>
          <a:p>
            <a:r>
              <a:rPr lang="en-US" sz="2000" dirty="0" smtClean="0"/>
              <a:t>A </a:t>
            </a:r>
            <a:r>
              <a:rPr lang="en-US" sz="2000" dirty="0"/>
              <a:t>novel of shifting points of view, </a:t>
            </a:r>
            <a:endParaRPr lang="en-US" sz="2000" dirty="0" smtClean="0"/>
          </a:p>
          <a:p>
            <a:r>
              <a:rPr lang="en-US" sz="2000" i="1" dirty="0" smtClean="0"/>
              <a:t>The </a:t>
            </a:r>
            <a:r>
              <a:rPr lang="en-US" sz="2000" i="1" dirty="0"/>
              <a:t>Inheritance of Loss</a:t>
            </a:r>
            <a:r>
              <a:rPr lang="en-US" sz="2000" dirty="0"/>
              <a:t> flits from one character to another, from one emotion or sense impression to the next, its narrative form acting out the sense of dislocation that is its theme. </a:t>
            </a:r>
            <a:endParaRPr lang="en-US" sz="2000" dirty="0" smtClean="0"/>
          </a:p>
          <a:p>
            <a:endParaRPr lang="en-US" sz="2000" dirty="0" smtClean="0"/>
          </a:p>
          <a:p>
            <a:r>
              <a:rPr lang="en-US" sz="2000" dirty="0" smtClean="0"/>
              <a:t>Divisions </a:t>
            </a:r>
            <a:r>
              <a:rPr lang="en-US" sz="2000" dirty="0"/>
              <a:t>allow the insertion of each character's back </a:t>
            </a:r>
            <a:r>
              <a:rPr lang="en-US" sz="2000" dirty="0" smtClean="0"/>
              <a:t>story.</a:t>
            </a:r>
          </a:p>
          <a:p>
            <a:r>
              <a:rPr lang="en-US" sz="2000" dirty="0"/>
              <a:t>The division of the narrative into self-contained fragments gives memories the same status as present events. </a:t>
            </a:r>
            <a:endParaRPr lang="it-IT" sz="2000" dirty="0"/>
          </a:p>
        </p:txBody>
      </p:sp>
      <p:pic>
        <p:nvPicPr>
          <p:cNvPr id="2097164" name="Immagine 2"/>
          <p:cNvPicPr>
            <a:picLocks noChangeAspect="1"/>
          </p:cNvPicPr>
          <p:nvPr/>
        </p:nvPicPr>
        <p:blipFill>
          <a:blip r:embed="rId2" cstate="print"/>
          <a:stretch>
            <a:fillRect/>
          </a:stretch>
        </p:blipFill>
        <p:spPr>
          <a:xfrm>
            <a:off x="4572303" y="1988840"/>
            <a:ext cx="4268037" cy="4433424"/>
          </a:xfrm>
          <a:prstGeom prst="rect">
            <a:avLst/>
          </a:prstGeom>
        </p:spPr>
      </p:pic>
      <p:sp>
        <p:nvSpPr>
          <p:cNvPr id="1048623" name="CasellaDiTesto 3"/>
          <p:cNvSpPr txBox="1"/>
          <p:nvPr/>
        </p:nvSpPr>
        <p:spPr>
          <a:xfrm>
            <a:off x="186083" y="207463"/>
            <a:ext cx="8795320" cy="1882140"/>
          </a:xfrm>
          <a:prstGeom prst="rect">
            <a:avLst/>
          </a:prstGeom>
          <a:noFill/>
        </p:spPr>
        <p:txBody>
          <a:bodyPr wrap="square" rtlCol="0">
            <a:spAutoFit/>
          </a:bodyPr>
          <a:lstStyle/>
          <a:p>
            <a:r>
              <a:rPr lang="en-US" sz="2000" i="1" dirty="0" smtClean="0"/>
              <a:t>The Inheritance of Loss </a:t>
            </a:r>
            <a:r>
              <a:rPr lang="en-US" sz="2000" dirty="0" smtClean="0"/>
              <a:t>is a novel all about </a:t>
            </a:r>
            <a:r>
              <a:rPr lang="en-US" sz="2000" b="1" dirty="0" smtClean="0"/>
              <a:t>divisions</a:t>
            </a:r>
            <a:r>
              <a:rPr lang="en-US" sz="2000" dirty="0" smtClean="0"/>
              <a:t>: between </a:t>
            </a:r>
            <a:r>
              <a:rPr lang="en-US" sz="2000" b="1" dirty="0" smtClean="0"/>
              <a:t>continents</a:t>
            </a:r>
            <a:r>
              <a:rPr lang="en-US" sz="2000" dirty="0" smtClean="0"/>
              <a:t>, between </a:t>
            </a:r>
            <a:r>
              <a:rPr lang="en-US" sz="2000" b="1" dirty="0" smtClean="0"/>
              <a:t>nationalities</a:t>
            </a:r>
            <a:r>
              <a:rPr lang="en-US" sz="2000" dirty="0" smtClean="0"/>
              <a:t>, between </a:t>
            </a:r>
            <a:r>
              <a:rPr lang="en-US" sz="2000" b="1" dirty="0" smtClean="0"/>
              <a:t>religions</a:t>
            </a:r>
            <a:r>
              <a:rPr lang="en-US" sz="2000" dirty="0" smtClean="0"/>
              <a:t>. But the most important divisions are </a:t>
            </a:r>
            <a:r>
              <a:rPr lang="en-US" sz="2000" b="1" dirty="0" smtClean="0"/>
              <a:t>typographic</a:t>
            </a:r>
            <a:r>
              <a:rPr lang="en-US" sz="2000" dirty="0" smtClean="0"/>
              <a:t>. Each one of the novel's </a:t>
            </a:r>
            <a:r>
              <a:rPr lang="en-US" sz="2000" b="1" dirty="0" smtClean="0"/>
              <a:t>53 short chapters </a:t>
            </a:r>
            <a:r>
              <a:rPr lang="en-US" sz="2000" dirty="0" smtClean="0"/>
              <a:t>is subdivided into sections, separated from each other by </a:t>
            </a:r>
            <a:r>
              <a:rPr lang="en-US" sz="2000" dirty="0" err="1" smtClean="0"/>
              <a:t>centre</a:t>
            </a:r>
            <a:r>
              <a:rPr lang="en-US" sz="2000" dirty="0" smtClean="0"/>
              <a:t>-justified lines. The author has introduced hundreds of gaps into her narrative. </a:t>
            </a:r>
          </a:p>
          <a:p>
            <a:endParaRPr lang="it-IT" dirty="0"/>
          </a:p>
        </p:txBody>
      </p:sp>
    </p:spTree>
  </p:cSld>
  <p:clrMapOvr>
    <a:masterClrMapping/>
  </p:clrMapOvr>
  <p:transition spd="med">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olo 1"/>
          <p:cNvSpPr>
            <a:spLocks noGrp="1"/>
          </p:cNvSpPr>
          <p:nvPr>
            <p:ph type="title"/>
          </p:nvPr>
        </p:nvSpPr>
        <p:spPr/>
        <p:txBody>
          <a:bodyPr/>
          <a:lstStyle/>
          <a:p>
            <a:r>
              <a:rPr lang="it-IT" b="1" i="1" dirty="0" smtClean="0"/>
              <a:t>The Inheritance of Loss</a:t>
            </a:r>
            <a:r>
              <a:rPr lang="it-IT" b="1" dirty="0" smtClean="0"/>
              <a:t/>
            </a:r>
            <a:br>
              <a:rPr lang="it-IT" b="1" dirty="0" smtClean="0"/>
            </a:br>
            <a:r>
              <a:rPr lang="it-IT" sz="3200" b="1" dirty="0" smtClean="0"/>
              <a:t>CHARACTERS</a:t>
            </a:r>
            <a:endParaRPr lang="it-IT" sz="3200" b="1" dirty="0"/>
          </a:p>
        </p:txBody>
      </p:sp>
      <p:pic>
        <p:nvPicPr>
          <p:cNvPr id="2097165" name="Immagine 2"/>
          <p:cNvPicPr>
            <a:picLocks noChangeAspect="1"/>
          </p:cNvPicPr>
          <p:nvPr/>
        </p:nvPicPr>
        <p:blipFill>
          <a:blip r:embed="rId2"/>
          <a:stretch>
            <a:fillRect/>
          </a:stretch>
        </p:blipFill>
        <p:spPr>
          <a:xfrm>
            <a:off x="251521" y="2564904"/>
            <a:ext cx="4608511" cy="3024336"/>
          </a:xfrm>
          <a:prstGeom prst="rect">
            <a:avLst/>
          </a:prstGeom>
        </p:spPr>
      </p:pic>
      <p:sp>
        <p:nvSpPr>
          <p:cNvPr id="1048625" name="CasellaDiTesto 3"/>
          <p:cNvSpPr txBox="1"/>
          <p:nvPr/>
        </p:nvSpPr>
        <p:spPr>
          <a:xfrm>
            <a:off x="5148064" y="2204864"/>
            <a:ext cx="3672408" cy="4358640"/>
          </a:xfrm>
          <a:prstGeom prst="rect">
            <a:avLst/>
          </a:prstGeom>
          <a:noFill/>
        </p:spPr>
        <p:txBody>
          <a:bodyPr wrap="square" rtlCol="0">
            <a:spAutoFit/>
          </a:bodyPr>
          <a:lstStyle/>
          <a:p>
            <a:r>
              <a:rPr lang="en-GB" sz="2000" b="1" dirty="0" smtClean="0"/>
              <a:t>Sai</a:t>
            </a:r>
            <a:r>
              <a:rPr lang="en-GB" sz="2000" dirty="0" smtClean="0"/>
              <a:t>: a </a:t>
            </a:r>
            <a:r>
              <a:rPr lang="en-GB" sz="2000" dirty="0"/>
              <a:t>seventeen-year-old girl living with her grandfather, who is a judge. </a:t>
            </a:r>
            <a:endParaRPr lang="en-GB" sz="2000" dirty="0" smtClean="0"/>
          </a:p>
          <a:p>
            <a:r>
              <a:rPr lang="en-GB" sz="2000" dirty="0" smtClean="0"/>
              <a:t>At </a:t>
            </a:r>
            <a:r>
              <a:rPr lang="en-GB" sz="2000" dirty="0"/>
              <a:t>the convent school, she learned English as well as Western values and appreciation of all things English. She falls in love with </a:t>
            </a:r>
            <a:r>
              <a:rPr lang="en-GB" sz="2000" dirty="0" err="1"/>
              <a:t>Gyan</a:t>
            </a:r>
            <a:r>
              <a:rPr lang="en-GB" sz="2000" dirty="0"/>
              <a:t>, her mathematics tutor. </a:t>
            </a:r>
            <a:endParaRPr lang="en-GB" sz="2000" dirty="0" smtClean="0"/>
          </a:p>
          <a:p>
            <a:endParaRPr lang="en-GB" sz="2000" dirty="0" smtClean="0"/>
          </a:p>
          <a:p>
            <a:r>
              <a:rPr lang="en-GB" sz="2000" dirty="0" smtClean="0"/>
              <a:t>She </a:t>
            </a:r>
            <a:r>
              <a:rPr lang="en-GB" sz="2000" dirty="0"/>
              <a:t>is strong and ambitious. She is open-minded about the world around her. </a:t>
            </a:r>
            <a:endParaRPr lang="it-IT" sz="2000" dirty="0"/>
          </a:p>
        </p:txBody>
      </p:sp>
    </p:spTree>
  </p:cSld>
  <p:clrMapOvr>
    <a:masterClrMapping/>
  </p:clrMapOvr>
  <p:transition spd="med">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asellaDiTesto 2"/>
          <p:cNvSpPr txBox="1"/>
          <p:nvPr/>
        </p:nvSpPr>
        <p:spPr>
          <a:xfrm>
            <a:off x="105557" y="188638"/>
            <a:ext cx="9011344" cy="7417415"/>
          </a:xfrm>
          <a:prstGeom prst="rect">
            <a:avLst/>
          </a:prstGeom>
          <a:noFill/>
        </p:spPr>
        <p:txBody>
          <a:bodyPr wrap="square" rtlCol="0">
            <a:spAutoFit/>
          </a:bodyPr>
          <a:lstStyle/>
          <a:p>
            <a:r>
              <a:rPr lang="en-GB" sz="1900" b="1" dirty="0" smtClean="0"/>
              <a:t>The judge (</a:t>
            </a:r>
            <a:r>
              <a:rPr lang="en-GB" sz="1900" b="1" dirty="0" err="1" smtClean="0"/>
              <a:t>Jemubhai</a:t>
            </a:r>
            <a:r>
              <a:rPr lang="en-GB" sz="1900" b="1" dirty="0" smtClean="0"/>
              <a:t> Patel)</a:t>
            </a:r>
            <a:r>
              <a:rPr lang="en-GB" sz="1900" dirty="0" smtClean="0"/>
              <a:t>: an angry and stern old man who attended Cambridge University. </a:t>
            </a:r>
          </a:p>
          <a:p>
            <a:r>
              <a:rPr lang="en-GB" sz="1900" dirty="0" smtClean="0"/>
              <a:t>When he returns to India, he feels like a foreigner. In addition, he is ridiculed because of his westernized way of life. When he returns to India, he feels like a foreigner. In addition, he is ridiculed because of his westernized way of life and in particular for the obsession with powdering his face. </a:t>
            </a:r>
            <a:r>
              <a:rPr lang="en-GB" sz="1900" dirty="0" err="1" smtClean="0"/>
              <a:t>Jemubhai</a:t>
            </a:r>
            <a:r>
              <a:rPr lang="en-GB" sz="1900" dirty="0" smtClean="0"/>
              <a:t> meets with his wife after being separated from her while he was in England. No longer interested in being married to an Indian woman, he sends her back to her parents, an act that brings shame to his own family. </a:t>
            </a:r>
          </a:p>
          <a:p>
            <a:endParaRPr lang="en-GB" sz="1900" b="1" dirty="0" smtClean="0"/>
          </a:p>
          <a:p>
            <a:r>
              <a:rPr lang="en-GB" sz="1900" b="1" dirty="0" err="1" smtClean="0"/>
              <a:t>Gyan</a:t>
            </a:r>
            <a:r>
              <a:rPr lang="en-GB" sz="1900" dirty="0" smtClean="0"/>
              <a:t>: Sai's tutor and boyfriend. He is a young Nepali. Even though he is much lower in caste, she still treats him as her equal. </a:t>
            </a:r>
            <a:r>
              <a:rPr lang="en-GB" sz="1900" dirty="0" err="1" smtClean="0"/>
              <a:t>Gyan</a:t>
            </a:r>
            <a:r>
              <a:rPr lang="en-GB" sz="1900" dirty="0" smtClean="0"/>
              <a:t> gradually becomes attracted to the Nepali insurgency movement.</a:t>
            </a:r>
          </a:p>
          <a:p>
            <a:endParaRPr lang="en-GB" sz="1900" dirty="0" smtClean="0"/>
          </a:p>
          <a:p>
            <a:pPr lvl="0"/>
            <a:r>
              <a:rPr lang="en-US" sz="1900" b="1" dirty="0" smtClean="0"/>
              <a:t>Biju: </a:t>
            </a:r>
            <a:r>
              <a:rPr lang="en-US" sz="1900" dirty="0" smtClean="0"/>
              <a:t>son of the Judge's cook. He manages to get a tourist visa to move to New York to try to make a better life for himself. He is uneducated. In fact, he could not even understand the announcements at the American embassy:</a:t>
            </a:r>
            <a:endParaRPr lang="it-IT" sz="1900" dirty="0" smtClean="0"/>
          </a:p>
          <a:p>
            <a:r>
              <a:rPr lang="en-US" sz="1900" i="1" dirty="0" smtClean="0"/>
              <a:t>"Where is the </a:t>
            </a:r>
            <a:r>
              <a:rPr lang="en-US" sz="1900" i="1" dirty="0" err="1" smtClean="0"/>
              <a:t>Amriken</a:t>
            </a:r>
            <a:r>
              <a:rPr lang="en-US" sz="1900" i="1" dirty="0" smtClean="0"/>
              <a:t> embassy?"</a:t>
            </a:r>
            <a:endParaRPr lang="it-IT" sz="1900" dirty="0" smtClean="0"/>
          </a:p>
          <a:p>
            <a:r>
              <a:rPr lang="en-US" sz="1900" i="1" dirty="0" smtClean="0"/>
              <a:t>"It is there". The man pointed back at the same building.</a:t>
            </a:r>
            <a:endParaRPr lang="it-IT" sz="1900" dirty="0" smtClean="0"/>
          </a:p>
          <a:p>
            <a:r>
              <a:rPr lang="en-US" sz="1900" i="1" dirty="0" smtClean="0"/>
              <a:t>"That is U.S.“</a:t>
            </a:r>
          </a:p>
          <a:p>
            <a:r>
              <a:rPr lang="en-US" sz="1900" i="1" dirty="0" smtClean="0"/>
              <a:t>"It is the same thing", said the man impatiently.</a:t>
            </a:r>
            <a:r>
              <a:rPr lang="it-IT" sz="1900" dirty="0" smtClean="0"/>
              <a:t> (p. 182)</a:t>
            </a:r>
          </a:p>
          <a:p>
            <a:r>
              <a:rPr lang="en-GB" sz="1900" dirty="0" smtClean="0"/>
              <a:t>Biju lives  a “secret” life in poverty and humiliation. </a:t>
            </a:r>
            <a:endParaRPr lang="it-IT" sz="1900" dirty="0" smtClean="0"/>
          </a:p>
          <a:p>
            <a:endParaRPr lang="it-IT" sz="2000" dirty="0"/>
          </a:p>
          <a:p>
            <a:endParaRPr lang="it-IT" sz="2000" dirty="0"/>
          </a:p>
          <a:p>
            <a:endParaRPr lang="it-IT" dirty="0"/>
          </a:p>
        </p:txBody>
      </p:sp>
    </p:spTree>
  </p:cSld>
  <p:clrMapOvr>
    <a:masterClrMapping/>
  </p:clrMapOvr>
  <p:transition spd="med">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asellaDiTesto 1"/>
          <p:cNvSpPr txBox="1"/>
          <p:nvPr/>
        </p:nvSpPr>
        <p:spPr>
          <a:xfrm>
            <a:off x="539552" y="317319"/>
            <a:ext cx="8136904" cy="5882641"/>
          </a:xfrm>
          <a:prstGeom prst="rect">
            <a:avLst/>
          </a:prstGeom>
          <a:noFill/>
        </p:spPr>
        <p:txBody>
          <a:bodyPr wrap="square" rtlCol="0">
            <a:spAutoFit/>
          </a:bodyPr>
          <a:lstStyle/>
          <a:p>
            <a:r>
              <a:rPr lang="en-GB" sz="2000" b="1" dirty="0" smtClean="0"/>
              <a:t>Sayeed</a:t>
            </a:r>
            <a:r>
              <a:rPr lang="en-GB" sz="2000" dirty="0" smtClean="0"/>
              <a:t>: </a:t>
            </a:r>
            <a:r>
              <a:rPr lang="en-GB" sz="2000" dirty="0"/>
              <a:t>Biju's friend. He has a comfortable life in America. He has not been affected by the frustrations of an immigrant. </a:t>
            </a:r>
            <a:endParaRPr lang="en-GB" sz="2000" dirty="0" smtClean="0"/>
          </a:p>
          <a:p>
            <a:r>
              <a:rPr lang="en-GB" sz="2000" dirty="0"/>
              <a:t>When Sayeed talks, he makes a lot of grammar </a:t>
            </a:r>
            <a:r>
              <a:rPr lang="en-GB" sz="2000" dirty="0" smtClean="0"/>
              <a:t>mistakes (</a:t>
            </a:r>
            <a:r>
              <a:rPr lang="en-GB" sz="2000" i="1" dirty="0" smtClean="0"/>
              <a:t>he </a:t>
            </a:r>
            <a:r>
              <a:rPr lang="en-GB" sz="2000" i="1" dirty="0"/>
              <a:t>work</a:t>
            </a:r>
            <a:r>
              <a:rPr lang="en-GB" sz="2000" i="1" u="sng" dirty="0"/>
              <a:t> </a:t>
            </a:r>
            <a:r>
              <a:rPr lang="en-GB" sz="2000" i="1" dirty="0"/>
              <a:t> here </a:t>
            </a:r>
            <a:r>
              <a:rPr lang="en-GB" sz="2000" dirty="0"/>
              <a:t>or the phrase </a:t>
            </a:r>
            <a:r>
              <a:rPr lang="en-GB" sz="2000" i="1" dirty="0"/>
              <a:t>He ha</a:t>
            </a:r>
            <a:r>
              <a:rPr lang="en-GB" sz="2000" i="1" u="sng" dirty="0"/>
              <a:t>ve</a:t>
            </a:r>
            <a:r>
              <a:rPr lang="en-GB" sz="2000" i="1" dirty="0"/>
              <a:t> to </a:t>
            </a:r>
            <a:r>
              <a:rPr lang="en-GB" sz="2000" i="1" dirty="0" smtClean="0"/>
              <a:t>share, </a:t>
            </a:r>
            <a:r>
              <a:rPr lang="it-IT" sz="2000" dirty="0" smtClean="0"/>
              <a:t>p</a:t>
            </a:r>
            <a:r>
              <a:rPr lang="it-IT" sz="2000" dirty="0"/>
              <a:t>. </a:t>
            </a:r>
            <a:r>
              <a:rPr lang="it-IT" sz="2000" smtClean="0"/>
              <a:t>98</a:t>
            </a:r>
            <a:r>
              <a:rPr lang="en-GB" sz="2000" smtClean="0"/>
              <a:t>).</a:t>
            </a:r>
            <a:r>
              <a:rPr lang="it-IT" sz="2000" dirty="0" smtClean="0">
                <a:effectLst/>
              </a:rPr>
              <a:t> </a:t>
            </a:r>
            <a:endParaRPr lang="it-IT" sz="2000" dirty="0" smtClean="0"/>
          </a:p>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r>
              <a:rPr lang="en-GB" sz="2000" b="1" dirty="0" smtClean="0"/>
              <a:t>The cook:</a:t>
            </a:r>
            <a:r>
              <a:rPr lang="en-GB" sz="2000" dirty="0" smtClean="0"/>
              <a:t> </a:t>
            </a:r>
            <a:r>
              <a:rPr lang="en-GB" sz="2000" dirty="0"/>
              <a:t>proud of his son, Biju, whom he imagines to be successful in America. He is nameless and poor. While Sai and the cook </a:t>
            </a:r>
            <a:r>
              <a:rPr lang="en-GB" sz="2000" dirty="0" smtClean="0"/>
              <a:t>seem to </a:t>
            </a:r>
            <a:r>
              <a:rPr lang="en-GB" sz="2000" dirty="0"/>
              <a:t>have a close relationship, by the end of the novel their relationship has been weakened and then broken by their economic </a:t>
            </a:r>
            <a:r>
              <a:rPr lang="en-GB" sz="2000" dirty="0" smtClean="0"/>
              <a:t>inequality.</a:t>
            </a:r>
            <a:endParaRPr lang="it-IT" sz="2000" dirty="0"/>
          </a:p>
        </p:txBody>
      </p:sp>
      <p:pic>
        <p:nvPicPr>
          <p:cNvPr id="2097166" name="Immagine 2" descr="http://3.bp.blogspot.com/-43kHv4k8JSQ/VP_lEUFra5I/AAAAAAAAFpc/OeSnvJy_7Ck/s1600/mercato.jpg">
            <a:hlinkClick r:id="rId2"/>
          </p:cNvPr>
          <p:cNvPicPr>
            <a:picLocks/>
          </p:cNvPicPr>
          <p:nvPr/>
        </p:nvPicPr>
        <p:blipFill>
          <a:blip r:embed="rId3"/>
          <a:srcRect/>
          <a:stretch>
            <a:fillRect/>
          </a:stretch>
        </p:blipFill>
        <p:spPr bwMode="auto">
          <a:xfrm>
            <a:off x="539552" y="2142807"/>
            <a:ext cx="3828256" cy="2599159"/>
          </a:xfrm>
          <a:prstGeom prst="rect">
            <a:avLst/>
          </a:prstGeom>
          <a:noFill/>
          <a:ln>
            <a:noFill/>
          </a:ln>
        </p:spPr>
      </p:pic>
      <p:pic>
        <p:nvPicPr>
          <p:cNvPr id="2097167" name="Immagine 3" descr="http://1.bp.blogspot.com/-q7Vt-Vr0w5s/VP_k2nj3eHI/AAAAAAAAFpU/83xsVzK3SbE/s1600/cuoco-indiano-mette-mani-olio-bollente.jpg">
            <a:hlinkClick r:id="rId4"/>
          </p:cNvPr>
          <p:cNvPicPr>
            <a:picLocks/>
          </p:cNvPicPr>
          <p:nvPr/>
        </p:nvPicPr>
        <p:blipFill rotWithShape="1">
          <a:blip r:embed="rId5"/>
          <a:srcRect t="12204" b="13510"/>
          <a:stretch>
            <a:fillRect/>
          </a:stretch>
        </p:blipFill>
        <p:spPr bwMode="auto">
          <a:xfrm>
            <a:off x="4822527" y="2239954"/>
            <a:ext cx="3816424" cy="2507570"/>
          </a:xfrm>
          <a:prstGeom prst="rect">
            <a:avLst/>
          </a:prstGeom>
          <a:noFill/>
          <a:ln>
            <a:noFill/>
          </a:ln>
        </p:spPr>
      </p:pic>
    </p:spTree>
  </p:cSld>
  <p:clrMapOvr>
    <a:masterClrMapping/>
  </p:clrMapOvr>
  <p:transition spd="med">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asellaDiTesto 1"/>
          <p:cNvSpPr txBox="1"/>
          <p:nvPr/>
        </p:nvSpPr>
        <p:spPr>
          <a:xfrm>
            <a:off x="899592" y="188640"/>
            <a:ext cx="7488832" cy="3139440"/>
          </a:xfrm>
          <a:prstGeom prst="rect">
            <a:avLst/>
          </a:prstGeom>
          <a:noFill/>
        </p:spPr>
        <p:txBody>
          <a:bodyPr wrap="square" rtlCol="0">
            <a:spAutoFit/>
          </a:bodyPr>
          <a:lstStyle/>
          <a:p>
            <a:r>
              <a:rPr lang="en-GB" sz="2000" b="1" dirty="0"/>
              <a:t>Lola and </a:t>
            </a:r>
            <a:r>
              <a:rPr lang="en-GB" sz="2000" b="1" dirty="0" smtClean="0"/>
              <a:t>Noni</a:t>
            </a:r>
            <a:r>
              <a:rPr lang="en-GB" sz="2000" dirty="0" smtClean="0"/>
              <a:t>: they represent </a:t>
            </a:r>
            <a:r>
              <a:rPr lang="en-GB" sz="2000" dirty="0"/>
              <a:t>the few Indians who have been able to benefit from the British influence. </a:t>
            </a:r>
            <a:endParaRPr lang="en-GB" sz="2000" dirty="0" smtClean="0"/>
          </a:p>
          <a:p>
            <a:r>
              <a:rPr lang="en-GB" sz="2000" dirty="0" smtClean="0"/>
              <a:t>When </a:t>
            </a:r>
            <a:r>
              <a:rPr lang="en-GB" sz="2000" dirty="0"/>
              <a:t>Lola becomes widowed, Lola's unmarried sister Noni moves to her cottage Mon Ami and they live on pension of Lola's husband. </a:t>
            </a:r>
            <a:r>
              <a:rPr lang="en-GB" sz="2000" dirty="0" smtClean="0"/>
              <a:t>Noni </a:t>
            </a:r>
            <a:r>
              <a:rPr lang="en-GB" sz="2000" dirty="0"/>
              <a:t>helps out by starting to tutor Sai. They prefer British authors, they watch programs and news from the BBC and they celebrate English Christmas</a:t>
            </a:r>
            <a:r>
              <a:rPr lang="en-GB" sz="2000" dirty="0" smtClean="0"/>
              <a:t>.</a:t>
            </a:r>
          </a:p>
          <a:p>
            <a:endParaRPr lang="en-GB" sz="2000" dirty="0"/>
          </a:p>
          <a:p>
            <a:r>
              <a:rPr lang="en-GB" sz="2000" b="1" dirty="0" smtClean="0"/>
              <a:t>Uncle Potty </a:t>
            </a:r>
            <a:r>
              <a:rPr lang="en-GB" sz="2000" b="1" dirty="0"/>
              <a:t>and father </a:t>
            </a:r>
            <a:r>
              <a:rPr lang="en-GB" sz="2000" b="1" dirty="0" smtClean="0"/>
              <a:t>Booty:</a:t>
            </a:r>
            <a:r>
              <a:rPr lang="en-GB" sz="2000" dirty="0" smtClean="0"/>
              <a:t> they represent </a:t>
            </a:r>
            <a:r>
              <a:rPr lang="en-GB" sz="2000" dirty="0"/>
              <a:t>the privileged people from the west living in India. </a:t>
            </a:r>
            <a:endParaRPr lang="it-IT" sz="2000" dirty="0"/>
          </a:p>
        </p:txBody>
      </p:sp>
      <p:pic>
        <p:nvPicPr>
          <p:cNvPr id="2097168" name="Immagine 2"/>
          <p:cNvPicPr>
            <a:picLocks noChangeAspect="1"/>
          </p:cNvPicPr>
          <p:nvPr/>
        </p:nvPicPr>
        <p:blipFill>
          <a:blip r:embed="rId2"/>
          <a:stretch>
            <a:fillRect/>
          </a:stretch>
        </p:blipFill>
        <p:spPr>
          <a:xfrm>
            <a:off x="1723526" y="3484010"/>
            <a:ext cx="5616624" cy="3153251"/>
          </a:xfrm>
          <a:prstGeom prst="rect">
            <a:avLst/>
          </a:prstGeom>
        </p:spPr>
      </p:pic>
    </p:spTree>
  </p:cSld>
  <p:clrMapOvr>
    <a:masterClrMapping/>
  </p:clrMapOvr>
  <p:transition spd="med">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olo 1"/>
          <p:cNvSpPr>
            <a:spLocks noGrp="1"/>
          </p:cNvSpPr>
          <p:nvPr>
            <p:ph type="title"/>
          </p:nvPr>
        </p:nvSpPr>
        <p:spPr>
          <a:xfrm>
            <a:off x="683568" y="980728"/>
            <a:ext cx="7756263" cy="766218"/>
          </a:xfrm>
        </p:spPr>
        <p:txBody>
          <a:bodyPr/>
          <a:lstStyle/>
          <a:p>
            <a:r>
              <a:rPr lang="it-IT" b="1" i="1" dirty="0" smtClean="0"/>
              <a:t>The Inheritance of Loss</a:t>
            </a:r>
            <a:r>
              <a:rPr lang="it-IT" b="1" i="1" dirty="0"/>
              <a:t/>
            </a:r>
            <a:br>
              <a:rPr lang="it-IT" b="1" i="1" dirty="0"/>
            </a:br>
            <a:r>
              <a:rPr lang="it-IT" sz="3200" b="1" dirty="0" smtClean="0"/>
              <a:t>MAIN</a:t>
            </a:r>
            <a:r>
              <a:rPr lang="it-IT" sz="3200" b="1" i="1" dirty="0" smtClean="0"/>
              <a:t> </a:t>
            </a:r>
            <a:r>
              <a:rPr lang="it-IT" sz="3200" b="1" dirty="0" smtClean="0"/>
              <a:t>THEMES</a:t>
            </a:r>
            <a:r>
              <a:rPr lang="it-IT" dirty="0" smtClean="0"/>
              <a:t/>
            </a:r>
            <a:br>
              <a:rPr lang="it-IT" dirty="0" smtClean="0"/>
            </a:br>
            <a:endParaRPr lang="it-IT" dirty="0"/>
          </a:p>
        </p:txBody>
      </p:sp>
      <p:sp>
        <p:nvSpPr>
          <p:cNvPr id="1048630" name="CasellaDiTesto 4"/>
          <p:cNvSpPr txBox="1"/>
          <p:nvPr/>
        </p:nvSpPr>
        <p:spPr>
          <a:xfrm>
            <a:off x="651924" y="2492896"/>
            <a:ext cx="8086600" cy="374904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The novel </a:t>
            </a:r>
            <a:r>
              <a:rPr lang="en-US" sz="2000" dirty="0"/>
              <a:t>is about </a:t>
            </a:r>
            <a:r>
              <a:rPr lang="en-US" sz="2000" b="1" dirty="0"/>
              <a:t>Post-Colonialism</a:t>
            </a:r>
            <a:r>
              <a:rPr lang="en-US" sz="2000" dirty="0"/>
              <a:t> in India and </a:t>
            </a:r>
            <a:r>
              <a:rPr lang="en-US" sz="2000" b="1" dirty="0"/>
              <a:t>Orientalism</a:t>
            </a:r>
            <a:r>
              <a:rPr lang="en-US" sz="2000" dirty="0"/>
              <a:t>. Thanks to Edward Said’s new </a:t>
            </a:r>
            <a:r>
              <a:rPr lang="en-US" sz="2000" dirty="0" smtClean="0"/>
              <a:t>interpretation the </a:t>
            </a:r>
            <a:r>
              <a:rPr lang="en-US" sz="2000" dirty="0"/>
              <a:t>East stands for the </a:t>
            </a:r>
            <a:r>
              <a:rPr lang="en-US" sz="2000" dirty="0" smtClean="0"/>
              <a:t>barbaric, the uncultured and the “other”, </a:t>
            </a:r>
            <a:r>
              <a:rPr lang="en-US" sz="2000" dirty="0"/>
              <a:t>t</a:t>
            </a:r>
            <a:r>
              <a:rPr lang="en-US" sz="2000" dirty="0" smtClean="0"/>
              <a:t>he West is the true “self”. Most </a:t>
            </a:r>
            <a:r>
              <a:rPr lang="en-US" sz="2000" dirty="0"/>
              <a:t>of the characters look up to the West as a model of behavior and reject their original background. </a:t>
            </a:r>
            <a:endParaRPr lang="en-US" sz="2000" dirty="0" smtClean="0"/>
          </a:p>
          <a:p>
            <a:pPr marL="342900" indent="-342900">
              <a:buFont typeface="Arial" panose="020B0604020202020204" pitchFamily="34" charset="0"/>
              <a:buChar char="•"/>
            </a:pPr>
            <a:endParaRPr lang="en-US" sz="2000" dirty="0"/>
          </a:p>
          <a:p>
            <a:pPr lvl="1"/>
            <a:r>
              <a:rPr lang="en-US" sz="2000" dirty="0" smtClean="0"/>
              <a:t>The </a:t>
            </a:r>
            <a:r>
              <a:rPr lang="en-US" sz="2000" b="1" dirty="0"/>
              <a:t>Judge </a:t>
            </a:r>
            <a:r>
              <a:rPr lang="en-US" sz="2000" b="1" dirty="0" smtClean="0"/>
              <a:t>Patel </a:t>
            </a:r>
            <a:r>
              <a:rPr lang="en-US" sz="2000" dirty="0"/>
              <a:t>is an Indian educated to the British lifestyle and mentality that he totally </a:t>
            </a:r>
            <a:r>
              <a:rPr lang="en-US" sz="2000" dirty="0" smtClean="0"/>
              <a:t>absorbed, </a:t>
            </a:r>
            <a:r>
              <a:rPr lang="en-US" sz="2000" dirty="0"/>
              <a:t>he feels ashamed of his Indian </a:t>
            </a:r>
            <a:r>
              <a:rPr lang="en-US" sz="2000" dirty="0" smtClean="0"/>
              <a:t>roots. </a:t>
            </a:r>
            <a:r>
              <a:rPr lang="en-US" sz="2000" dirty="0"/>
              <a:t>However, he is not completely accepted by the English he admires so much because of his </a:t>
            </a:r>
            <a:r>
              <a:rPr lang="en-US" sz="2000" dirty="0" smtClean="0"/>
              <a:t>origins. </a:t>
            </a:r>
            <a:r>
              <a:rPr lang="en-US" sz="2000" dirty="0"/>
              <a:t>He is on the edge of two worlds. </a:t>
            </a:r>
            <a:endParaRPr lang="en-US" sz="2000" dirty="0" smtClean="0"/>
          </a:p>
          <a:p>
            <a:endParaRPr lang="en-US" sz="2000" dirty="0"/>
          </a:p>
        </p:txBody>
      </p:sp>
    </p:spTree>
  </p:cSld>
  <p:clrMapOvr>
    <a:masterClrMapping/>
  </p:clrMapOvr>
  <p:transition spd="med">
    <p:pull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CasellaDiTesto 2"/>
          <p:cNvSpPr txBox="1"/>
          <p:nvPr/>
        </p:nvSpPr>
        <p:spPr>
          <a:xfrm>
            <a:off x="323528" y="40749"/>
            <a:ext cx="8496944" cy="6817251"/>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t>Also </a:t>
            </a:r>
            <a:r>
              <a:rPr lang="en-US" sz="1900" b="1" dirty="0" smtClean="0"/>
              <a:t>the cook </a:t>
            </a:r>
            <a:r>
              <a:rPr lang="en-US" sz="1900" dirty="0" smtClean="0"/>
              <a:t>admires the West and he believes in the American dream: he sends his only son to USA to find a job and a better life there and he considers a degradation to work for non-English people. His son is an illegal immigrant in America who jumps from an illegal job to another.</a:t>
            </a:r>
            <a:endParaRPr lang="it-IT" sz="1900" dirty="0" smtClean="0"/>
          </a:p>
          <a:p>
            <a:pPr marL="342900" indent="-342900">
              <a:buFont typeface="Arial" panose="020B0604020202020204" pitchFamily="34" charset="0"/>
              <a:buChar char="•"/>
            </a:pPr>
            <a:endParaRPr lang="en-US" sz="1900" b="1" dirty="0" smtClean="0"/>
          </a:p>
          <a:p>
            <a:pPr marL="342900" indent="-342900">
              <a:buFont typeface="Arial" panose="020B0604020202020204" pitchFamily="34" charset="0"/>
              <a:buChar char="•"/>
            </a:pPr>
            <a:r>
              <a:rPr lang="en-US" sz="1900" b="1" dirty="0" smtClean="0"/>
              <a:t>Sai </a:t>
            </a:r>
            <a:r>
              <a:rPr lang="en-US" sz="1900" dirty="0" smtClean="0"/>
              <a:t>is </a:t>
            </a:r>
            <a:r>
              <a:rPr lang="en-US" sz="1900" dirty="0"/>
              <a:t>also anglicized. She is brought up in a convent and educated to the English way of life and language. </a:t>
            </a:r>
            <a:endParaRPr lang="en-US" sz="1900" dirty="0" smtClean="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In the end, all the characters are defeated. </a:t>
            </a:r>
            <a:r>
              <a:rPr lang="en-US" sz="1900" dirty="0" smtClean="0"/>
              <a:t>They </a:t>
            </a:r>
            <a:r>
              <a:rPr lang="en-US" sz="1900" dirty="0"/>
              <a:t>experience an identity </a:t>
            </a:r>
            <a:r>
              <a:rPr lang="en-US" sz="1900" dirty="0" smtClean="0"/>
              <a:t>crisis because they </a:t>
            </a:r>
            <a:r>
              <a:rPr lang="en-US" sz="1900" dirty="0"/>
              <a:t>are split between two different </a:t>
            </a:r>
            <a:r>
              <a:rPr lang="en-US" sz="1900" dirty="0" smtClean="0"/>
              <a:t>cultures. So </a:t>
            </a:r>
            <a:r>
              <a:rPr lang="en-US" sz="1900" b="1" dirty="0" smtClean="0"/>
              <a:t>Hybridity </a:t>
            </a:r>
            <a:r>
              <a:rPr lang="en-US" sz="1900" dirty="0"/>
              <a:t>is not achieved. </a:t>
            </a:r>
            <a:endParaRPr lang="en-US" sz="1900" dirty="0" smtClean="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b="1" dirty="0" err="1"/>
              <a:t>Migrancy</a:t>
            </a:r>
            <a:r>
              <a:rPr lang="en-US" sz="1900" b="1" dirty="0"/>
              <a:t> </a:t>
            </a:r>
            <a:r>
              <a:rPr lang="en-US" sz="1900" dirty="0"/>
              <a:t>and</a:t>
            </a:r>
            <a:r>
              <a:rPr lang="en-US" sz="1900" b="1" dirty="0"/>
              <a:t> diasporic displacement</a:t>
            </a:r>
            <a:r>
              <a:rPr lang="en-US" sz="1900" dirty="0"/>
              <a:t> </a:t>
            </a:r>
            <a:r>
              <a:rPr lang="en-US" sz="1900" dirty="0" smtClean="0"/>
              <a:t>increase with globalization. </a:t>
            </a:r>
            <a:r>
              <a:rPr lang="en-US" sz="1900" b="1" dirty="0"/>
              <a:t>Biju</a:t>
            </a:r>
            <a:r>
              <a:rPr lang="en-US" sz="1900" dirty="0"/>
              <a:t> is a migrant but he fails in finding a new home in New York, in his process of “</a:t>
            </a:r>
            <a:r>
              <a:rPr lang="en-US" sz="1900" dirty="0" err="1"/>
              <a:t>reterritoralization</a:t>
            </a:r>
            <a:r>
              <a:rPr lang="en-US" sz="1900" dirty="0"/>
              <a:t>”, because he entered the invisible area of illegal immigrants from the third world. </a:t>
            </a:r>
            <a:endParaRPr lang="en-US" sz="1900" dirty="0" smtClean="0"/>
          </a:p>
          <a:p>
            <a:pPr marL="342900" indent="-342900">
              <a:buFont typeface="Arial" panose="020B0604020202020204" pitchFamily="34" charset="0"/>
              <a:buChar char="•"/>
            </a:pPr>
            <a:endParaRPr lang="en-US" sz="1900" dirty="0" smtClean="0"/>
          </a:p>
          <a:p>
            <a:pPr marL="342900" indent="-342900">
              <a:buFont typeface="Arial" panose="020B0604020202020204" pitchFamily="34" charset="0"/>
              <a:buChar char="•"/>
            </a:pPr>
            <a:r>
              <a:rPr lang="en-US" sz="1900" dirty="0" smtClean="0"/>
              <a:t>The </a:t>
            </a:r>
            <a:r>
              <a:rPr lang="en-US" sz="1900" dirty="0"/>
              <a:t>novel concerns the problem of </a:t>
            </a:r>
            <a:r>
              <a:rPr lang="en-US" sz="1900" b="1" dirty="0"/>
              <a:t>race</a:t>
            </a:r>
            <a:r>
              <a:rPr lang="en-US" sz="1900" dirty="0"/>
              <a:t> and </a:t>
            </a:r>
            <a:r>
              <a:rPr lang="en-US" sz="1900" b="1" dirty="0"/>
              <a:t>racism </a:t>
            </a:r>
            <a:r>
              <a:rPr lang="en-US" sz="1900" dirty="0"/>
              <a:t>resulting from the destabilizing meeting of West and East.</a:t>
            </a:r>
            <a:r>
              <a:rPr lang="en-US" sz="1900" b="1" dirty="0"/>
              <a:t> </a:t>
            </a:r>
            <a:r>
              <a:rPr lang="en-US" sz="1900" dirty="0"/>
              <a:t>Every character somehow experiences or practices racist attitudes.</a:t>
            </a:r>
            <a:r>
              <a:rPr lang="en-US" sz="1900" b="1" dirty="0"/>
              <a:t> </a:t>
            </a:r>
            <a:r>
              <a:rPr lang="en-US" sz="1900" dirty="0"/>
              <a:t>First, there is the judge that carries out </a:t>
            </a:r>
            <a:r>
              <a:rPr lang="en-US" sz="1900" dirty="0" smtClean="0"/>
              <a:t>intolerance. </a:t>
            </a:r>
            <a:r>
              <a:rPr lang="en-US" sz="1900" dirty="0"/>
              <a:t>Biju experiences racism as well as </a:t>
            </a:r>
            <a:r>
              <a:rPr lang="en-US" sz="1900" dirty="0" smtClean="0"/>
              <a:t>exploitation. </a:t>
            </a:r>
            <a:r>
              <a:rPr lang="en-US" sz="1900" dirty="0"/>
              <a:t>Lastly, there is </a:t>
            </a:r>
            <a:r>
              <a:rPr lang="en-US" sz="1900" dirty="0" err="1"/>
              <a:t>Gyan</a:t>
            </a:r>
            <a:r>
              <a:rPr lang="en-US" sz="1900" dirty="0"/>
              <a:t> that, because of his biases against the </a:t>
            </a:r>
            <a:r>
              <a:rPr lang="en-US" sz="1900" dirty="0" smtClean="0"/>
              <a:t>English, </a:t>
            </a:r>
            <a:r>
              <a:rPr lang="en-US" sz="1900" dirty="0"/>
              <a:t>loses Sai and joins a terrorist force.</a:t>
            </a:r>
            <a:r>
              <a:rPr lang="en-US" sz="1900" dirty="0" smtClean="0"/>
              <a:t> </a:t>
            </a:r>
            <a:endParaRPr lang="it-IT" sz="1900" dirty="0"/>
          </a:p>
        </p:txBody>
      </p:sp>
    </p:spTree>
  </p:cSld>
  <p:clrMapOvr>
    <a:masterClrMapping/>
  </p:clrMapOvr>
  <p:transition spd="med">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asellaDiTesto 2"/>
          <p:cNvSpPr txBox="1"/>
          <p:nvPr/>
        </p:nvSpPr>
        <p:spPr>
          <a:xfrm>
            <a:off x="1086894" y="548680"/>
            <a:ext cx="7056784" cy="5882641"/>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novel deals with Indian </a:t>
            </a:r>
            <a:r>
              <a:rPr lang="en-US" sz="2000" b="1" dirty="0"/>
              <a:t>social classes </a:t>
            </a:r>
            <a:r>
              <a:rPr lang="en-US" sz="2000" dirty="0"/>
              <a:t>and</a:t>
            </a:r>
            <a:r>
              <a:rPr lang="en-US" sz="2000" b="1" dirty="0"/>
              <a:t> injustice</a:t>
            </a:r>
            <a:r>
              <a:rPr lang="en-US" sz="2000" dirty="0"/>
              <a:t>. Indians are divided into religious castes which </a:t>
            </a:r>
            <a:r>
              <a:rPr lang="en-US" sz="2000" dirty="0" smtClean="0"/>
              <a:t>are </a:t>
            </a:r>
            <a:r>
              <a:rPr lang="en-US" sz="2000" dirty="0"/>
              <a:t>strictly respected. The judge and his granddaughter Sai belong to the upper middle class. Therefore, they are well educated and have lived in the </a:t>
            </a:r>
            <a:r>
              <a:rPr lang="en-US" sz="2000" dirty="0" err="1" smtClean="0"/>
              <a:t>West.The</a:t>
            </a:r>
            <a:r>
              <a:rPr lang="en-US" sz="2000" dirty="0" smtClean="0"/>
              <a:t> </a:t>
            </a:r>
            <a:r>
              <a:rPr lang="en-US" sz="2000" dirty="0"/>
              <a:t>cook and his son Biju belong to the lower </a:t>
            </a:r>
            <a:r>
              <a:rPr lang="en-US" sz="2000" dirty="0" smtClean="0"/>
              <a:t>class </a:t>
            </a:r>
            <a:r>
              <a:rPr lang="en-US" sz="2000" dirty="0"/>
              <a:t>and they work as </a:t>
            </a:r>
            <a:r>
              <a:rPr lang="en-US" sz="2000" dirty="0" smtClean="0"/>
              <a:t>servants. </a:t>
            </a:r>
            <a:r>
              <a:rPr lang="en-US" sz="2000" b="1" dirty="0"/>
              <a:t>Sai</a:t>
            </a:r>
            <a:r>
              <a:rPr lang="en-US" sz="2000" dirty="0"/>
              <a:t> and </a:t>
            </a:r>
            <a:r>
              <a:rPr lang="en-US" sz="2000" b="1" dirty="0" err="1"/>
              <a:t>Gyan</a:t>
            </a:r>
            <a:r>
              <a:rPr lang="en-US" sz="2000" dirty="0"/>
              <a:t> are in love but they cannot marry because he is of a lower </a:t>
            </a:r>
            <a:r>
              <a:rPr lang="en-US" sz="2000" dirty="0" smtClean="0"/>
              <a:t>class. </a:t>
            </a:r>
            <a:r>
              <a:rPr lang="en-US" sz="2000" dirty="0"/>
              <a:t>They are in the same house but utterly separated by social status. </a:t>
            </a:r>
            <a:endParaRPr lang="en-US" sz="2000" dirty="0" smtClean="0"/>
          </a:p>
          <a:p>
            <a:pPr marL="285750" indent="-285750">
              <a:buFont typeface="Arial" panose="020B0604020202020204" pitchFamily="34" charset="0"/>
              <a:buChar char="•"/>
            </a:pPr>
            <a:r>
              <a:rPr lang="en-US" sz="2000" dirty="0"/>
              <a:t>The author depicts the </a:t>
            </a:r>
            <a:r>
              <a:rPr lang="en-US" sz="2000" b="1" dirty="0"/>
              <a:t>traditional gender gap</a:t>
            </a:r>
            <a:r>
              <a:rPr lang="en-US" sz="2000" dirty="0"/>
              <a:t> between men and </a:t>
            </a:r>
            <a:r>
              <a:rPr lang="en-US" sz="2000" dirty="0" smtClean="0"/>
              <a:t>women.</a:t>
            </a:r>
            <a:br>
              <a:rPr lang="en-US" sz="2000" dirty="0" smtClean="0"/>
            </a:br>
            <a:r>
              <a:rPr lang="en-US" sz="2000" dirty="0" smtClean="0"/>
              <a:t>Women </a:t>
            </a:r>
            <a:r>
              <a:rPr lang="en-US" sz="2000" dirty="0"/>
              <a:t>are subjected to men and live in their shadows as loyal, servile wives. The judge’s father buys to his son a </a:t>
            </a:r>
            <a:r>
              <a:rPr lang="en-US" sz="2000" dirty="0" smtClean="0"/>
              <a:t>bride.</a:t>
            </a:r>
            <a:r>
              <a:rPr lang="en-US" sz="2000" dirty="0"/>
              <a:t> He beats her, abuses her, despises her for being </a:t>
            </a:r>
            <a:r>
              <a:rPr lang="en-US" sz="2000" dirty="0" smtClean="0"/>
              <a:t>Indian.</a:t>
            </a:r>
          </a:p>
          <a:p>
            <a:pPr marL="285750" indent="-285750">
              <a:buFont typeface="Arial" panose="020B0604020202020204" pitchFamily="34" charset="0"/>
              <a:buChar char="•"/>
            </a:pPr>
            <a:r>
              <a:rPr lang="en-US" sz="2000" dirty="0"/>
              <a:t>Another topic discussed here is about </a:t>
            </a:r>
            <a:r>
              <a:rPr lang="en-US" sz="2000" b="1" dirty="0"/>
              <a:t>politics</a:t>
            </a:r>
            <a:r>
              <a:rPr lang="en-US" sz="2000" dirty="0"/>
              <a:t> and the </a:t>
            </a:r>
            <a:r>
              <a:rPr lang="en-US" sz="2000" b="1" dirty="0" err="1"/>
              <a:t>Gorkha</a:t>
            </a:r>
            <a:r>
              <a:rPr lang="en-US" sz="2000" b="1" dirty="0"/>
              <a:t> insurgency</a:t>
            </a:r>
            <a:r>
              <a:rPr lang="en-US" sz="2000" dirty="0"/>
              <a:t>. </a:t>
            </a:r>
            <a:r>
              <a:rPr lang="en-US" sz="2000" dirty="0" smtClean="0"/>
              <a:t>In </a:t>
            </a:r>
            <a:r>
              <a:rPr lang="en-US" sz="2000" dirty="0"/>
              <a:t>the </a:t>
            </a:r>
            <a:r>
              <a:rPr lang="en-US" sz="2000" dirty="0" smtClean="0"/>
              <a:t>‘80s </a:t>
            </a:r>
            <a:r>
              <a:rPr lang="en-US" sz="2000" dirty="0"/>
              <a:t>they started to protest to create their own land, independent from India, and to find their own national </a:t>
            </a:r>
            <a:r>
              <a:rPr lang="en-US" sz="2000" dirty="0" smtClean="0"/>
              <a:t>identity.</a:t>
            </a:r>
            <a:endParaRPr lang="it-IT" sz="2000" dirty="0"/>
          </a:p>
        </p:txBody>
      </p:sp>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olo 1"/>
          <p:cNvSpPr>
            <a:spLocks noGrp="1"/>
          </p:cNvSpPr>
          <p:nvPr>
            <p:ph type="ctrTitle"/>
          </p:nvPr>
        </p:nvSpPr>
        <p:spPr>
          <a:xfrm>
            <a:off x="683568" y="692696"/>
            <a:ext cx="7776864" cy="1731982"/>
          </a:xfrm>
        </p:spPr>
        <p:txBody>
          <a:bodyPr/>
          <a:lstStyle/>
          <a:p>
            <a:r>
              <a:rPr lang="it-IT" sz="5800" dirty="0" smtClean="0"/>
              <a:t>The Inheritance of Loss</a:t>
            </a:r>
            <a:br>
              <a:rPr lang="it-IT" sz="5800" dirty="0" smtClean="0"/>
            </a:br>
            <a:r>
              <a:rPr lang="it-IT" sz="3200" dirty="0" smtClean="0"/>
              <a:t>KIRAN DESAI</a:t>
            </a:r>
            <a:endParaRPr lang="it-IT" sz="3200" dirty="0"/>
          </a:p>
        </p:txBody>
      </p:sp>
      <p:sp>
        <p:nvSpPr>
          <p:cNvPr id="1048589" name="Sottotitolo 2"/>
          <p:cNvSpPr>
            <a:spLocks noGrp="1"/>
          </p:cNvSpPr>
          <p:nvPr>
            <p:ph type="subTitle" idx="1"/>
          </p:nvPr>
        </p:nvSpPr>
        <p:spPr>
          <a:xfrm>
            <a:off x="1403648" y="4005064"/>
            <a:ext cx="6400800" cy="1752600"/>
          </a:xfrm>
        </p:spPr>
        <p:txBody>
          <a:bodyPr>
            <a:noAutofit/>
          </a:bodyPr>
          <a:lstStyle/>
          <a:p>
            <a:r>
              <a:rPr lang="it-IT" sz="2800" i="1" dirty="0" smtClean="0"/>
              <a:t>«A story of </a:t>
            </a:r>
            <a:r>
              <a:rPr lang="it-IT" sz="2800" i="1" dirty="0" err="1" smtClean="0"/>
              <a:t>exiles</a:t>
            </a:r>
            <a:r>
              <a:rPr lang="it-IT" sz="2800" i="1" dirty="0" smtClean="0"/>
              <a:t> </a:t>
            </a:r>
            <a:r>
              <a:rPr lang="it-IT" sz="2800" i="1" dirty="0" err="1" smtClean="0"/>
              <a:t>at</a:t>
            </a:r>
            <a:r>
              <a:rPr lang="it-IT" sz="2800" i="1" dirty="0" smtClean="0"/>
              <a:t> home and </a:t>
            </a:r>
            <a:r>
              <a:rPr lang="it-IT" sz="2800" i="1" dirty="0" err="1" smtClean="0"/>
              <a:t>abroad</a:t>
            </a:r>
            <a:r>
              <a:rPr lang="it-IT" sz="2800" i="1" dirty="0" smtClean="0"/>
              <a:t>, </a:t>
            </a:r>
          </a:p>
          <a:p>
            <a:r>
              <a:rPr lang="it-IT" sz="2800" i="1" dirty="0" smtClean="0"/>
              <a:t>of families </a:t>
            </a:r>
            <a:r>
              <a:rPr lang="it-IT" sz="2800" i="1" dirty="0" err="1" smtClean="0"/>
              <a:t>broken</a:t>
            </a:r>
            <a:r>
              <a:rPr lang="it-IT" sz="2800" i="1" dirty="0" smtClean="0"/>
              <a:t> and </a:t>
            </a:r>
            <a:r>
              <a:rPr lang="it-IT" sz="2800" i="1" dirty="0" err="1" smtClean="0"/>
              <a:t>fixed</a:t>
            </a:r>
            <a:r>
              <a:rPr lang="it-IT" sz="2800" i="1" dirty="0" smtClean="0"/>
              <a:t>, of love </a:t>
            </a:r>
            <a:r>
              <a:rPr lang="it-IT" sz="2800" i="1" dirty="0" err="1" smtClean="0"/>
              <a:t>both</a:t>
            </a:r>
            <a:r>
              <a:rPr lang="it-IT" sz="2800" i="1" dirty="0" smtClean="0"/>
              <a:t> bitter and </a:t>
            </a:r>
            <a:r>
              <a:rPr lang="it-IT" sz="2800" i="1" dirty="0" err="1" smtClean="0"/>
              <a:t>bittersweet</a:t>
            </a:r>
            <a:r>
              <a:rPr lang="it-IT" sz="2800" i="1" dirty="0" smtClean="0"/>
              <a:t>.»</a:t>
            </a:r>
          </a:p>
          <a:p>
            <a:r>
              <a:rPr lang="it-IT" sz="2800" b="1" dirty="0" smtClean="0"/>
              <a:t>Chicago Tribune</a:t>
            </a:r>
            <a:endParaRPr lang="it-IT" sz="2800" b="1" dirty="0"/>
          </a:p>
        </p:txBody>
      </p:sp>
    </p:spTree>
  </p:cSld>
  <p:clrMapOvr>
    <a:masterClrMapping/>
  </p:clrMapOvr>
  <p:transitio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olo 1"/>
          <p:cNvSpPr>
            <a:spLocks noGrp="1"/>
          </p:cNvSpPr>
          <p:nvPr>
            <p:ph type="title"/>
          </p:nvPr>
        </p:nvSpPr>
        <p:spPr/>
        <p:txBody>
          <a:bodyPr/>
          <a:lstStyle/>
          <a:p>
            <a:r>
              <a:rPr lang="it-IT" b="1" i="1" dirty="0" smtClean="0"/>
              <a:t>The </a:t>
            </a:r>
            <a:r>
              <a:rPr lang="it-IT" b="1" i="1" dirty="0" err="1" smtClean="0"/>
              <a:t>Inheritance</a:t>
            </a:r>
            <a:r>
              <a:rPr lang="it-IT" b="1" i="1" dirty="0" smtClean="0"/>
              <a:t> of </a:t>
            </a:r>
            <a:r>
              <a:rPr lang="it-IT" b="1" i="1" dirty="0" err="1" smtClean="0"/>
              <a:t>Loss</a:t>
            </a:r>
            <a:r>
              <a:rPr lang="it-IT" b="1" i="1" dirty="0" smtClean="0"/>
              <a:t/>
            </a:r>
            <a:br>
              <a:rPr lang="it-IT" b="1" i="1" dirty="0" smtClean="0"/>
            </a:br>
            <a:r>
              <a:rPr lang="it-IT" sz="3200" b="1" dirty="0" smtClean="0"/>
              <a:t>STYLE</a:t>
            </a:r>
            <a:endParaRPr lang="it-IT" sz="3200" b="1" i="1" dirty="0"/>
          </a:p>
        </p:txBody>
      </p:sp>
      <p:sp>
        <p:nvSpPr>
          <p:cNvPr id="1048643" name="CasellaDiTesto 2"/>
          <p:cNvSpPr txBox="1"/>
          <p:nvPr/>
        </p:nvSpPr>
        <p:spPr>
          <a:xfrm>
            <a:off x="1043608" y="2924944"/>
            <a:ext cx="7272808" cy="2834640"/>
          </a:xfrm>
          <a:prstGeom prst="rect">
            <a:avLst/>
          </a:prstGeom>
          <a:noFill/>
        </p:spPr>
        <p:txBody>
          <a:bodyPr wrap="square" rtlCol="0">
            <a:spAutoFit/>
          </a:bodyPr>
          <a:lstStyle/>
          <a:p>
            <a:pPr marL="285750" indent="-285750">
              <a:buFont typeface="Arial" panose="020B0604020202020204" pitchFamily="34" charset="0"/>
              <a:buChar char="•"/>
            </a:pPr>
            <a:r>
              <a:rPr lang="it-IT" sz="2000" dirty="0" err="1"/>
              <a:t>Descriptive</a:t>
            </a:r>
            <a:r>
              <a:rPr lang="it-IT" sz="2000" dirty="0"/>
              <a:t> and narrative style (nature and </a:t>
            </a:r>
            <a:r>
              <a:rPr lang="it-IT" sz="2000" dirty="0" err="1"/>
              <a:t>events</a:t>
            </a:r>
            <a:r>
              <a:rPr lang="it-IT" sz="2000" dirty="0"/>
              <a:t>)</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Simple </a:t>
            </a:r>
            <a:r>
              <a:rPr lang="it-IT" sz="2000" dirty="0" err="1"/>
              <a:t>Syntax</a:t>
            </a:r>
            <a:r>
              <a:rPr lang="it-IT" sz="2000" dirty="0"/>
              <a:t> (coordinate </a:t>
            </a:r>
            <a:r>
              <a:rPr lang="it-IT" sz="2000" dirty="0" err="1"/>
              <a:t>clauses</a:t>
            </a:r>
            <a:r>
              <a:rPr lang="it-IT" sz="2000" dirty="0"/>
              <a:t> more </a:t>
            </a:r>
            <a:r>
              <a:rPr lang="it-IT" sz="2000" dirty="0" err="1"/>
              <a:t>frequent</a:t>
            </a:r>
            <a:r>
              <a:rPr lang="it-IT" sz="2000" dirty="0"/>
              <a:t> </a:t>
            </a:r>
            <a:r>
              <a:rPr lang="it-IT" sz="2000" dirty="0" err="1"/>
              <a:t>than</a:t>
            </a:r>
            <a:r>
              <a:rPr lang="it-IT" sz="2000" dirty="0"/>
              <a:t> subordinate </a:t>
            </a:r>
            <a:r>
              <a:rPr lang="it-IT" sz="2000" dirty="0" err="1"/>
              <a:t>clauses</a:t>
            </a:r>
            <a:r>
              <a:rPr lang="it-IT" sz="2000" dirty="0"/>
              <a:t>)</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err="1"/>
              <a:t>Many</a:t>
            </a:r>
            <a:r>
              <a:rPr lang="it-IT" sz="2000" dirty="0"/>
              <a:t> </a:t>
            </a:r>
            <a:r>
              <a:rPr lang="it-IT" sz="2000" dirty="0" err="1"/>
              <a:t>digressions</a:t>
            </a:r>
            <a:r>
              <a:rPr lang="it-IT" sz="2000" dirty="0"/>
              <a:t>, no linear </a:t>
            </a:r>
            <a:r>
              <a:rPr lang="it-IT" sz="2000" dirty="0" err="1"/>
              <a:t>development</a:t>
            </a:r>
            <a:r>
              <a:rPr lang="it-IT" sz="2000" dirty="0"/>
              <a:t> of the story and of the </a:t>
            </a:r>
            <a:r>
              <a:rPr lang="it-IT" sz="2000" dirty="0" err="1"/>
              <a:t>themes</a:t>
            </a:r>
            <a:r>
              <a:rPr lang="it-IT" sz="2000" dirty="0"/>
              <a:t> </a:t>
            </a:r>
          </a:p>
        </p:txBody>
      </p:sp>
    </p:spTree>
  </p:cSld>
  <p:clrMapOvr>
    <a:masterClrMapping/>
  </p:clrMapOvr>
  <p:transition spd="med">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CasellaDiTesto 1"/>
          <p:cNvSpPr txBox="1"/>
          <p:nvPr/>
        </p:nvSpPr>
        <p:spPr>
          <a:xfrm>
            <a:off x="1040305" y="1124744"/>
            <a:ext cx="7632848" cy="5082540"/>
          </a:xfrm>
          <a:prstGeom prst="rect">
            <a:avLst/>
          </a:prstGeom>
          <a:noFill/>
        </p:spPr>
        <p:txBody>
          <a:bodyPr wrap="square" rtlCol="0">
            <a:spAutoFit/>
          </a:bodyPr>
          <a:lstStyle/>
          <a:p>
            <a:r>
              <a:rPr lang="it-IT" sz="3000" b="1" dirty="0"/>
              <a:t>Language and </a:t>
            </a:r>
            <a:r>
              <a:rPr lang="it-IT" sz="3000" b="1" dirty="0" err="1"/>
              <a:t>rhetorical</a:t>
            </a:r>
            <a:r>
              <a:rPr lang="it-IT" sz="3000" b="1" dirty="0"/>
              <a:t> </a:t>
            </a:r>
            <a:r>
              <a:rPr lang="it-IT" sz="3000" b="1" dirty="0" err="1" smtClean="0"/>
              <a:t>devices</a:t>
            </a:r>
            <a:endParaRPr lang="it-IT" sz="3000" b="1" dirty="0" smtClean="0"/>
          </a:p>
          <a:p>
            <a:endParaRPr lang="it-IT" sz="3000" b="1" dirty="0"/>
          </a:p>
          <a:p>
            <a:pPr marL="342900" indent="-342900">
              <a:buFont typeface="Arial" panose="020B0604020202020204" pitchFamily="34" charset="0"/>
              <a:buChar char="•"/>
            </a:pPr>
            <a:r>
              <a:rPr lang="it-IT" sz="2000" dirty="0"/>
              <a:t>International and </a:t>
            </a:r>
            <a:r>
              <a:rPr lang="it-IT" sz="2000" dirty="0" err="1"/>
              <a:t>intercultural</a:t>
            </a:r>
            <a:r>
              <a:rPr lang="it-IT" sz="2000" dirty="0"/>
              <a:t> </a:t>
            </a:r>
            <a:r>
              <a:rPr lang="it-IT" sz="2000" dirty="0" err="1"/>
              <a:t>language</a:t>
            </a:r>
            <a:r>
              <a:rPr lang="it-IT" sz="2000" dirty="0"/>
              <a:t> (</a:t>
            </a:r>
            <a:r>
              <a:rPr lang="it-IT" sz="2000" dirty="0" err="1"/>
              <a:t>words</a:t>
            </a:r>
            <a:r>
              <a:rPr lang="it-IT" sz="2000" dirty="0"/>
              <a:t> from </a:t>
            </a:r>
            <a:r>
              <a:rPr lang="it-IT" sz="2000" dirty="0" err="1"/>
              <a:t>many</a:t>
            </a:r>
            <a:r>
              <a:rPr lang="it-IT" sz="2000" dirty="0"/>
              <a:t> </a:t>
            </a:r>
            <a:r>
              <a:rPr lang="it-IT" sz="2000" dirty="0" err="1"/>
              <a:t>languages</a:t>
            </a:r>
            <a:r>
              <a:rPr lang="it-IT" sz="2000" dirty="0"/>
              <a:t>)- </a:t>
            </a:r>
            <a:r>
              <a:rPr lang="it-IT" sz="2000" dirty="0" err="1"/>
              <a:t>estrangement</a:t>
            </a:r>
            <a:r>
              <a:rPr lang="it-IT" sz="2000" dirty="0"/>
              <a:t> </a:t>
            </a:r>
            <a:r>
              <a:rPr lang="it-IT" sz="2000" dirty="0" err="1"/>
              <a:t>effect</a:t>
            </a:r>
            <a:r>
              <a:rPr lang="it-IT" sz="2000" dirty="0"/>
              <a:t> (</a:t>
            </a:r>
            <a:r>
              <a:rPr lang="it-IT" sz="2000" dirty="0" err="1"/>
              <a:t>different</a:t>
            </a:r>
            <a:r>
              <a:rPr lang="it-IT" sz="2000" dirty="0"/>
              <a:t> </a:t>
            </a:r>
            <a:r>
              <a:rPr lang="it-IT" sz="2000" dirty="0" err="1"/>
              <a:t>cultures</a:t>
            </a:r>
            <a:r>
              <a:rPr lang="it-IT" sz="2000" dirty="0"/>
              <a:t> are </a:t>
            </a:r>
            <a:r>
              <a:rPr lang="it-IT" sz="2000" dirty="0" err="1"/>
              <a:t>connected</a:t>
            </a:r>
            <a:r>
              <a:rPr lang="it-IT" sz="2000" dirty="0"/>
              <a:t>, </a:t>
            </a:r>
            <a:r>
              <a:rPr lang="it-IT" sz="2000" dirty="0" err="1"/>
              <a:t>they</a:t>
            </a:r>
            <a:r>
              <a:rPr lang="it-IT" sz="2000" dirty="0"/>
              <a:t> </a:t>
            </a:r>
            <a:r>
              <a:rPr lang="it-IT" sz="2000" dirty="0" err="1"/>
              <a:t>don’t</a:t>
            </a:r>
            <a:r>
              <a:rPr lang="it-IT" sz="2000" dirty="0"/>
              <a:t> </a:t>
            </a:r>
            <a:r>
              <a:rPr lang="it-IT" sz="2000" dirty="0" err="1"/>
              <a:t>always</a:t>
            </a:r>
            <a:r>
              <a:rPr lang="it-IT" sz="2000" dirty="0"/>
              <a:t> </a:t>
            </a:r>
            <a:r>
              <a:rPr lang="it-IT" sz="2000" dirty="0" err="1"/>
              <a:t>understand</a:t>
            </a:r>
            <a:r>
              <a:rPr lang="it-IT" sz="2000" dirty="0"/>
              <a:t> </a:t>
            </a:r>
            <a:r>
              <a:rPr lang="it-IT" sz="2000" dirty="0" err="1"/>
              <a:t>each</a:t>
            </a:r>
            <a:r>
              <a:rPr lang="it-IT" sz="2000" dirty="0"/>
              <a:t> </a:t>
            </a:r>
            <a:r>
              <a:rPr lang="it-IT" sz="2000" dirty="0" err="1"/>
              <a:t>other</a:t>
            </a:r>
            <a:r>
              <a:rPr lang="it-IT" sz="2000" dirty="0"/>
              <a:t>, </a:t>
            </a:r>
            <a:r>
              <a:rPr lang="it-IT" sz="2000" dirty="0" err="1"/>
              <a:t>sometimes</a:t>
            </a:r>
            <a:r>
              <a:rPr lang="it-IT" sz="2000" dirty="0"/>
              <a:t> the </a:t>
            </a:r>
            <a:r>
              <a:rPr lang="it-IT" sz="2000" dirty="0" err="1"/>
              <a:t>reader</a:t>
            </a:r>
            <a:r>
              <a:rPr lang="it-IT" sz="2000" dirty="0"/>
              <a:t> </a:t>
            </a:r>
            <a:r>
              <a:rPr lang="it-IT" sz="2000" dirty="0" err="1"/>
              <a:t>doesn’t</a:t>
            </a:r>
            <a:r>
              <a:rPr lang="it-IT" sz="2000" dirty="0"/>
              <a:t> </a:t>
            </a:r>
            <a:r>
              <a:rPr lang="it-IT" sz="2000" dirty="0" err="1"/>
              <a:t>understand</a:t>
            </a:r>
            <a:r>
              <a:rPr lang="it-IT" sz="2000" dirty="0"/>
              <a:t> </a:t>
            </a:r>
            <a:r>
              <a:rPr lang="it-IT" sz="2000" dirty="0" err="1"/>
              <a:t>what</a:t>
            </a:r>
            <a:r>
              <a:rPr lang="it-IT" sz="2000" dirty="0"/>
              <a:t> </a:t>
            </a:r>
            <a:r>
              <a:rPr lang="it-IT" sz="2000" dirty="0" err="1"/>
              <a:t>is</a:t>
            </a:r>
            <a:r>
              <a:rPr lang="it-IT" sz="2000" dirty="0"/>
              <a:t> </a:t>
            </a:r>
            <a:r>
              <a:rPr lang="it-IT" sz="2000" dirty="0" err="1"/>
              <a:t>said</a:t>
            </a:r>
            <a:r>
              <a:rPr lang="it-IT" sz="2000" dirty="0"/>
              <a:t>)</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Use of </a:t>
            </a:r>
            <a:r>
              <a:rPr lang="it-IT" sz="2000" dirty="0" err="1"/>
              <a:t>many</a:t>
            </a:r>
            <a:r>
              <a:rPr lang="it-IT" sz="2000" dirty="0"/>
              <a:t> </a:t>
            </a:r>
            <a:r>
              <a:rPr lang="it-IT" sz="2000" dirty="0" err="1"/>
              <a:t>rhetorical</a:t>
            </a:r>
            <a:r>
              <a:rPr lang="it-IT" sz="2000" dirty="0"/>
              <a:t> </a:t>
            </a:r>
            <a:r>
              <a:rPr lang="it-IT" sz="2000" dirty="0" err="1"/>
              <a:t>devices</a:t>
            </a:r>
            <a:r>
              <a:rPr lang="it-IT" sz="2000" dirty="0"/>
              <a:t>: </a:t>
            </a:r>
            <a:r>
              <a:rPr lang="it-IT" sz="2000" dirty="0" err="1"/>
              <a:t>methaphors</a:t>
            </a:r>
            <a:r>
              <a:rPr lang="it-IT" sz="2000" dirty="0"/>
              <a:t>, </a:t>
            </a:r>
            <a:r>
              <a:rPr lang="it-IT" sz="2000" dirty="0" err="1"/>
              <a:t>similes</a:t>
            </a:r>
            <a:r>
              <a:rPr lang="it-IT" sz="2000" dirty="0"/>
              <a:t>, </a:t>
            </a:r>
            <a:r>
              <a:rPr lang="it-IT" sz="2000" dirty="0" err="1"/>
              <a:t>hyperboles</a:t>
            </a:r>
            <a:r>
              <a:rPr lang="it-IT" sz="2000" dirty="0"/>
              <a:t>, etc. (nature, </a:t>
            </a:r>
            <a:r>
              <a:rPr lang="it-IT" sz="2000" dirty="0" err="1"/>
              <a:t>events</a:t>
            </a:r>
            <a:r>
              <a:rPr lang="it-IT" sz="2000" dirty="0"/>
              <a:t>)</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 </a:t>
            </a:r>
            <a:r>
              <a:rPr lang="it-IT" sz="2000" dirty="0" err="1"/>
              <a:t>Irony</a:t>
            </a:r>
            <a:r>
              <a:rPr lang="it-IT" sz="2000" dirty="0"/>
              <a:t> and </a:t>
            </a:r>
            <a:r>
              <a:rPr lang="it-IT" sz="2000" dirty="0" err="1"/>
              <a:t>conversational</a:t>
            </a:r>
            <a:r>
              <a:rPr lang="it-IT" sz="2000" dirty="0"/>
              <a:t> </a:t>
            </a:r>
            <a:r>
              <a:rPr lang="it-IT" sz="2000" dirty="0" err="1"/>
              <a:t>implicatures</a:t>
            </a:r>
            <a:r>
              <a:rPr lang="it-IT" sz="2000" dirty="0"/>
              <a:t> (</a:t>
            </a:r>
            <a:r>
              <a:rPr lang="it-IT" sz="2000" dirty="0" err="1"/>
              <a:t>things</a:t>
            </a:r>
            <a:r>
              <a:rPr lang="it-IT" sz="2000" dirty="0"/>
              <a:t> are </a:t>
            </a:r>
            <a:r>
              <a:rPr lang="it-IT" sz="2000" dirty="0" err="1"/>
              <a:t>not</a:t>
            </a:r>
            <a:r>
              <a:rPr lang="it-IT" sz="2000" dirty="0"/>
              <a:t> </a:t>
            </a:r>
            <a:r>
              <a:rPr lang="it-IT" sz="2000" dirty="0" err="1"/>
              <a:t>said</a:t>
            </a:r>
            <a:r>
              <a:rPr lang="it-IT" sz="2000" dirty="0"/>
              <a:t> </a:t>
            </a:r>
            <a:r>
              <a:rPr lang="it-IT" sz="2000" dirty="0" err="1"/>
              <a:t>directly</a:t>
            </a:r>
            <a:r>
              <a:rPr lang="it-IT" sz="2000" dirty="0"/>
              <a:t> </a:t>
            </a:r>
            <a:r>
              <a:rPr lang="it-IT" sz="2000" dirty="0" err="1"/>
              <a:t>but</a:t>
            </a:r>
            <a:r>
              <a:rPr lang="it-IT" sz="2000" dirty="0"/>
              <a:t> </a:t>
            </a:r>
            <a:r>
              <a:rPr lang="it-IT" sz="2000" dirty="0" err="1"/>
              <a:t>implied</a:t>
            </a:r>
            <a:r>
              <a:rPr lang="it-IT" sz="2000" dirty="0"/>
              <a:t> in the </a:t>
            </a:r>
            <a:r>
              <a:rPr lang="it-IT" sz="2000" dirty="0" err="1"/>
              <a:t>discourse</a:t>
            </a:r>
            <a:r>
              <a:rPr lang="it-IT" sz="2000" dirty="0"/>
              <a:t>, </a:t>
            </a:r>
            <a:r>
              <a:rPr lang="it-IT" sz="2000" dirty="0" err="1"/>
              <a:t>what</a:t>
            </a:r>
            <a:r>
              <a:rPr lang="it-IT" sz="2000" dirty="0"/>
              <a:t> </a:t>
            </a:r>
            <a:r>
              <a:rPr lang="it-IT" sz="2000" dirty="0" err="1"/>
              <a:t>is</a:t>
            </a:r>
            <a:r>
              <a:rPr lang="it-IT" sz="2000" dirty="0"/>
              <a:t> </a:t>
            </a:r>
            <a:r>
              <a:rPr lang="it-IT" sz="2000" dirty="0" err="1"/>
              <a:t>implied</a:t>
            </a:r>
            <a:r>
              <a:rPr lang="it-IT" sz="2000" dirty="0"/>
              <a:t> </a:t>
            </a:r>
            <a:r>
              <a:rPr lang="it-IT" sz="2000" dirty="0" err="1"/>
              <a:t>is</a:t>
            </a:r>
            <a:r>
              <a:rPr lang="it-IT" sz="2000" dirty="0"/>
              <a:t> </a:t>
            </a:r>
            <a:r>
              <a:rPr lang="it-IT" sz="2000" dirty="0" err="1"/>
              <a:t>sometimes</a:t>
            </a:r>
            <a:r>
              <a:rPr lang="it-IT" sz="2000" dirty="0"/>
              <a:t> </a:t>
            </a:r>
            <a:r>
              <a:rPr lang="it-IT" sz="2000" dirty="0" err="1"/>
              <a:t>explained</a:t>
            </a:r>
            <a:r>
              <a:rPr lang="it-IT" sz="2000" dirty="0"/>
              <a:t> in </a:t>
            </a:r>
            <a:r>
              <a:rPr lang="it-IT" sz="2000" dirty="0" err="1"/>
              <a:t>digressions</a:t>
            </a:r>
            <a:r>
              <a:rPr lang="it-IT" sz="2000" dirty="0"/>
              <a:t>, </a:t>
            </a:r>
            <a:r>
              <a:rPr lang="it-IT" sz="2000" dirty="0" err="1"/>
              <a:t>sometimes</a:t>
            </a:r>
            <a:r>
              <a:rPr lang="it-IT" sz="2000" dirty="0"/>
              <a:t> </a:t>
            </a:r>
            <a:r>
              <a:rPr lang="it-IT" sz="2000" dirty="0" err="1"/>
              <a:t>it</a:t>
            </a:r>
            <a:r>
              <a:rPr lang="it-IT" sz="2000" dirty="0"/>
              <a:t> </a:t>
            </a:r>
            <a:r>
              <a:rPr lang="it-IT" sz="2000" dirty="0" err="1"/>
              <a:t>remains</a:t>
            </a:r>
            <a:r>
              <a:rPr lang="it-IT" sz="2000" dirty="0"/>
              <a:t> </a:t>
            </a:r>
            <a:r>
              <a:rPr lang="it-IT" sz="2000" dirty="0" err="1"/>
              <a:t>ambiguous</a:t>
            </a:r>
            <a:r>
              <a:rPr lang="it-IT" sz="2000" dirty="0"/>
              <a:t>)</a:t>
            </a:r>
          </a:p>
          <a:p>
            <a:endParaRPr lang="it-IT" sz="3000" b="1" dirty="0"/>
          </a:p>
        </p:txBody>
      </p:sp>
    </p:spTree>
  </p:cSld>
  <p:clrMapOvr>
    <a:masterClrMapping/>
  </p:clrMapOvr>
  <p:transition spd="med">
    <p:pull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IN" sz="5400" dirty="0" smtClean="0">
                <a:latin typeface="Times New Roman" pitchFamily="18" charset="0"/>
                <a:cs typeface="Times New Roman" pitchFamily="18" charset="0"/>
              </a:rPr>
              <a:t>         THANK YOU</a:t>
            </a:r>
            <a:endParaRPr lang="en-US" sz="5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Segnaposto contenuto 3"/>
          <p:cNvPicPr>
            <a:picLocks noGrp="1" noChangeAspect="1"/>
          </p:cNvPicPr>
          <p:nvPr>
            <p:ph idx="1"/>
          </p:nvPr>
        </p:nvPicPr>
        <p:blipFill>
          <a:blip r:embed="rId2"/>
          <a:stretch>
            <a:fillRect/>
          </a:stretch>
        </p:blipFill>
        <p:spPr>
          <a:xfrm>
            <a:off x="611560" y="2564904"/>
            <a:ext cx="3242804" cy="3169658"/>
          </a:xfrm>
        </p:spPr>
      </p:pic>
      <p:sp>
        <p:nvSpPr>
          <p:cNvPr id="1048596" name="Titolo 2"/>
          <p:cNvSpPr>
            <a:spLocks noGrp="1"/>
          </p:cNvSpPr>
          <p:nvPr>
            <p:ph type="title"/>
          </p:nvPr>
        </p:nvSpPr>
        <p:spPr/>
        <p:txBody>
          <a:bodyPr/>
          <a:lstStyle/>
          <a:p>
            <a:r>
              <a:rPr lang="it-IT" dirty="0" err="1" smtClean="0"/>
              <a:t>Kiran</a:t>
            </a:r>
            <a:r>
              <a:rPr lang="it-IT" dirty="0" smtClean="0"/>
              <a:t> </a:t>
            </a:r>
            <a:r>
              <a:rPr lang="it-IT" dirty="0" err="1" smtClean="0"/>
              <a:t>Desai</a:t>
            </a:r>
            <a:endParaRPr lang="it-IT" dirty="0"/>
          </a:p>
        </p:txBody>
      </p:sp>
      <p:sp>
        <p:nvSpPr>
          <p:cNvPr id="1048597" name="CasellaDiTesto 4"/>
          <p:cNvSpPr txBox="1"/>
          <p:nvPr/>
        </p:nvSpPr>
        <p:spPr>
          <a:xfrm>
            <a:off x="4283968" y="2492896"/>
            <a:ext cx="4392488" cy="3266441"/>
          </a:xfrm>
          <a:prstGeom prst="rect">
            <a:avLst/>
          </a:prstGeom>
          <a:noFill/>
        </p:spPr>
        <p:txBody>
          <a:bodyPr wrap="square" rtlCol="0">
            <a:spAutoFit/>
          </a:bodyPr>
          <a:lstStyle/>
          <a:p>
            <a:r>
              <a:rPr lang="en-GB" sz="2200" dirty="0"/>
              <a:t>Kiran Desai was born on 3rd September 1971 in Chandigarh. </a:t>
            </a:r>
            <a:endParaRPr lang="en-GB" sz="2200" dirty="0" smtClean="0"/>
          </a:p>
          <a:p>
            <a:endParaRPr lang="en-GB" sz="2200" dirty="0" smtClean="0"/>
          </a:p>
          <a:p>
            <a:r>
              <a:rPr lang="en-GB" sz="2200" dirty="0" smtClean="0"/>
              <a:t>The </a:t>
            </a:r>
            <a:r>
              <a:rPr lang="en-GB" sz="2200" dirty="0"/>
              <a:t>family shifted to Delhi and when Kiran was fourteen, they moved to England and a year later to the United States, where she completed her University studies graduating in </a:t>
            </a:r>
            <a:r>
              <a:rPr lang="en-GB" sz="2200" b="1" dirty="0"/>
              <a:t>creative writing</a:t>
            </a:r>
            <a:r>
              <a:rPr lang="en-GB" sz="2200" dirty="0"/>
              <a:t>. </a:t>
            </a:r>
            <a:endParaRPr lang="it-IT" sz="2200" dirty="0"/>
          </a:p>
        </p:txBody>
      </p:sp>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CasellaDiTesto 3"/>
          <p:cNvSpPr txBox="1"/>
          <p:nvPr/>
        </p:nvSpPr>
        <p:spPr>
          <a:xfrm>
            <a:off x="4788022" y="442407"/>
            <a:ext cx="3941211" cy="2554545"/>
          </a:xfrm>
          <a:prstGeom prst="rect">
            <a:avLst/>
          </a:prstGeom>
          <a:noFill/>
        </p:spPr>
        <p:txBody>
          <a:bodyPr wrap="square" rtlCol="0">
            <a:spAutoFit/>
          </a:bodyPr>
          <a:lstStyle/>
          <a:p>
            <a:r>
              <a:rPr lang="en-GB" sz="2000" dirty="0"/>
              <a:t>She was born into a cluster of various cultures. </a:t>
            </a:r>
            <a:r>
              <a:rPr lang="en-GB" sz="2000" dirty="0" smtClean="0"/>
              <a:t> Her mother is </a:t>
            </a:r>
            <a:r>
              <a:rPr lang="en-GB" sz="2000" dirty="0"/>
              <a:t>the noted </a:t>
            </a:r>
            <a:r>
              <a:rPr lang="en-GB" sz="2000" dirty="0" smtClean="0"/>
              <a:t>Indian, half-German  </a:t>
            </a:r>
            <a:r>
              <a:rPr lang="en-GB" sz="2000" dirty="0"/>
              <a:t>writer </a:t>
            </a:r>
            <a:r>
              <a:rPr lang="en-GB" sz="2000" b="1" dirty="0"/>
              <a:t>Anita </a:t>
            </a:r>
            <a:r>
              <a:rPr lang="en-GB" sz="2000" b="1" dirty="0" smtClean="0"/>
              <a:t>Desai</a:t>
            </a:r>
            <a:r>
              <a:rPr lang="en-GB" sz="2000" dirty="0" smtClean="0"/>
              <a:t>, </a:t>
            </a:r>
            <a:r>
              <a:rPr lang="en-GB" sz="2000" dirty="0"/>
              <a:t>who was three times shortlisted for the Booker </a:t>
            </a:r>
            <a:r>
              <a:rPr lang="en-GB" sz="2000" dirty="0" smtClean="0"/>
              <a:t>Prize. Desai </a:t>
            </a:r>
            <a:r>
              <a:rPr lang="en-GB" sz="2000" dirty="0"/>
              <a:t>now lives in Brooklyn, New York, but still every year she visits </a:t>
            </a:r>
            <a:r>
              <a:rPr lang="en-GB" sz="2000" dirty="0" smtClean="0"/>
              <a:t>India.</a:t>
            </a:r>
            <a:endParaRPr lang="it-IT" sz="2000" dirty="0"/>
          </a:p>
        </p:txBody>
      </p:sp>
      <p:pic>
        <p:nvPicPr>
          <p:cNvPr id="2097154" name="Immagine 11"/>
          <p:cNvPicPr>
            <a:picLocks noChangeAspect="1"/>
          </p:cNvPicPr>
          <p:nvPr/>
        </p:nvPicPr>
        <p:blipFill>
          <a:blip r:embed="rId2"/>
          <a:stretch>
            <a:fillRect/>
          </a:stretch>
        </p:blipFill>
        <p:spPr>
          <a:xfrm>
            <a:off x="323526" y="467544"/>
            <a:ext cx="4215680" cy="2529408"/>
          </a:xfrm>
          <a:prstGeom prst="rect">
            <a:avLst/>
          </a:prstGeom>
        </p:spPr>
      </p:pic>
      <p:sp>
        <p:nvSpPr>
          <p:cNvPr id="1048602" name="CasellaDiTesto 12"/>
          <p:cNvSpPr txBox="1"/>
          <p:nvPr/>
        </p:nvSpPr>
        <p:spPr>
          <a:xfrm>
            <a:off x="555176" y="3284982"/>
            <a:ext cx="7992888" cy="3749040"/>
          </a:xfrm>
          <a:prstGeom prst="rect">
            <a:avLst/>
          </a:prstGeom>
          <a:noFill/>
        </p:spPr>
        <p:txBody>
          <a:bodyPr wrap="square" rtlCol="0">
            <a:spAutoFit/>
          </a:bodyPr>
          <a:lstStyle/>
          <a:p>
            <a:r>
              <a:rPr lang="en-GB" sz="2000" dirty="0"/>
              <a:t>She first came to literary attention in 1997 when she was published in the </a:t>
            </a:r>
            <a:r>
              <a:rPr lang="en-GB" sz="2000" i="1" dirty="0"/>
              <a:t>New Yorker</a:t>
            </a:r>
            <a:r>
              <a:rPr lang="en-GB" sz="2000" dirty="0"/>
              <a:t> and in </a:t>
            </a:r>
            <a:r>
              <a:rPr lang="en-GB" sz="2000" i="1" dirty="0"/>
              <a:t>Mirrorwork</a:t>
            </a:r>
            <a:r>
              <a:rPr lang="en-GB" sz="2000" dirty="0"/>
              <a:t>, an anthology of 50 years of Indian writing edited by </a:t>
            </a:r>
            <a:r>
              <a:rPr lang="en-GB" sz="2000" b="1" dirty="0"/>
              <a:t>Salman Rushdie </a:t>
            </a:r>
            <a:r>
              <a:rPr lang="en-GB" sz="2000" dirty="0"/>
              <a:t>whose closing piece was her story “Strange Happenings in the Guava Orchard”. </a:t>
            </a:r>
            <a:endParaRPr lang="en-GB" sz="2000" dirty="0" smtClean="0"/>
          </a:p>
          <a:p>
            <a:endParaRPr lang="en-GB" sz="2000" dirty="0" smtClean="0"/>
          </a:p>
          <a:p>
            <a:r>
              <a:rPr lang="en-GB" sz="2000" dirty="0" smtClean="0"/>
              <a:t>In </a:t>
            </a:r>
            <a:r>
              <a:rPr lang="en-GB" sz="2000" dirty="0"/>
              <a:t>1998, </a:t>
            </a:r>
            <a:r>
              <a:rPr lang="en-GB" sz="2000" dirty="0" smtClean="0"/>
              <a:t>she published her first book </a:t>
            </a:r>
            <a:r>
              <a:rPr lang="en-GB" sz="2000" i="1" dirty="0" smtClean="0"/>
              <a:t>Hullabaloo </a:t>
            </a:r>
            <a:r>
              <a:rPr lang="en-GB" sz="2000" i="1" dirty="0"/>
              <a:t>in the Guava </a:t>
            </a:r>
            <a:r>
              <a:rPr lang="en-GB" sz="2000" i="1" dirty="0" smtClean="0"/>
              <a:t>Orchard.</a:t>
            </a:r>
          </a:p>
          <a:p>
            <a:r>
              <a:rPr lang="en-GB" sz="2000" dirty="0"/>
              <a:t>Desai based this book on a real-life story in which a man, </a:t>
            </a:r>
            <a:r>
              <a:rPr lang="en-GB" sz="2000" dirty="0" err="1"/>
              <a:t>Kapila</a:t>
            </a:r>
            <a:r>
              <a:rPr lang="en-GB" sz="2000" dirty="0"/>
              <a:t> Pradhan, lived up a tree for 15 </a:t>
            </a:r>
            <a:r>
              <a:rPr lang="en-GB" sz="2000" dirty="0" smtClean="0"/>
              <a:t>years.</a:t>
            </a:r>
          </a:p>
          <a:p>
            <a:endParaRPr lang="en-GB" sz="2000" dirty="0" smtClean="0"/>
          </a:p>
          <a:p>
            <a:r>
              <a:rPr lang="en-GB" sz="2000" dirty="0" smtClean="0"/>
              <a:t>The book </a:t>
            </a:r>
            <a:r>
              <a:rPr lang="en-GB" sz="2000" dirty="0"/>
              <a:t>received a 1998 Betty Trask Prize from the British Society of </a:t>
            </a:r>
            <a:r>
              <a:rPr lang="en-GB" sz="2000" dirty="0" smtClean="0"/>
              <a:t>Authors.</a:t>
            </a:r>
            <a:endParaRPr lang="it-IT" sz="2000" dirty="0"/>
          </a:p>
        </p:txBody>
      </p:sp>
    </p:spTree>
  </p:cSld>
  <p:clrMapOvr>
    <a:masterClrMapping/>
  </p:clrMapOvr>
  <p:transition spd="med">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Immagine 1"/>
          <p:cNvPicPr>
            <a:picLocks noChangeAspect="1"/>
          </p:cNvPicPr>
          <p:nvPr/>
        </p:nvPicPr>
        <p:blipFill>
          <a:blip r:embed="rId2"/>
          <a:stretch>
            <a:fillRect/>
          </a:stretch>
        </p:blipFill>
        <p:spPr>
          <a:xfrm>
            <a:off x="4608004" y="477706"/>
            <a:ext cx="4356484" cy="2721534"/>
          </a:xfrm>
          <a:prstGeom prst="rect">
            <a:avLst/>
          </a:prstGeom>
        </p:spPr>
      </p:pic>
      <p:sp>
        <p:nvSpPr>
          <p:cNvPr id="1048603" name="CasellaDiTesto 2"/>
          <p:cNvSpPr txBox="1"/>
          <p:nvPr/>
        </p:nvSpPr>
        <p:spPr>
          <a:xfrm>
            <a:off x="216024" y="3933056"/>
            <a:ext cx="8748464" cy="2834640"/>
          </a:xfrm>
          <a:prstGeom prst="rect">
            <a:avLst/>
          </a:prstGeom>
          <a:noFill/>
        </p:spPr>
        <p:txBody>
          <a:bodyPr wrap="square" rtlCol="0">
            <a:spAutoFit/>
          </a:bodyPr>
          <a:lstStyle/>
          <a:p>
            <a:r>
              <a:rPr lang="en-GB" sz="2000" dirty="0"/>
              <a:t>Kiran Desai’s works are </a:t>
            </a:r>
            <a:r>
              <a:rPr lang="en-GB" sz="2000" b="1" dirty="0"/>
              <a:t>post-modern</a:t>
            </a:r>
            <a:r>
              <a:rPr lang="en-GB" sz="2000" dirty="0"/>
              <a:t> both in theme and form. </a:t>
            </a:r>
            <a:endParaRPr lang="en-GB" sz="2000" dirty="0" smtClean="0"/>
          </a:p>
          <a:p>
            <a:endParaRPr lang="en-GB" sz="2000" dirty="0"/>
          </a:p>
          <a:p>
            <a:r>
              <a:rPr lang="en-GB" sz="2000" dirty="0" smtClean="0"/>
              <a:t>In </a:t>
            </a:r>
            <a:r>
              <a:rPr lang="en-GB" sz="2000" dirty="0"/>
              <a:t>Desai’s first novel, the modernist strain of alienation of self, fragmented family structure, breaking and questioning of the institutions of marriage, religion and politics </a:t>
            </a:r>
            <a:r>
              <a:rPr lang="en-GB" sz="2000" dirty="0" smtClean="0"/>
              <a:t>are </a:t>
            </a:r>
            <a:r>
              <a:rPr lang="en-GB" sz="2000" dirty="0"/>
              <a:t>clearly discernible. </a:t>
            </a:r>
            <a:endParaRPr lang="en-GB" sz="2000" dirty="0" smtClean="0"/>
          </a:p>
          <a:p>
            <a:endParaRPr lang="en-GB" sz="2000" dirty="0" smtClean="0"/>
          </a:p>
          <a:p>
            <a:r>
              <a:rPr lang="en-GB" sz="2000" dirty="0" smtClean="0"/>
              <a:t>This </a:t>
            </a:r>
            <a:r>
              <a:rPr lang="en-GB" sz="2000" dirty="0"/>
              <a:t>sense of estrangement is carried on further in the second novel in the point of view of </a:t>
            </a:r>
            <a:r>
              <a:rPr lang="en-GB" sz="2000" b="1" dirty="0"/>
              <a:t>illegal immigrants</a:t>
            </a:r>
            <a:r>
              <a:rPr lang="en-GB" sz="2000" dirty="0"/>
              <a:t>, </a:t>
            </a:r>
            <a:r>
              <a:rPr lang="en-GB" sz="2000" b="1" dirty="0"/>
              <a:t>loss of homeland</a:t>
            </a:r>
            <a:r>
              <a:rPr lang="en-GB" sz="2000" dirty="0"/>
              <a:t>, </a:t>
            </a:r>
            <a:r>
              <a:rPr lang="en-GB" sz="2000" b="1" dirty="0"/>
              <a:t>diasporic articulation</a:t>
            </a:r>
            <a:r>
              <a:rPr lang="en-GB" sz="2000" dirty="0"/>
              <a:t> and </a:t>
            </a:r>
            <a:r>
              <a:rPr lang="en-GB" sz="2000" b="1" dirty="0"/>
              <a:t>the dialectics of </a:t>
            </a:r>
            <a:r>
              <a:rPr lang="en-GB" sz="2000" b="1" dirty="0" smtClean="0"/>
              <a:t>marginality</a:t>
            </a:r>
            <a:r>
              <a:rPr lang="en-GB" sz="2000" dirty="0" smtClean="0"/>
              <a:t>.</a:t>
            </a:r>
            <a:endParaRPr lang="it-IT" sz="2000" dirty="0"/>
          </a:p>
        </p:txBody>
      </p:sp>
      <p:sp>
        <p:nvSpPr>
          <p:cNvPr id="1048604" name="CasellaDiTesto 3"/>
          <p:cNvSpPr txBox="1"/>
          <p:nvPr/>
        </p:nvSpPr>
        <p:spPr>
          <a:xfrm>
            <a:off x="235009" y="147404"/>
            <a:ext cx="3888432" cy="3749041"/>
          </a:xfrm>
          <a:prstGeom prst="rect">
            <a:avLst/>
          </a:prstGeom>
          <a:noFill/>
        </p:spPr>
        <p:txBody>
          <a:bodyPr wrap="square" rtlCol="0">
            <a:spAutoFit/>
          </a:bodyPr>
          <a:lstStyle/>
          <a:p>
            <a:r>
              <a:rPr lang="en-GB" sz="2000" dirty="0"/>
              <a:t>After more than seven years of work, in 2006 she published </a:t>
            </a:r>
            <a:r>
              <a:rPr lang="en-GB" sz="2000" i="1" dirty="0"/>
              <a:t>The Inheritance of </a:t>
            </a:r>
            <a:r>
              <a:rPr lang="en-GB" sz="2000" i="1" dirty="0" smtClean="0"/>
              <a:t>Loss. </a:t>
            </a:r>
          </a:p>
          <a:p>
            <a:endParaRPr lang="en-GB" sz="2000" i="1" dirty="0"/>
          </a:p>
          <a:p>
            <a:r>
              <a:rPr lang="en-GB" sz="2000" dirty="0" smtClean="0"/>
              <a:t>It was </a:t>
            </a:r>
            <a:r>
              <a:rPr lang="en-GB" sz="2000" dirty="0"/>
              <a:t>hailed by critics as a keen, richly descriptive analysis of globalization, terrorism, and immigration. </a:t>
            </a:r>
            <a:br>
              <a:rPr lang="en-GB" sz="2000" dirty="0"/>
            </a:br>
            <a:r>
              <a:rPr lang="en-GB" sz="2000" dirty="0"/>
              <a:t>When she received </a:t>
            </a:r>
            <a:r>
              <a:rPr lang="en-GB" sz="2000" b="1" dirty="0"/>
              <a:t>the Booker Prize </a:t>
            </a:r>
            <a:r>
              <a:rPr lang="en-GB" sz="2000" dirty="0"/>
              <a:t>for the novel in 2007, Desai became the youngest female writer to win the award. </a:t>
            </a:r>
            <a:endParaRPr lang="it-IT" sz="2000" dirty="0"/>
          </a:p>
        </p:txBody>
      </p:sp>
    </p:spTree>
  </p:cSld>
  <p:clrMapOvr>
    <a:masterClrMapping/>
  </p:clrMapOvr>
  <p:transition spd="med">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asellaDiTesto 1"/>
          <p:cNvSpPr txBox="1"/>
          <p:nvPr/>
        </p:nvSpPr>
        <p:spPr>
          <a:xfrm>
            <a:off x="611560" y="404664"/>
            <a:ext cx="3744416" cy="358140"/>
          </a:xfrm>
          <a:prstGeom prst="rect">
            <a:avLst/>
          </a:prstGeom>
          <a:noFill/>
        </p:spPr>
        <p:txBody>
          <a:bodyPr wrap="square" rtlCol="0">
            <a:spAutoFit/>
          </a:bodyPr>
          <a:lstStyle/>
          <a:p>
            <a:endParaRPr lang="it-IT" dirty="0"/>
          </a:p>
        </p:txBody>
      </p:sp>
      <p:sp>
        <p:nvSpPr>
          <p:cNvPr id="1048611" name="Titolo 2"/>
          <p:cNvSpPr>
            <a:spLocks noGrp="1"/>
          </p:cNvSpPr>
          <p:nvPr>
            <p:ph type="title"/>
          </p:nvPr>
        </p:nvSpPr>
        <p:spPr>
          <a:xfrm>
            <a:off x="683568" y="404664"/>
            <a:ext cx="7756263" cy="1054250"/>
          </a:xfrm>
        </p:spPr>
        <p:txBody>
          <a:bodyPr/>
          <a:lstStyle/>
          <a:p>
            <a:r>
              <a:rPr lang="it-IT" b="1" i="1" dirty="0" smtClean="0"/>
              <a:t>The Inheritance of Loss</a:t>
            </a:r>
            <a:r>
              <a:rPr lang="it-IT" dirty="0" smtClean="0"/>
              <a:t/>
            </a:r>
            <a:br>
              <a:rPr lang="it-IT" dirty="0" smtClean="0"/>
            </a:br>
            <a:r>
              <a:rPr lang="it-IT" sz="3200" b="1" dirty="0" smtClean="0"/>
              <a:t>HISTORICAL CONTEXT</a:t>
            </a:r>
            <a:endParaRPr lang="it-IT" sz="3200" b="1" dirty="0"/>
          </a:p>
        </p:txBody>
      </p:sp>
      <p:pic>
        <p:nvPicPr>
          <p:cNvPr id="2097156" name="Immagine 3"/>
          <p:cNvPicPr>
            <a:picLocks noChangeAspect="1"/>
          </p:cNvPicPr>
          <p:nvPr/>
        </p:nvPicPr>
        <p:blipFill>
          <a:blip r:embed="rId2"/>
          <a:stretch>
            <a:fillRect/>
          </a:stretch>
        </p:blipFill>
        <p:spPr>
          <a:xfrm>
            <a:off x="89730" y="2420888"/>
            <a:ext cx="4270018" cy="3744416"/>
          </a:xfrm>
          <a:prstGeom prst="rect">
            <a:avLst/>
          </a:prstGeom>
        </p:spPr>
      </p:pic>
      <p:sp>
        <p:nvSpPr>
          <p:cNvPr id="1048612" name="CasellaDiTesto 4"/>
          <p:cNvSpPr txBox="1"/>
          <p:nvPr/>
        </p:nvSpPr>
        <p:spPr>
          <a:xfrm>
            <a:off x="4391067" y="2236509"/>
            <a:ext cx="4608512" cy="4358640"/>
          </a:xfrm>
          <a:prstGeom prst="rect">
            <a:avLst/>
          </a:prstGeom>
          <a:noFill/>
        </p:spPr>
        <p:txBody>
          <a:bodyPr wrap="square" rtlCol="0">
            <a:spAutoFit/>
          </a:bodyPr>
          <a:lstStyle/>
          <a:p>
            <a:r>
              <a:rPr lang="en-US" sz="2000" dirty="0"/>
              <a:t>«Here, where India blurred into Bhutan and Sikkim, and the army did pull-ups […], it had always been a messy map. The papers sounded resigned. A great amount of warring, betraying, bartering had occurred; between Nepal, England, Tibet, India, Sikkim, Bhutan; Darjeeling stolen from here, </a:t>
            </a:r>
            <a:r>
              <a:rPr lang="en-US" sz="2000" dirty="0" err="1"/>
              <a:t>Kalimpong</a:t>
            </a:r>
            <a:r>
              <a:rPr lang="en-US" sz="2000" dirty="0"/>
              <a:t> plucked from there – despite, ah, despite the mist charging down like a dragon, dissolving, undoing, making ridiculous the drawing of borders.» (Kiran Desai, </a:t>
            </a:r>
            <a:r>
              <a:rPr lang="en-US" sz="2000" i="1" dirty="0"/>
              <a:t>The Inheritance of Loss</a:t>
            </a:r>
            <a:r>
              <a:rPr lang="en-US" sz="2000" dirty="0"/>
              <a:t>, p. 9)</a:t>
            </a:r>
            <a:endParaRPr lang="it-IT" sz="2000" dirty="0"/>
          </a:p>
        </p:txBody>
      </p:sp>
    </p:spTree>
  </p:cSld>
  <p:clrMapOvr>
    <a:masterClrMapping/>
  </p:clrMapOvr>
  <p:transition spd="med">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asellaDiTesto 3"/>
          <p:cNvSpPr txBox="1"/>
          <p:nvPr/>
        </p:nvSpPr>
        <p:spPr>
          <a:xfrm>
            <a:off x="467545" y="620688"/>
            <a:ext cx="2520280" cy="5273041"/>
          </a:xfrm>
          <a:prstGeom prst="rect">
            <a:avLst/>
          </a:prstGeom>
          <a:noFill/>
        </p:spPr>
        <p:txBody>
          <a:bodyPr wrap="square" rtlCol="0">
            <a:spAutoFit/>
          </a:bodyPr>
          <a:lstStyle/>
          <a:p>
            <a:r>
              <a:rPr lang="en-US" sz="2000" dirty="0"/>
              <a:t>The chronological structure in </a:t>
            </a:r>
            <a:r>
              <a:rPr lang="en-US" sz="2000" i="1" dirty="0"/>
              <a:t>The Inheritance of Loss </a:t>
            </a:r>
            <a:r>
              <a:rPr lang="en-US" sz="2000" dirty="0"/>
              <a:t>broadens itself into a wide physical, geographical dimension. Not only time and space intersect, but the two of them also include, in almost 50 years, a passage from India, to Great Britain, America and back, concerning different cultures and languages. </a:t>
            </a:r>
            <a:endParaRPr lang="it-IT" sz="2000" dirty="0"/>
          </a:p>
        </p:txBody>
      </p:sp>
      <p:pic>
        <p:nvPicPr>
          <p:cNvPr id="2097157" name="Immagine 4"/>
          <p:cNvPicPr>
            <a:picLocks noChangeAspect="1"/>
          </p:cNvPicPr>
          <p:nvPr/>
        </p:nvPicPr>
        <p:blipFill>
          <a:blip r:embed="rId2"/>
          <a:stretch>
            <a:fillRect/>
          </a:stretch>
        </p:blipFill>
        <p:spPr>
          <a:xfrm>
            <a:off x="3010827" y="1428875"/>
            <a:ext cx="5692688" cy="4015933"/>
          </a:xfrm>
          <a:prstGeom prst="rect">
            <a:avLst/>
          </a:prstGeom>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CasellaDiTesto 1"/>
          <p:cNvSpPr txBox="1"/>
          <p:nvPr/>
        </p:nvSpPr>
        <p:spPr>
          <a:xfrm>
            <a:off x="801051" y="4144171"/>
            <a:ext cx="7992888" cy="2554545"/>
          </a:xfrm>
          <a:prstGeom prst="rect">
            <a:avLst/>
          </a:prstGeom>
          <a:noFill/>
        </p:spPr>
        <p:txBody>
          <a:bodyPr wrap="square" rtlCol="0">
            <a:spAutoFit/>
          </a:bodyPr>
          <a:lstStyle/>
          <a:p>
            <a:r>
              <a:rPr lang="en-US" sz="2000" dirty="0"/>
              <a:t>Set in the late 1980s, </a:t>
            </a:r>
            <a:r>
              <a:rPr lang="en-US" sz="2000" i="1" dirty="0"/>
              <a:t>The Inheritance of Loss </a:t>
            </a:r>
            <a:r>
              <a:rPr lang="en-US" sz="2000" dirty="0"/>
              <a:t>switches between the ancient fast of the city of </a:t>
            </a:r>
            <a:r>
              <a:rPr lang="en-US" sz="2000" b="1" dirty="0" err="1"/>
              <a:t>Kalimpong</a:t>
            </a:r>
            <a:r>
              <a:rPr lang="en-US" sz="2000" dirty="0"/>
              <a:t>, at the base of </a:t>
            </a:r>
            <a:r>
              <a:rPr lang="en-US" sz="2000" dirty="0" smtClean="0"/>
              <a:t>mount </a:t>
            </a:r>
            <a:r>
              <a:rPr lang="en-US" sz="2000" b="1" dirty="0" err="1" smtClean="0"/>
              <a:t>Kangchengjunga</a:t>
            </a:r>
            <a:r>
              <a:rPr lang="en-US" sz="2000" dirty="0" smtClean="0"/>
              <a:t> in </a:t>
            </a:r>
            <a:r>
              <a:rPr lang="en-US" sz="2000" dirty="0"/>
              <a:t>the </a:t>
            </a:r>
            <a:r>
              <a:rPr lang="en-US" sz="2000" b="1" dirty="0"/>
              <a:t>West Bengal </a:t>
            </a:r>
            <a:r>
              <a:rPr lang="en-US" sz="2000" dirty="0"/>
              <a:t>and the chaotic, cosmopolite </a:t>
            </a:r>
            <a:r>
              <a:rPr lang="en-US" sz="2000" b="1" dirty="0"/>
              <a:t>Manhattan</a:t>
            </a:r>
            <a:r>
              <a:rPr lang="en-US" sz="2000" dirty="0"/>
              <a:t>. </a:t>
            </a:r>
            <a:endParaRPr lang="it-IT" sz="2000" dirty="0"/>
          </a:p>
          <a:p>
            <a:endParaRPr lang="en-US" sz="2000" dirty="0" smtClean="0"/>
          </a:p>
          <a:p>
            <a:r>
              <a:rPr lang="en-US" sz="2000" dirty="0" smtClean="0"/>
              <a:t>The story should </a:t>
            </a:r>
            <a:r>
              <a:rPr lang="en-US" sz="2000" dirty="0"/>
              <a:t>be divided in time and space, between </a:t>
            </a:r>
            <a:r>
              <a:rPr lang="en-US" sz="2000" i="1" dirty="0"/>
              <a:t>British colonialism </a:t>
            </a:r>
            <a:r>
              <a:rPr lang="en-US" sz="2000" dirty="0"/>
              <a:t>and </a:t>
            </a:r>
            <a:r>
              <a:rPr lang="en-US" sz="2000" i="1" dirty="0"/>
              <a:t>Indian independence </a:t>
            </a:r>
            <a:r>
              <a:rPr lang="en-US" sz="2000" dirty="0"/>
              <a:t>according to the main characters; as they float </a:t>
            </a:r>
            <a:r>
              <a:rPr lang="en-US" sz="2000" dirty="0" smtClean="0"/>
              <a:t>among </a:t>
            </a:r>
            <a:r>
              <a:rPr lang="en-US" sz="2000" dirty="0"/>
              <a:t>continents, so does the </a:t>
            </a:r>
            <a:r>
              <a:rPr lang="en-US" sz="2000" dirty="0" smtClean="0"/>
              <a:t>story.</a:t>
            </a:r>
            <a:endParaRPr lang="it-IT" sz="2000" dirty="0"/>
          </a:p>
        </p:txBody>
      </p:sp>
      <p:pic>
        <p:nvPicPr>
          <p:cNvPr id="2097158" name="Immagine 2"/>
          <p:cNvPicPr>
            <a:picLocks noChangeAspect="1"/>
          </p:cNvPicPr>
          <p:nvPr/>
        </p:nvPicPr>
        <p:blipFill>
          <a:blip r:embed="rId2"/>
          <a:stretch>
            <a:fillRect/>
          </a:stretch>
        </p:blipFill>
        <p:spPr>
          <a:xfrm>
            <a:off x="323528" y="620688"/>
            <a:ext cx="4176464" cy="3132348"/>
          </a:xfrm>
          <a:prstGeom prst="rect">
            <a:avLst/>
          </a:prstGeom>
        </p:spPr>
      </p:pic>
      <p:pic>
        <p:nvPicPr>
          <p:cNvPr id="2097159" name="Immagine 3"/>
          <p:cNvPicPr>
            <a:picLocks noChangeAspect="1"/>
          </p:cNvPicPr>
          <p:nvPr/>
        </p:nvPicPr>
        <p:blipFill>
          <a:blip r:embed="rId3"/>
          <a:stretch>
            <a:fillRect/>
          </a:stretch>
        </p:blipFill>
        <p:spPr>
          <a:xfrm>
            <a:off x="4608004" y="620689"/>
            <a:ext cx="4220702" cy="3132348"/>
          </a:xfrm>
          <a:prstGeom prst="rect">
            <a:avLst/>
          </a:prstGeom>
        </p:spPr>
      </p:pic>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Immagine 3"/>
          <p:cNvPicPr>
            <a:picLocks noChangeAspect="1"/>
          </p:cNvPicPr>
          <p:nvPr/>
        </p:nvPicPr>
        <p:blipFill>
          <a:blip r:embed="rId2"/>
          <a:stretch>
            <a:fillRect/>
          </a:stretch>
        </p:blipFill>
        <p:spPr>
          <a:xfrm>
            <a:off x="64542" y="305356"/>
            <a:ext cx="4897395" cy="6219692"/>
          </a:xfrm>
          <a:prstGeom prst="rect">
            <a:avLst/>
          </a:prstGeom>
        </p:spPr>
      </p:pic>
      <p:sp>
        <p:nvSpPr>
          <p:cNvPr id="1048615" name="CasellaDiTesto 4"/>
          <p:cNvSpPr txBox="1"/>
          <p:nvPr/>
        </p:nvSpPr>
        <p:spPr>
          <a:xfrm>
            <a:off x="5148064" y="499026"/>
            <a:ext cx="3672408" cy="6454140"/>
          </a:xfrm>
          <a:prstGeom prst="rect">
            <a:avLst/>
          </a:prstGeom>
          <a:noFill/>
        </p:spPr>
        <p:txBody>
          <a:bodyPr wrap="square" rtlCol="0">
            <a:spAutoFit/>
          </a:bodyPr>
          <a:lstStyle/>
          <a:p>
            <a:r>
              <a:rPr lang="en-US" sz="2000" dirty="0" err="1"/>
              <a:t>Kalimpong</a:t>
            </a:r>
            <a:r>
              <a:rPr lang="en-US" sz="2000" dirty="0"/>
              <a:t> and </a:t>
            </a:r>
            <a:r>
              <a:rPr lang="en-US" sz="2000" dirty="0" err="1"/>
              <a:t>neighbouring</a:t>
            </a:r>
            <a:r>
              <a:rPr lang="en-US" sz="2000" dirty="0"/>
              <a:t> </a:t>
            </a:r>
            <a:r>
              <a:rPr lang="en-US" sz="2000" b="1" dirty="0"/>
              <a:t>Darjeeling</a:t>
            </a:r>
            <a:r>
              <a:rPr lang="en-US" sz="2000" dirty="0"/>
              <a:t> were major </a:t>
            </a:r>
            <a:r>
              <a:rPr lang="en-US" sz="2000" dirty="0" err="1"/>
              <a:t>centres</a:t>
            </a:r>
            <a:r>
              <a:rPr lang="en-US" sz="2000" dirty="0"/>
              <a:t> calling for a separate </a:t>
            </a:r>
            <a:r>
              <a:rPr lang="en-US" sz="2000" b="1" dirty="0" err="1"/>
              <a:t>Gorkhaland</a:t>
            </a:r>
            <a:r>
              <a:rPr lang="en-US" sz="2000" b="1" dirty="0"/>
              <a:t> </a:t>
            </a:r>
            <a:r>
              <a:rPr lang="en-US" sz="2000" dirty="0"/>
              <a:t>state in the 1980s, and more recently in 2010</a:t>
            </a:r>
            <a:r>
              <a:rPr lang="en-US" sz="2000" dirty="0" smtClean="0"/>
              <a:t>.</a:t>
            </a:r>
          </a:p>
          <a:p>
            <a:endParaRPr lang="en-US" sz="2000" dirty="0"/>
          </a:p>
          <a:p>
            <a:r>
              <a:rPr lang="en-US" sz="2000" dirty="0" smtClean="0"/>
              <a:t>The </a:t>
            </a:r>
            <a:r>
              <a:rPr lang="en-US" sz="2000" dirty="0"/>
              <a:t>demands for separate statehood in India have been there even before India’s Independence. Even after the state re-organization of 1956, there were demands from various corners of the country for the creation of a separate state. Linguistic, cultural, ethnic and economic distinctions can be traced as the core reasons behind these demands.</a:t>
            </a:r>
            <a:endParaRPr lang="it-IT" sz="2000" dirty="0"/>
          </a:p>
          <a:p>
            <a:endParaRPr lang="it-IT" dirty="0"/>
          </a:p>
        </p:txBody>
      </p:sp>
    </p:spTree>
  </p:cSld>
  <p:clrMapOvr>
    <a:masterClrMapping/>
  </p:clrMapOvr>
  <p:transition spd="med">
    <p:push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pertina">
  <a:themeElements>
    <a:clrScheme name="Prospet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opertin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1914</Words>
  <Application>Microsoft Office PowerPoint</Application>
  <PresentationFormat>On-screen Show (4:3)</PresentationFormat>
  <Paragraphs>119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Copertina</vt:lpstr>
      <vt:lpstr>Slide 1</vt:lpstr>
      <vt:lpstr>The Inheritance of Loss KIRAN DESAI</vt:lpstr>
      <vt:lpstr>Kiran Desai</vt:lpstr>
      <vt:lpstr>Slide 4</vt:lpstr>
      <vt:lpstr>Slide 5</vt:lpstr>
      <vt:lpstr>The Inheritance of Loss HISTORICAL CONTEXT</vt:lpstr>
      <vt:lpstr>Slide 7</vt:lpstr>
      <vt:lpstr>Slide 8</vt:lpstr>
      <vt:lpstr>Slide 9</vt:lpstr>
      <vt:lpstr>The Inheritance of Loss  PLOT</vt:lpstr>
      <vt:lpstr>Slide 11</vt:lpstr>
      <vt:lpstr>Slide 12</vt:lpstr>
      <vt:lpstr>The Inheritance of Loss CHARACTERS</vt:lpstr>
      <vt:lpstr>Slide 14</vt:lpstr>
      <vt:lpstr>Slide 15</vt:lpstr>
      <vt:lpstr>Slide 16</vt:lpstr>
      <vt:lpstr>The Inheritance of Loss MAIN THEMES </vt:lpstr>
      <vt:lpstr>Slide 18</vt:lpstr>
      <vt:lpstr>Slide 19</vt:lpstr>
      <vt:lpstr>The Inheritance of Loss STYLE</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Inheritance of Loss</dc:title>
  <dc:creator>Chiara</dc:creator>
  <cp:lastModifiedBy>Windows User</cp:lastModifiedBy>
  <cp:revision>2</cp:revision>
  <dcterms:created xsi:type="dcterms:W3CDTF">2018-04-09T22:04:27Z</dcterms:created>
  <dcterms:modified xsi:type="dcterms:W3CDTF">2020-10-21T05:44:33Z</dcterms:modified>
</cp:coreProperties>
</file>