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27" r:id="rId10"/>
    <p:sldId id="32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19" autoAdjust="0"/>
  </p:normalViewPr>
  <p:slideViewPr>
    <p:cSldViewPr>
      <p:cViewPr varScale="1">
        <p:scale>
          <a:sx n="50" d="100"/>
          <a:sy n="50" d="100"/>
        </p:scale>
        <p:origin x="-67" y="-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handoutMaster" Target="handoutMasters/handout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notesMaster" Target="notesMasters/notesMaster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26BDDE08-3A52-4DC4-B636-8B649B9840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DC8D3FAE-38FE-4B7E-B45D-38926F7769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FDF70405-6C8C-419F-BE51-C6386C450E4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1E06929D-C6A1-49DB-AEBB-670A1ADCFE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1FFE998-BE6B-4EAE-B6FF-F8F33A901C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EB530-A2AB-42CC-85DB-3ECC660C5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D551FB-556E-4793-AC8B-0A9842D39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63136-974E-4092-BF25-FD78D2C18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18362-A748-40F1-9713-645EAA1DF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80A64-F517-4FB4-A035-9E8531E1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C6E54-C562-4FC9-AAB8-EFEE772B6B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19401-ACDF-446F-BBD6-2986180FB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884329-3EE1-47C8-B037-6FA486BE9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C140C-B8FC-4E8F-B7F1-2696D8D2F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09883-A67A-4535-A088-8AC3BA8D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BE1B6-FCE0-4CB1-ADDB-8D6E6FF3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579C6-A3F3-4ED0-AD27-2931C25446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889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7B993C-5A2A-49BB-B1A6-7BD34C4FE1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7A7ABF-8D78-4D9A-BDD1-69906B3D2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DD955-52FB-4D97-B0FE-3E3857B3C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3386-925A-410A-BC57-738E7E090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C137-5734-4D6F-AD3C-621FBDADB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B81AF-1796-4770-B798-4AE6E380E8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19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FCE83-B974-4ABE-8EC8-3841B52CB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238BD-017E-4B16-90F3-7F6917F26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2A45E-605D-4EAF-97F6-865BEE3DA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2E117-CE44-44C6-A4BC-BA411A49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1FB13-4962-447A-A679-A897FC27C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6CCD5-3F5F-4267-8D5B-596AAC0B14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53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2156A-CCB0-4B21-BDB2-808C51B84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8CD4A-A090-4AFC-9D27-5CB745161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74E87-CB12-41E4-8A13-FDDA7EA6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0BAD4-6ADD-441B-A671-E44A1755F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741B8-35B2-48E6-9148-A3B2D2BA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65AD7-FB15-4D63-A200-5EC675B6B4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10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A6906-355D-4A97-949A-39399F10C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22E0A-5299-42C2-9E02-EECBDA9AC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ED89C-2E0E-4F96-963F-2BED56BBD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1B8503-E8BE-400C-AD49-4142C677F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30A5F-E0AD-4DD9-B957-6832D98B4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5DB6F-E412-47FF-932D-C3E2F2C19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7768E-D088-4FDA-AEA2-0815A5BF3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51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514E5-AF5C-4305-8455-93E440722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176DD-AB95-43FB-BA90-E523A3611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AB3290-A96F-470A-A6DE-D1C40AC26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9DB633-52AF-4881-8268-A22180FABB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4966D-1CEB-4F10-90F3-F287951F76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927643-B86D-443D-BC3E-02F152A9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64A150-E229-478A-A414-A2DB92DB7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422F86-EF93-4C28-8686-C2B316BB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0F70D-4CEC-497C-B5AF-8D0107DB5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10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1AF21-9AD4-4376-BB17-58DFB9296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988F37-7FD5-44C2-8942-8E74BC23B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27722F-0BCF-4891-B1F7-3B523C600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D3F7E-5FF7-4126-8625-EF4BEB130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868A7-280D-41BF-AABE-C7A04302BE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25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759082-7772-453F-A299-491055EBC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FAB09E-140B-4256-8035-FE04F50E5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846D1-2632-4DE9-9CB7-3B6B51E2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F1167-3BC7-4C86-943E-8BBE817108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81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33053-4D01-44C7-879E-E4F222F7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67C5D-7C87-4A54-9361-D9B837570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4184E-BA91-490D-A31D-1F8D7A6FE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4D788-A0AC-469D-A912-9CF0B49B0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60363-4AD0-4918-8E2A-68C20AAC7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EE55A-5711-4857-AD4F-C335D98A1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02BB5-E19F-42D7-8396-F425866AC8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60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C034-A012-4532-83F4-A9BB24755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55BDE-77F9-440D-9D31-F5F0357EE8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2C1BC-0DA5-4F4F-8FCD-184D71E60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A2DC2-81EE-4EC3-91BB-A3023A0E1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B12FD-1E09-43C9-BDEF-155DAFBC7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4498B-8F64-4459-BA46-73B50C60F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F6270-C146-44DB-B312-73A167BC37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88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/>
            </a:gs>
            <a:gs pos="50000">
              <a:srgbClr val="FFFF00"/>
            </a:gs>
            <a:gs pos="100000">
              <a:srgbClr val="CC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84B5786-670B-4736-96EE-34D118B8E5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51973ED-C4BF-4665-983C-2F27D7771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CF8985-DD9C-4278-9E6C-326A5DCF87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07ADA1B-5361-4A5B-A1D1-0DF5AB5B63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FDFC73-0C3D-49B4-A4D5-DA8A5DDFE8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E3C6AF-6D8A-4085-8C71-A4C8EBE6A5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serve.com" TargetMode="External" /><Relationship Id="rId2" Type="http://schemas.openxmlformats.org/officeDocument/2006/relationships/hyperlink" Target="https://litcharts.com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poetryfoundation.com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>
            <a:extLst>
              <a:ext uri="{FF2B5EF4-FFF2-40B4-BE49-F238E27FC236}">
                <a16:creationId xmlns:a16="http://schemas.microsoft.com/office/drawing/2014/main" id="{45B6E3D7-0BD7-4779-9D2A-A69EF03DD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3C6AB-049F-6B4B-AA9D-78ADC2FEE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Name:Ms.A.J.Saleema Kathoon</a:t>
            </a:r>
          </a:p>
          <a:p>
            <a:pPr marL="0" indent="0">
              <a:buNone/>
            </a:pPr>
            <a:r>
              <a:rPr lang="en-US"/>
              <a:t>Assistant Professor of English</a:t>
            </a:r>
          </a:p>
          <a:p>
            <a:pPr marL="0" indent="0">
              <a:buNone/>
            </a:pPr>
            <a:r>
              <a:rPr lang="en-US"/>
              <a:t>Course: II B.A English</a:t>
            </a:r>
          </a:p>
          <a:p>
            <a:pPr marL="0" indent="0">
              <a:buNone/>
            </a:pPr>
            <a:r>
              <a:rPr lang="en-US"/>
              <a:t>Paper Title : Victorian Age(17UENC32)</a:t>
            </a:r>
          </a:p>
          <a:p>
            <a:pPr marL="0" indent="0">
              <a:buNone/>
            </a:pPr>
            <a:r>
              <a:rPr lang="en-US"/>
              <a:t>Topic:The Lady of  Shallot</a:t>
            </a:r>
          </a:p>
          <a:p>
            <a:pPr marL="0" indent="0">
              <a:buNone/>
            </a:pPr>
            <a:r>
              <a:rPr lang="en-US"/>
              <a:t>  </a:t>
            </a:r>
          </a:p>
          <a:p>
            <a:pPr marL="0" indent="0"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907C2-E587-914A-B74D-84A99D474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2B961-7ADA-D84C-9104-9236C2530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>
                <a:solidFill>
                  <a:schemeClr val="accent2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6000">
                <a:solidFill>
                  <a:schemeClr val="accent2"/>
                </a:solidFill>
              </a:rPr>
              <a:t>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183731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1A3F0E0E-265C-422A-AB20-BFCD919B11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Arthurian Background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57C02D6-8102-4F0C-BC71-109D03F746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latin typeface="Arial" panose="020B0604020202020204" pitchFamily="34" charset="0"/>
              </a:rPr>
              <a:t>Based on medieval legend of Elaine, the Lily Maid of Astolat.</a:t>
            </a:r>
          </a:p>
          <a:p>
            <a:r>
              <a:rPr lang="en-US" altLang="en-US" sz="2800">
                <a:latin typeface="Arial" panose="020B0604020202020204" pitchFamily="34" charset="0"/>
              </a:rPr>
              <a:t>Elaine died of love for King Arthur's greatest knight, Sir Lancelot. </a:t>
            </a:r>
          </a:p>
          <a:p>
            <a:r>
              <a:rPr lang="en-US" altLang="en-US" sz="2800">
                <a:latin typeface="Arial" panose="020B0604020202020204" pitchFamily="34" charset="0"/>
              </a:rPr>
              <a:t>Illicit affair of Lancelot and Queen Guinivere led to civil war and destruction of Camelot. </a:t>
            </a:r>
          </a:p>
          <a:p>
            <a:r>
              <a:rPr lang="en-US" altLang="en-US" sz="2800">
                <a:latin typeface="Arial" panose="020B0604020202020204" pitchFamily="34" charset="0"/>
              </a:rPr>
              <a:t>Elaine's death foreshadowed destruction of Camelot.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5AD68C3-EED4-4F19-9DDB-9ED4292B2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Interpretation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EB421A80-92BC-4E6C-9178-8B7235DDA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latin typeface="Arial" panose="020B0604020202020204" pitchFamily="34" charset="0"/>
              </a:rPr>
              <a:t>Arthur's ideal kingdom Camelot is analogous to Victorian society threatened by loss of traditional beliefs. </a:t>
            </a:r>
          </a:p>
          <a:p>
            <a:r>
              <a:rPr lang="en-US" altLang="en-US" sz="2800">
                <a:latin typeface="Arial" panose="020B0604020202020204" pitchFamily="34" charset="0"/>
              </a:rPr>
              <a:t>Tennyson's Lady could represent the artist's role in society.</a:t>
            </a:r>
          </a:p>
          <a:p>
            <a:pPr lvl="1"/>
            <a:r>
              <a:rPr lang="en-US" altLang="en-US" sz="2400">
                <a:latin typeface="Arial" panose="020B0604020202020204" pitchFamily="34" charset="0"/>
              </a:rPr>
              <a:t>tension between "private and public voices" in art</a:t>
            </a:r>
          </a:p>
          <a:p>
            <a:pPr lvl="1"/>
            <a:r>
              <a:rPr lang="en-US" altLang="en-US" sz="2400">
                <a:latin typeface="Arial" panose="020B0604020202020204" pitchFamily="34" charset="0"/>
              </a:rPr>
              <a:t>desire to create art as a private expression of beauty/emotion vs. desire to express a social message in 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1DE74183-80AB-4F36-919D-E43230CB8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Form/Structure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03B5C6EB-F4CD-4FB2-A592-7F96F946D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Ballad—medieval poetic form, intended to be sung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Uses repetition of words and sounds (alliteration and assonance) for dramatic effect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Repetition enhances sense of monotony, imprisonment, stagnation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Parts 1 &amp; 2—Isolation/Imprisonment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Parts 3 &amp;4—Active Participation</a:t>
            </a:r>
          </a:p>
          <a:p>
            <a:pPr>
              <a:lnSpc>
                <a:spcPct val="90000"/>
              </a:lnSpc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2AA7194F-B7B0-41C0-98E6-03315FFF8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Setting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30785B2C-6080-4F46-92D3-A60578362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Island of Shalott—stillness, remoteness</a:t>
            </a:r>
          </a:p>
          <a:p>
            <a:r>
              <a:rPr lang="en-US" altLang="en-US">
                <a:latin typeface="Arial" panose="020B0604020202020204" pitchFamily="34" charset="0"/>
              </a:rPr>
              <a:t>Lady’s castle/tower—isolation, imprisonment</a:t>
            </a:r>
          </a:p>
          <a:p>
            <a:r>
              <a:rPr lang="en-US" altLang="en-US">
                <a:latin typeface="Arial" panose="020B0604020202020204" pitchFamily="34" charset="0"/>
              </a:rPr>
              <a:t>River—activity, passage of life/time</a:t>
            </a:r>
          </a:p>
          <a:p>
            <a:r>
              <a:rPr lang="en-US" altLang="en-US">
                <a:latin typeface="Arial" panose="020B0604020202020204" pitchFamily="34" charset="0"/>
              </a:rPr>
              <a:t>Road to Camelot—involvement in human life</a:t>
            </a:r>
          </a:p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E749856F-0FA4-4ED2-AB7C-22BE204FE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Symbols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E443166-3128-408E-9C22-41F1C65E01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Weaving—“a magic web”</a:t>
            </a:r>
          </a:p>
          <a:p>
            <a:pPr lvl="1"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Symbol of art</a:t>
            </a:r>
          </a:p>
          <a:p>
            <a:pPr lvl="1"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Imaginative reflection of “real world”</a:t>
            </a:r>
          </a:p>
          <a:p>
            <a:pPr lvl="1"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Creative and destructive (can entrap the artist)</a:t>
            </a:r>
          </a:p>
          <a:p>
            <a:pPr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Mirror—reflects “shadows of the world”</a:t>
            </a:r>
          </a:p>
          <a:p>
            <a:pPr lvl="1"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Distancing effect of artist’s perception of reality</a:t>
            </a:r>
          </a:p>
          <a:p>
            <a:pPr lvl="1">
              <a:lnSpc>
                <a:spcPct val="80000"/>
              </a:lnSpc>
            </a:pPr>
            <a:r>
              <a:rPr lang="en-US" altLang="en-US">
                <a:latin typeface="Arial" panose="020B0604020202020204" pitchFamily="34" charset="0"/>
              </a:rPr>
              <a:t>Provides shadows instead of substance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2459B83-69EE-4369-BA4C-BE430A80C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Symbols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C193B97-E87E-40DA-8C50-A6D0397A1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The Curse—do not “look down to Camelot”</a:t>
            </a:r>
          </a:p>
          <a:p>
            <a:pPr lvl="1"/>
            <a:r>
              <a:rPr lang="en-US" altLang="en-US">
                <a:latin typeface="Arial" panose="020B0604020202020204" pitchFamily="34" charset="0"/>
              </a:rPr>
              <a:t>Contaminating effect on art of involvement in mundane life</a:t>
            </a:r>
          </a:p>
          <a:p>
            <a:pPr lvl="1"/>
            <a:r>
              <a:rPr lang="en-US" altLang="en-US">
                <a:latin typeface="Arial" panose="020B0604020202020204" pitchFamily="34" charset="0"/>
              </a:rPr>
              <a:t>Concerns for audience and social relevance can ruin an artist’s personal imaginative expression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7F1D9E85-0F85-4821-A955-0DFE8E9264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Arial" panose="020B0604020202020204" pitchFamily="34" charset="0"/>
              </a:rPr>
              <a:t>Symbols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E7E0F01E-D0E4-4CAE-993D-13CCA750AE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Sir Lancelot—the blind, shallow audience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Images of dazzling light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Images of superficial materialism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The Lady—the withdrawn, misunderstood artist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Images of creativity and imagination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Images of imprisonment and stagnation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81152-F708-5346-A76E-2C31EA582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3A26F-999E-444A-8F26-E6A28B9E5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E-sources: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>
                <a:hlinkClick r:id="rId2"/>
              </a:rPr>
              <a:t>https://litcharts.com</a:t>
            </a:r>
            <a:endParaRPr lang="en-US"/>
          </a:p>
          <a:p>
            <a:pPr marL="0" indent="0">
              <a:buNone/>
            </a:pPr>
            <a:r>
              <a:rPr lang="en-US">
                <a:hlinkClick r:id="rId3"/>
              </a:rPr>
              <a:t>https://slideserve.com</a:t>
            </a:r>
            <a:endParaRPr lang="en-US"/>
          </a:p>
          <a:p>
            <a:pPr marL="0" indent="0">
              <a:buNone/>
            </a:pPr>
            <a:r>
              <a:rPr lang="en-US">
                <a:hlinkClick r:id="rId4"/>
              </a:rPr>
              <a:t>https://poetryfoundation.com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001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1426</TotalTime>
  <Words>313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PowerPoint Presentation</vt:lpstr>
      <vt:lpstr>Arthurian Background</vt:lpstr>
      <vt:lpstr>Interpretation</vt:lpstr>
      <vt:lpstr>Form/Structure</vt:lpstr>
      <vt:lpstr>Setting</vt:lpstr>
      <vt:lpstr>Symbols</vt:lpstr>
      <vt:lpstr>Symbols</vt:lpstr>
      <vt:lpstr>Symbols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Illustrations for Tennyson’s  Idylls of the King</dc:title>
  <dc:creator>Shari Hodges</dc:creator>
  <cp:lastModifiedBy>Unknown User</cp:lastModifiedBy>
  <cp:revision>51</cp:revision>
  <dcterms:created xsi:type="dcterms:W3CDTF">2000-11-06T02:32:21Z</dcterms:created>
  <dcterms:modified xsi:type="dcterms:W3CDTF">2020-10-22T11:37:09Z</dcterms:modified>
</cp:coreProperties>
</file>