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h5kkvzxKcRlWVlCjqOdR5zP3/h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1ef998a6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1ef998a6e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1ef998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1ef998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1ef998a6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1ef998a6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1ef998a6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1ef998a6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1ef998a6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1ef998a6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1ef998a6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1ef998a6e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1ef998a6e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1ef998a6e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1ef998a6e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a1ef998a6e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1ef998a6e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a1ef998a6e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1ef998a6e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a1ef998a6e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1ef998a6e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a1ef998a6e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1ef998a6e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1ef998a6e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1ef998a6e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a1ef998a6e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1ef998a6e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1ef998a6e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a1ef998a6e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a1ef998a6e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1ef998a6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a1ef998a6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1ef998a6e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1ef998a6e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a1ef998a6e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a1ef998a6e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1ef998a6e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1ef998a6e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1ef998a6e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a1ef998a6e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a1ef998a6e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a1ef998a6e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a1ef998a6e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a1ef998a6e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a1ef998a6e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a1ef998a6e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1ef998a6e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1ef998a6e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a1ef998a6e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a1ef998a6e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a1ef998a6e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a1ef998a6e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1ef998a6e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1ef998a6e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a1ef998a6e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a1ef998a6e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a1ef998a6e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a1ef998a6e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a1ef998a6e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a1ef998a6e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a1ef998a6e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a1ef998a6e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a1ef998a6e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a1ef998a6e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chemeClr val="lt1"/>
            </a:gs>
            <a:gs pos="100000">
              <a:srgbClr val="9E9E9E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6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 rotWithShape="1">
            <a:blip r:embed="rId2">
              <a:alphaModFix amt="43000"/>
            </a:blip>
            <a:tile tx="0" ty="0" sx="50000" sy="5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4" name="Google Shape;14;p46"/>
          <p:cNvCxnSpPr/>
          <p:nvPr/>
        </p:nvCxnSpPr>
        <p:spPr>
          <a:xfrm rot="-5400000">
            <a:off x="-762000" y="3429000"/>
            <a:ext cx="6858000" cy="0"/>
          </a:xfrm>
          <a:prstGeom prst="straightConnector1">
            <a:avLst/>
          </a:prstGeom>
          <a:noFill/>
          <a:ln w="11425" cap="flat" cmpd="sng">
            <a:solidFill>
              <a:srgbClr val="F9F9F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sz="4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606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dt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ft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sldNum" idx="12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body" idx="1"/>
          </p:nvPr>
        </p:nvSpPr>
        <p:spPr>
          <a:xfrm rot="5400000">
            <a:off x="1653540" y="413076"/>
            <a:ext cx="484632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039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marL="914400" lvl="1" indent="-32004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29718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0861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5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6"/>
          <p:cNvSpPr txBox="1">
            <a:spLocks noGrp="1"/>
          </p:cNvSpPr>
          <p:nvPr>
            <p:ph type="title"/>
          </p:nvPr>
        </p:nvSpPr>
        <p:spPr>
          <a:xfrm rot="5400000">
            <a:off x="4389437" y="2438718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039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marL="914400" lvl="1" indent="-32004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29718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0861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dt" idx="10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ftr" idx="11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6"/>
          <p:cNvSpPr txBox="1">
            <a:spLocks noGrp="1"/>
          </p:cNvSpPr>
          <p:nvPr>
            <p:ph type="sldNum" idx="12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7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039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marL="914400" lvl="1" indent="-32004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29718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0861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8"/>
          <p:cNvSpPr txBox="1"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sz="4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46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9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dt" idx="10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ftr" idx="11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sldNum" idx="12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394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marL="914400" lvl="1" indent="-350519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marL="2286000" lvl="4" indent="-30861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body" idx="2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394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marL="914400" lvl="1" indent="-350519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marL="2286000" lvl="4" indent="-30861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9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0"/>
          <p:cNvSpPr txBox="1"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sz="18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080"/>
              <a:buNone/>
              <a:defRPr sz="1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50"/>
          <p:cNvSpPr txBox="1">
            <a:spLocks noGrp="1"/>
          </p:cNvSpPr>
          <p:nvPr>
            <p:ph type="body" idx="2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sz="18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080"/>
              <a:buNone/>
              <a:defRPr sz="1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3" name="Google Shape;43;p50"/>
          <p:cNvSpPr txBox="1">
            <a:spLocks noGrp="1"/>
          </p:cNvSpPr>
          <p:nvPr>
            <p:ph type="body" idx="3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9852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marL="914400" lvl="1" indent="-3302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29718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4" name="Google Shape;44;p50"/>
          <p:cNvSpPr txBox="1">
            <a:spLocks noGrp="1"/>
          </p:cNvSpPr>
          <p:nvPr>
            <p:ph type="body" idx="4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9852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marL="914400" lvl="1" indent="-3302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29718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5" name="Google Shape;45;p50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2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022"/>
              <a:buNone/>
              <a:defRPr sz="1400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6936" algn="l">
              <a:spcBef>
                <a:spcPts val="600"/>
              </a:spcBef>
              <a:spcAft>
                <a:spcPts val="0"/>
              </a:spcAft>
              <a:buSzPts val="2336"/>
              <a:buChar char="⦿"/>
              <a:defRPr sz="3200"/>
            </a:lvl1pPr>
            <a:lvl2pPr marL="914400" lvl="1" indent="-370840" algn="l">
              <a:spcBef>
                <a:spcPts val="500"/>
              </a:spcBef>
              <a:spcAft>
                <a:spcPts val="0"/>
              </a:spcAft>
              <a:buSzPts val="2240"/>
              <a:buChar char="◼"/>
              <a:defRPr sz="2800"/>
            </a:lvl2pPr>
            <a:lvl3pPr marL="1371600" lvl="2" indent="-320039" algn="l">
              <a:spcBef>
                <a:spcPts val="400"/>
              </a:spcBef>
              <a:spcAft>
                <a:spcPts val="0"/>
              </a:spcAft>
              <a:buSzPts val="1440"/>
              <a:buChar char="🞆"/>
              <a:defRPr sz="24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4pPr>
            <a:lvl5pPr marL="2286000" lvl="4" indent="-317500" algn="l">
              <a:spcBef>
                <a:spcPts val="400"/>
              </a:spcBef>
              <a:spcAft>
                <a:spcPts val="0"/>
              </a:spcAft>
              <a:buSzPts val="1400"/>
              <a:buChar char="◉"/>
              <a:defRPr sz="20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E965C8"/>
            </a:gs>
            <a:gs pos="100000">
              <a:srgbClr val="80136A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4"/>
          <p:cNvSpPr/>
          <p:nvPr/>
        </p:nvSpPr>
        <p:spPr>
          <a:xfrm rot="-36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54"/>
          <p:cNvSpPr/>
          <p:nvPr/>
        </p:nvSpPr>
        <p:spPr>
          <a:xfrm rot="-18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67;p54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sz="3000" b="1">
                <a:solidFill>
                  <a:srgbClr val="FEF7F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4"/>
          <p:cNvSpPr txBox="1">
            <a:spLocks noGrp="1"/>
          </p:cNvSpPr>
          <p:nvPr>
            <p:ph type="body" idx="1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  <a:defRPr sz="1400">
                <a:solidFill>
                  <a:schemeClr val="lt1"/>
                </a:solidFill>
              </a:defRPr>
            </a:lvl1pPr>
            <a:lvl2pPr marL="914400" lvl="1" indent="-289560" algn="l">
              <a:spcBef>
                <a:spcPts val="50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66700" algn="l">
              <a:spcBef>
                <a:spcPts val="4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74319" algn="l">
              <a:spcBef>
                <a:spcPts val="18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68604" algn="l">
              <a:spcBef>
                <a:spcPts val="400"/>
              </a:spcBef>
              <a:spcAft>
                <a:spcPts val="0"/>
              </a:spcAft>
              <a:buSzPts val="630"/>
              <a:buChar char="◉"/>
              <a:defRPr sz="9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" name="Google Shape;72;p54"/>
          <p:cNvSpPr>
            <a:spLocks noGrp="1"/>
          </p:cNvSpPr>
          <p:nvPr>
            <p:ph type="pic" idx="2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3">
              <a:alphaModFix amt="43000"/>
            </a:blip>
            <a:tile tx="0" ty="0" sx="50000" sy="5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4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45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45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45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57200" y="533400"/>
            <a:ext cx="8458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</a:pPr>
            <a:r>
              <a:rPr lang="en-US" sz="9600" dirty="0" smtClean="0"/>
              <a:t>VERB</a:t>
            </a:r>
            <a:endParaRPr sz="960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316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606"/>
              <a:buNone/>
            </a:pPr>
            <a:endParaRPr b="1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SzPts val="1606"/>
              <a:buNone/>
            </a:pPr>
            <a:endParaRPr b="1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SzPts val="1606"/>
              <a:buNone/>
            </a:pPr>
            <a:r>
              <a:rPr lang="en-US" b="1"/>
              <a:t>Mr. NOUSHAD PM.</a:t>
            </a:r>
            <a:endParaRPr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SzPts val="1606"/>
              <a:buNone/>
            </a:pPr>
            <a:r>
              <a:rPr lang="en-US" b="1"/>
              <a:t>DEPARTMENT OF ENGLISH</a:t>
            </a:r>
            <a:endParaRPr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SzPts val="1606"/>
              <a:buNone/>
            </a:pPr>
            <a:r>
              <a:rPr lang="en-US" b="1"/>
              <a:t>HKRH COLLEGE</a:t>
            </a:r>
            <a:endParaRPr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SzPts val="1606"/>
              <a:buNone/>
            </a:pPr>
            <a:r>
              <a:rPr lang="en-US" b="1"/>
              <a:t>UTHAMAPALAYAM, THENI-625533                                                      TAMIL NADU</a:t>
            </a:r>
            <a:endParaRPr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SzPts val="1606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The verbs be, have and do are often referred to as primary auxiliaries. They have a grammatical function in a sentence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The rest in the above list are called modal auxiliaries, which are also known as modals. They express attitude like permission, possibility, etc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150" name="Google Shape;150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2425" b="23095"/>
          <a:stretch/>
        </p:blipFill>
        <p:spPr>
          <a:xfrm>
            <a:off x="457199" y="1997076"/>
            <a:ext cx="7414591" cy="313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156" name="Google Shape;156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8649" r="502" b="11054"/>
          <a:stretch/>
        </p:blipFill>
        <p:spPr>
          <a:xfrm>
            <a:off x="457200" y="2756452"/>
            <a:ext cx="7202557" cy="286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162" name="Google Shape;162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052" b="13656"/>
          <a:stretch/>
        </p:blipFill>
        <p:spPr>
          <a:xfrm>
            <a:off x="457200" y="1997075"/>
            <a:ext cx="7162800" cy="351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168" name="Google Shape;16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601" b="12681"/>
          <a:stretch/>
        </p:blipFill>
        <p:spPr>
          <a:xfrm>
            <a:off x="457200" y="1997076"/>
            <a:ext cx="7123043" cy="3555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174" name="Google Shape;17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419" b="13982"/>
          <a:stretch/>
        </p:blipFill>
        <p:spPr>
          <a:xfrm>
            <a:off x="457200" y="1997075"/>
            <a:ext cx="7136296" cy="350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180" name="Google Shape;18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784" b="13656"/>
          <a:stretch/>
        </p:blipFill>
        <p:spPr>
          <a:xfrm>
            <a:off x="457200" y="1997075"/>
            <a:ext cx="7109791" cy="351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186" name="Google Shape;18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419" b="13656"/>
          <a:stretch/>
        </p:blipFill>
        <p:spPr>
          <a:xfrm>
            <a:off x="457200" y="1997075"/>
            <a:ext cx="7136296" cy="351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192" name="Google Shape;192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3857" r="1052" b="12355"/>
          <a:stretch/>
        </p:blipFill>
        <p:spPr>
          <a:xfrm>
            <a:off x="457200" y="2968486"/>
            <a:ext cx="7162800" cy="259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198" name="Google Shape;198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502" b="12355"/>
          <a:stretch/>
        </p:blipFill>
        <p:spPr>
          <a:xfrm>
            <a:off x="457200" y="1997076"/>
            <a:ext cx="7202557" cy="356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en-US" sz="3420"/>
              <a:t/>
            </a:r>
            <a:br>
              <a:rPr lang="en-US" sz="3420"/>
            </a:br>
            <a:r>
              <a:rPr lang="en-US" sz="3420"/>
              <a:t/>
            </a:r>
            <a:br>
              <a:rPr lang="en-US" sz="3420"/>
            </a:br>
            <a:r>
              <a:rPr lang="en-US" sz="3420"/>
              <a:t/>
            </a:r>
            <a:br>
              <a:rPr lang="en-US" sz="3420"/>
            </a:br>
            <a:r>
              <a:rPr lang="en-US" sz="3420"/>
              <a:t/>
            </a:r>
            <a:br>
              <a:rPr lang="en-US" sz="3420"/>
            </a:br>
            <a:r>
              <a:rPr lang="en-US" sz="3420"/>
              <a:t/>
            </a:r>
            <a:br>
              <a:rPr lang="en-US" sz="3420"/>
            </a:br>
            <a:r>
              <a:rPr lang="en-US" sz="3420"/>
              <a:t/>
            </a:r>
            <a:br>
              <a:rPr lang="en-US" sz="3420"/>
            </a:br>
            <a:r>
              <a:rPr lang="en-US" sz="3420"/>
              <a:t/>
            </a:r>
            <a:br>
              <a:rPr lang="en-US" sz="3420"/>
            </a:br>
            <a:r>
              <a:rPr lang="en-US" sz="3420"/>
              <a:t/>
            </a:r>
            <a:br>
              <a:rPr lang="en-US" sz="3420"/>
            </a:br>
            <a:r>
              <a:rPr lang="en-US" sz="3420"/>
              <a:t/>
            </a:r>
            <a:br>
              <a:rPr lang="en-US" sz="3420"/>
            </a:br>
            <a:r>
              <a:rPr lang="en-US" sz="3420"/>
              <a:t/>
            </a:r>
            <a:br>
              <a:rPr lang="en-US" sz="3420"/>
            </a:br>
            <a:r>
              <a:rPr lang="en-US" sz="3420"/>
              <a:t/>
            </a:r>
            <a:br>
              <a:rPr lang="en-US" sz="3420"/>
            </a:br>
            <a:r>
              <a:rPr lang="en-US" sz="3420"/>
              <a:t>                      UNIT-III </a:t>
            </a:r>
            <a:br>
              <a:rPr lang="en-US" sz="3420"/>
            </a:br>
            <a:r>
              <a:rPr lang="en-US" sz="3420"/>
              <a:t>VERBS-MAIN VERBS-REGULAR AND IRREGULAR VERBS</a:t>
            </a:r>
            <a:endParaRPr sz="342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what is a verb?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A verb is just a word that shows an action or a state 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There are  two kinds of verbs-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     1)State Verbs  2) Action Verbs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They are also called as Stative Verbs and Dynamic Verbs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04" name="Google Shape;204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870" b="12028"/>
          <a:stretch/>
        </p:blipFill>
        <p:spPr>
          <a:xfrm>
            <a:off x="457200" y="1997076"/>
            <a:ext cx="7176052" cy="358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10" name="Google Shape;210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375" r="1968" b="10728"/>
          <a:stretch/>
        </p:blipFill>
        <p:spPr>
          <a:xfrm>
            <a:off x="457200" y="2093843"/>
            <a:ext cx="7096539" cy="353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16" name="Google Shape;216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2151" b="10727"/>
          <a:stretch/>
        </p:blipFill>
        <p:spPr>
          <a:xfrm>
            <a:off x="457200" y="1997075"/>
            <a:ext cx="7083287" cy="363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22" name="Google Shape;222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2151" b="11054"/>
          <a:stretch/>
        </p:blipFill>
        <p:spPr>
          <a:xfrm>
            <a:off x="457200" y="1997075"/>
            <a:ext cx="7083287" cy="362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28" name="Google Shape;2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09800"/>
            <a:ext cx="7077075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34" name="Google Shape;234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49" t="1724" r="2151" b="15284"/>
          <a:stretch/>
        </p:blipFill>
        <p:spPr>
          <a:xfrm>
            <a:off x="457200" y="1828800"/>
            <a:ext cx="7043530" cy="3379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40" name="Google Shape;240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052" b="13982"/>
          <a:stretch/>
        </p:blipFill>
        <p:spPr>
          <a:xfrm>
            <a:off x="457200" y="1997075"/>
            <a:ext cx="7162800" cy="350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46" name="Google Shape;246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968" b="13656"/>
          <a:stretch/>
        </p:blipFill>
        <p:spPr>
          <a:xfrm>
            <a:off x="457200" y="1997075"/>
            <a:ext cx="7096539" cy="351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52" name="Google Shape;25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870" b="14307"/>
          <a:stretch/>
        </p:blipFill>
        <p:spPr>
          <a:xfrm>
            <a:off x="457200" y="1997075"/>
            <a:ext cx="7176052" cy="34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58" name="Google Shape;258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419" b="17237"/>
          <a:stretch/>
        </p:blipFill>
        <p:spPr>
          <a:xfrm>
            <a:off x="457200" y="1997075"/>
            <a:ext cx="7136296" cy="337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-US"/>
              <a:t>WHAT IS ACTION VERBS? 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‘Action verbs express physical activities or processes.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Examples:kick, shout, run, climb, stand, sit, grow - all of these show us physical activities or processes.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64" name="Google Shape;264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3432" b="14307"/>
          <a:stretch/>
        </p:blipFill>
        <p:spPr>
          <a:xfrm>
            <a:off x="457200" y="1997075"/>
            <a:ext cx="6990522" cy="34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70" name="Google Shape;270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3331"/>
          <a:stretch/>
        </p:blipFill>
        <p:spPr>
          <a:xfrm>
            <a:off x="457200" y="1997076"/>
            <a:ext cx="7239000" cy="352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76" name="Google Shape;276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3005"/>
          <a:stretch/>
        </p:blipFill>
        <p:spPr>
          <a:xfrm>
            <a:off x="457200" y="1997076"/>
            <a:ext cx="7239000" cy="3542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282" name="Google Shape;282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2355"/>
          <a:stretch/>
        </p:blipFill>
        <p:spPr>
          <a:xfrm>
            <a:off x="457200" y="1997076"/>
            <a:ext cx="7239000" cy="356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1ef998a6e_1_3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a1ef998a6e_1_35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5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 b="1"/>
              <a:t>                  modal auxiliaries</a:t>
            </a:r>
            <a:r>
              <a:rPr lang="en-US" sz="3500"/>
              <a:t>   OR</a:t>
            </a:r>
            <a:endParaRPr sz="3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/>
              <a:t>                                 modals</a:t>
            </a:r>
            <a:endParaRPr sz="3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             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1ef998a6e_0_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a1ef998a6e_0_0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ga1ef998a6e_0_0"/>
          <p:cNvPicPr preferRelativeResize="0"/>
          <p:nvPr/>
        </p:nvPicPr>
        <p:blipFill rotWithShape="1">
          <a:blip r:embed="rId3">
            <a:alphaModFix/>
          </a:blip>
          <a:srcRect l="2307" r="1538" b="-2145"/>
          <a:stretch/>
        </p:blipFill>
        <p:spPr>
          <a:xfrm>
            <a:off x="210725" y="1028950"/>
            <a:ext cx="8505450" cy="508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1ef998a6e_1_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a1ef998a6e_1_0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2" name="Google Shape;302;ga1ef998a6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1ef998a6e_1_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a1ef998a6e_1_6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ga1ef998a6e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1ef998a6e_1_1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a1ef998a6e_1_12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ga1ef998a6e_1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0069"/>
            <a:ext cx="91440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1ef998a6e_1_1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a1ef998a6e_1_18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ga1ef998a6e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48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-US"/>
              <a:t>WHAT IS STATIVE VERB?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A state verb is a verb that expresses a situation.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Examples: be, have, think, like and own are all state verbs</a:t>
            </a:r>
            <a:endParaRPr/>
          </a:p>
          <a:p>
            <a:pPr marL="274320" lvl="0" indent="-153797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1ef998a6e_1_2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a1ef998a6e_1_24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ga1ef998a6e_1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1976"/>
            <a:ext cx="9143999" cy="5514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a1ef998a6e_1_3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a1ef998a6e_1_30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ga1ef998a6e_1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623"/>
            <a:ext cx="9143999" cy="654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1ef998a6e_1_4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a1ef998a6e_1_41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ga1ef998a6e_1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734"/>
            <a:ext cx="9144000" cy="653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1ef998a6e_1_4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a1ef998a6e_1_47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ga1ef998a6e_1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31"/>
            <a:ext cx="9144000" cy="658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1ef998a6e_1_5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a1ef998a6e_1_53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ga1ef998a6e_1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306"/>
            <a:ext cx="9144000" cy="652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1ef998a6e_1_5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a1ef998a6e_1_59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5" name="Google Shape;365;ga1ef998a6e_1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914" y="0"/>
            <a:ext cx="627217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a1ef998a6e_1_6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a1ef998a6e_1_65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2" name="Google Shape;372;ga1ef998a6e_1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00" y="0"/>
            <a:ext cx="7239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1ef998a6e_1_7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a1ef998a6e_1_71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9" name="Google Shape;379;ga1ef998a6e_1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9716"/>
            <a:ext cx="9143999" cy="5578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1ef998a6e_1_7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a1ef998a6e_1_77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Google Shape;386;ga1ef998a6e_1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a1ef998a6e_1_8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a1ef998a6e_1_83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3" name="Google Shape;393;ga1ef998a6e_1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466"/>
            <a:ext cx="9144001" cy="6521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-US"/>
              <a:t>QUESTIONS?????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“I </a:t>
            </a:r>
            <a:r>
              <a:rPr lang="en-US" u="sng"/>
              <a:t>have</a:t>
            </a:r>
            <a:r>
              <a:rPr lang="en-US"/>
              <a:t> a large family”.(state/Action)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Julia </a:t>
            </a:r>
            <a:r>
              <a:rPr lang="en-US" u="sng"/>
              <a:t>likes</a:t>
            </a:r>
            <a:r>
              <a:rPr lang="en-US"/>
              <a:t> chocolate ice cream.(state/Action)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The children </a:t>
            </a:r>
            <a:r>
              <a:rPr lang="en-US" u="sng"/>
              <a:t>are playing </a:t>
            </a:r>
            <a:r>
              <a:rPr lang="en-US"/>
              <a:t>in the park(state/Action)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Who </a:t>
            </a:r>
            <a:r>
              <a:rPr lang="en-US" u="sng"/>
              <a:t>is shouting</a:t>
            </a:r>
            <a:r>
              <a:rPr lang="en-US"/>
              <a:t>?(state/Actions</a:t>
            </a:r>
            <a:r>
              <a:rPr lang="en-US" u="sng"/>
              <a:t>)</a:t>
            </a:r>
            <a:endParaRPr u="sng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1ef998a6e_1_8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a1ef998a6e_1_89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0" name="Google Shape;400;ga1ef998a6e_1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676"/>
            <a:ext cx="9143999" cy="667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a1ef998a6e_1_9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a1ef998a6e_1_95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ga1ef998a6e_1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067"/>
            <a:ext cx="9144000" cy="662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1ef998a6e_1_10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a1ef998a6e_1_101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     REGULAR VERBS AND IRREGULAR VERBS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en-US" sz="3420"/>
              <a:t>REGULAR VERBS AND IRREGULAR VERBS</a:t>
            </a:r>
            <a:endParaRPr sz="3420"/>
          </a:p>
        </p:txBody>
      </p:sp>
      <p:sp>
        <p:nvSpPr>
          <p:cNvPr id="419" name="Google Shape;419;p34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Based on the formation of Past and Past Participle Forms, Verbs are divided into two types.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1.) Regular Verbs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2.) Irregular Verbs.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Regular Verbs are the verbs that follows a fix pattern while conversion from present to past and past participles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Irregular Verbs are the verbs that do not follow a fix pattern while conversion from present to past and past participle form.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Regular verbs are formed by adding 'ed', 'd' or 'ied' to verb's base form as per the last character in the Verb.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 As irregular verbs do not follow any such pattern, we can not form just by adding a specific character.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en-US" sz="3420" b="0"/>
              <a:t>REGULAR VERB FORMATION IS BASED ON LAST CHARACTER OF VERB.</a:t>
            </a:r>
            <a:endParaRPr sz="3420"/>
          </a:p>
        </p:txBody>
      </p:sp>
      <p:sp>
        <p:nvSpPr>
          <p:cNvPr id="431" name="Google Shape;431;p36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1.) Most Regular Verbs are formed by adding 'ed' to the base form of the word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Examples: Walk-walked ,Jump-Jumped, Call-Called, look-looked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2.) Regular Verbs are formed by adding 'd' to the base form of the word if verb ends with '-e‘</a:t>
            </a:r>
            <a:endParaRPr/>
          </a:p>
          <a:p>
            <a:pPr marL="274320" lvl="0" indent="-153797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/>
          </a:p>
        </p:txBody>
      </p:sp>
      <p:pic>
        <p:nvPicPr>
          <p:cNvPr id="432" name="Google Shape;432;p36"/>
          <p:cNvPicPr preferRelativeResize="0"/>
          <p:nvPr/>
        </p:nvPicPr>
        <p:blipFill rotWithShape="1">
          <a:blip r:embed="rId3">
            <a:alphaModFix/>
          </a:blip>
          <a:srcRect t="29453" b="11803"/>
          <a:stretch/>
        </p:blipFill>
        <p:spPr>
          <a:xfrm>
            <a:off x="228600" y="4572000"/>
            <a:ext cx="8382000" cy="1706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sp>
        <p:nvSpPr>
          <p:cNvPr id="438" name="Google Shape;438;p37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3.) Regular Verbs are formed by adding 'ied' to the base form of the word if verb ends with '-y' </a:t>
            </a:r>
            <a:br>
              <a:rPr lang="en-US"/>
            </a:br>
            <a:endParaRPr/>
          </a:p>
        </p:txBody>
      </p:sp>
      <p:pic>
        <p:nvPicPr>
          <p:cNvPr id="439" name="Google Shape;439;p37"/>
          <p:cNvPicPr preferRelativeResize="0"/>
          <p:nvPr/>
        </p:nvPicPr>
        <p:blipFill rotWithShape="1">
          <a:blip r:embed="rId3">
            <a:alphaModFix/>
          </a:blip>
          <a:srcRect l="-6368" t="23918" r="-777" b="9846"/>
          <a:stretch/>
        </p:blipFill>
        <p:spPr>
          <a:xfrm>
            <a:off x="-543338" y="2981739"/>
            <a:ext cx="9144000" cy="251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en-US" sz="3420" b="0"/>
              <a:t>IRREGULAR VERBS DO NOT FORM ANY FIX PATTERN.</a:t>
            </a:r>
            <a:endParaRPr sz="3420"/>
          </a:p>
        </p:txBody>
      </p:sp>
      <p:sp>
        <p:nvSpPr>
          <p:cNvPr id="445" name="Google Shape;445;p38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Group 1 : all three verb forms are same</a:t>
            </a:r>
            <a:endParaRPr/>
          </a:p>
          <a:p>
            <a:pPr marL="274320" lvl="0" indent="-153797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/>
          </a:p>
        </p:txBody>
      </p:sp>
      <p:pic>
        <p:nvPicPr>
          <p:cNvPr id="446" name="Google Shape;446;p38"/>
          <p:cNvPicPr preferRelativeResize="0"/>
          <p:nvPr/>
        </p:nvPicPr>
        <p:blipFill rotWithShape="1">
          <a:blip r:embed="rId3">
            <a:alphaModFix/>
          </a:blip>
          <a:srcRect t="26103" r="1883" b="17986"/>
          <a:stretch/>
        </p:blipFill>
        <p:spPr>
          <a:xfrm>
            <a:off x="0" y="2199860"/>
            <a:ext cx="8971722" cy="287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sp>
        <p:nvSpPr>
          <p:cNvPr id="452" name="Google Shape;452;p39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Group 2 : same 'past' and 'past participle' form.</a:t>
            </a:r>
            <a:endParaRPr/>
          </a:p>
          <a:p>
            <a:pPr marL="274320" lvl="0" indent="-153797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/>
          </a:p>
        </p:txBody>
      </p:sp>
      <p:pic>
        <p:nvPicPr>
          <p:cNvPr id="453" name="Google Shape;453;p39"/>
          <p:cNvPicPr preferRelativeResize="0"/>
          <p:nvPr/>
        </p:nvPicPr>
        <p:blipFill rotWithShape="1">
          <a:blip r:embed="rId3">
            <a:alphaModFix/>
          </a:blip>
          <a:srcRect t="30741" r="2029" b="22625"/>
          <a:stretch/>
        </p:blipFill>
        <p:spPr>
          <a:xfrm>
            <a:off x="0" y="2438400"/>
            <a:ext cx="8958470" cy="239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sp>
        <p:nvSpPr>
          <p:cNvPr id="459" name="Google Shape;459;p40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Group 3 : same 'base' and 'past participle' form</a:t>
            </a:r>
            <a:endParaRPr/>
          </a:p>
        </p:txBody>
      </p:sp>
      <p:pic>
        <p:nvPicPr>
          <p:cNvPr id="460" name="Google Shape;460;p40"/>
          <p:cNvPicPr preferRelativeResize="0"/>
          <p:nvPr/>
        </p:nvPicPr>
        <p:blipFill rotWithShape="1">
          <a:blip r:embed="rId3">
            <a:alphaModFix/>
          </a:blip>
          <a:srcRect l="3188" t="31255" r="2029" b="22109"/>
          <a:stretch/>
        </p:blipFill>
        <p:spPr>
          <a:xfrm>
            <a:off x="291548" y="2464905"/>
            <a:ext cx="8666922" cy="239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en-US" sz="3420" b="0"/>
              <a:t/>
            </a:r>
            <a:br>
              <a:rPr lang="en-US" sz="3420" b="0"/>
            </a:br>
            <a:r>
              <a:rPr lang="en-US" sz="3420" b="0"/>
              <a:t>MAIN VERBS AND HELPING VERBS(AUXILIARY VERBS)</a:t>
            </a:r>
            <a:r>
              <a:rPr lang="en-US" sz="3420"/>
              <a:t/>
            </a:r>
            <a:br>
              <a:rPr lang="en-US" sz="3420"/>
            </a:br>
            <a:endParaRPr sz="3420"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When a verb is used in a sentence, it can be used in two ways - it can either be used as the main verb of the sentence or it can be a helping verb - that is it can help the main verb.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The most important helping verbs are be, do and have.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Example: Tom </a:t>
            </a:r>
            <a:r>
              <a:rPr lang="en-US" u="sng"/>
              <a:t>is working </a:t>
            </a:r>
            <a:r>
              <a:rPr lang="en-US"/>
              <a:t>now</a:t>
            </a:r>
            <a:endParaRPr/>
          </a:p>
          <a:p>
            <a:pPr marL="274320" lvl="0" indent="-153797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sp>
        <p:nvSpPr>
          <p:cNvPr id="466" name="Google Shape;466;p41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Group 4 : All three forms are different.</a:t>
            </a:r>
            <a:endParaRPr/>
          </a:p>
        </p:txBody>
      </p:sp>
      <p:pic>
        <p:nvPicPr>
          <p:cNvPr id="467" name="Google Shape;467;p41"/>
          <p:cNvPicPr preferRelativeResize="0"/>
          <p:nvPr/>
        </p:nvPicPr>
        <p:blipFill rotWithShape="1">
          <a:blip r:embed="rId3">
            <a:alphaModFix/>
          </a:blip>
          <a:srcRect l="2319" t="27650" r="1883" b="10772"/>
          <a:stretch/>
        </p:blipFill>
        <p:spPr>
          <a:xfrm>
            <a:off x="212034" y="2279374"/>
            <a:ext cx="8759688" cy="3167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473" name="Google Shape;473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305" r="1052" b="9425"/>
          <a:stretch/>
        </p:blipFill>
        <p:spPr>
          <a:xfrm>
            <a:off x="457200" y="2213114"/>
            <a:ext cx="7162800" cy="3472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479" name="Google Shape;479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" r="5159" b="10557"/>
          <a:stretch/>
        </p:blipFill>
        <p:spPr>
          <a:xfrm>
            <a:off x="457200" y="1981201"/>
            <a:ext cx="6818243" cy="334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/>
          </a:p>
        </p:txBody>
      </p:sp>
      <p:pic>
        <p:nvPicPr>
          <p:cNvPr id="485" name="Google Shape;485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1173"/>
          <a:stretch/>
        </p:blipFill>
        <p:spPr>
          <a:xfrm>
            <a:off x="457200" y="1997076"/>
            <a:ext cx="7282070" cy="358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a1ef998a6e_1_11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a1ef998a6e_1_112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2" name="Google Shape;492;ga1ef998a6e_1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81031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a1ef998a6e_1_11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a1ef998a6e_1_118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9" name="Google Shape;499;ga1ef998a6e_1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a1ef998a6e_1_12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a1ef998a6e_1_124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6" name="Google Shape;506;ga1ef998a6e_1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a1ef998a6e_1_13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a1ef998a6e_1_130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" name="Google Shape;513;ga1ef998a6e_1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a1ef998a6e_1_13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a1ef998a6e_1_136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0" name="Google Shape;520;ga1ef998a6e_1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1ef998a6e_1_14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a1ef998a6e_1_142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7" name="Google Shape;527;ga1ef998a6e_1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10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-US"/>
              <a:t>QUESTION?????</a:t>
            </a:r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“Tom is working now.” 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 i="1"/>
              <a:t> 1)Identify the verbs in this sentence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 i="1"/>
              <a:t>  2) Which is the main verb?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 i="1"/>
              <a:t>   3) Which is the helping verb?</a:t>
            </a:r>
            <a:endParaRPr i="1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a1ef998a6e_1_14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a1ef998a6e_1_148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4" name="Google Shape;534;ga1ef998a6e_1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a1ef998a6e_1_15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a1ef998a6e_1_154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1" name="Google Shape;541;ga1ef998a6e_1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a1ef998a6e_1_16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a1ef998a6e_1_160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8" name="Google Shape;548;ga1ef998a6e_1_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a1ef998a6e_1_16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a1ef998a6e_1_166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5" name="Google Shape;555;ga1ef998a6e_1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ef998a6e_1_17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ga1ef998a6e_1_172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2" name="Google Shape;562;ga1ef998a6e_1_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a1ef998a6e_1_17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a1ef998a6e_1_178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9" name="Google Shape;569;ga1ef998a6e_1_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a1ef998a6e_1_18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a1ef998a6e_1_184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6" name="Google Shape;576;ga1ef998a6e_1_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-US"/>
              <a:t>ANSWERS!!!!!</a:t>
            </a:r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The main verb is 'working' because that shows the action that is happening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Is' is a helping verb - that shows the tense of sentence-Luciano is working now because we said 'is'.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en-US" sz="3420"/>
              <a:t>VERBS: MODALS AND AUXILIARIES</a:t>
            </a: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An auxiliary is a helping verb. It is used with a main verb to form a verb phrase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For example, • She was calling her friend.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Here the word calling is the main verb and the word was is an auxiliary verb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lang="en-US"/>
              <a:t>The words be, have, do, can, could, may, might, shall, should , must, will, would, used, need, dare, ought are called auxiliaries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PresentationFormat>On-screen Show (4:3)</PresentationFormat>
  <Paragraphs>76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Opulent</vt:lpstr>
      <vt:lpstr>VERB</vt:lpstr>
      <vt:lpstr>                                 UNIT-III  VERBS-MAIN VERBS-REGULAR AND IRREGULAR VERBS</vt:lpstr>
      <vt:lpstr>WHAT IS ACTION VERBS? </vt:lpstr>
      <vt:lpstr>WHAT IS STATIVE VERB?</vt:lpstr>
      <vt:lpstr>QUESTIONS?????</vt:lpstr>
      <vt:lpstr> MAIN VERBS AND HELPING VERBS(AUXILIARY VERBS) </vt:lpstr>
      <vt:lpstr>QUESTION?????</vt:lpstr>
      <vt:lpstr>ANSWERS!!!!!</vt:lpstr>
      <vt:lpstr>VERBS: MODALS AND AUXILIARIES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REGULAR VERBS AND IRREGULAR VERBS</vt:lpstr>
      <vt:lpstr>Slide 54</vt:lpstr>
      <vt:lpstr>REGULAR VERB FORMATION IS BASED ON LAST CHARACTER OF VERB.</vt:lpstr>
      <vt:lpstr>Slide 56</vt:lpstr>
      <vt:lpstr>IRREGULAR VERBS DO NOT FORM ANY FIX PATTERN.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</dc:title>
  <dc:creator>DELL</dc:creator>
  <cp:lastModifiedBy>Dotnet</cp:lastModifiedBy>
  <cp:revision>1</cp:revision>
  <dcterms:created xsi:type="dcterms:W3CDTF">2020-02-27T13:44:16Z</dcterms:created>
  <dcterms:modified xsi:type="dcterms:W3CDTF">2020-10-29T10:39:48Z</dcterms:modified>
</cp:coreProperties>
</file>