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4" r:id="rId6"/>
    <p:sldId id="265" r:id="rId7"/>
    <p:sldId id="280" r:id="rId8"/>
    <p:sldId id="281" r:id="rId9"/>
    <p:sldId id="282" r:id="rId10"/>
    <p:sldId id="268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007D-9190-49FA-A60E-D7F4F9B371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D7CA831-9452-4140-AFAF-418223E60FC5}">
      <dgm:prSet custT="1"/>
      <dgm:spPr/>
      <dgm:t>
        <a:bodyPr/>
        <a:lstStyle/>
        <a:p>
          <a:pPr rtl="0"/>
          <a:r>
            <a:rPr lang="en-IN" sz="4400" b="1" dirty="0" smtClean="0">
              <a:solidFill>
                <a:srgbClr val="0070C0"/>
              </a:solidFill>
              <a:latin typeface="Berlin Sans FB Demi" pitchFamily="34" charset="0"/>
            </a:rPr>
            <a:t>THANK YOU</a:t>
          </a:r>
          <a:endParaRPr lang="en-IN" sz="4400" b="1" dirty="0">
            <a:solidFill>
              <a:srgbClr val="0070C0"/>
            </a:solidFill>
            <a:latin typeface="Berlin Sans FB Demi" pitchFamily="34" charset="0"/>
          </a:endParaRPr>
        </a:p>
      </dgm:t>
    </dgm:pt>
    <dgm:pt modelId="{0AE54569-FD8E-481C-A511-4B82F2B16A67}" type="sibTrans" cxnId="{F260F39F-A621-4BB9-9D90-5877C436EC25}">
      <dgm:prSet/>
      <dgm:spPr/>
      <dgm:t>
        <a:bodyPr/>
        <a:lstStyle/>
        <a:p>
          <a:endParaRPr lang="en-IN"/>
        </a:p>
      </dgm:t>
    </dgm:pt>
    <dgm:pt modelId="{5C0CDBD5-B96F-40CD-B883-F8E2B7207A22}" type="parTrans" cxnId="{F260F39F-A621-4BB9-9D90-5877C436EC25}">
      <dgm:prSet/>
      <dgm:spPr/>
      <dgm:t>
        <a:bodyPr/>
        <a:lstStyle/>
        <a:p>
          <a:endParaRPr lang="en-IN"/>
        </a:p>
      </dgm:t>
    </dgm:pt>
    <dgm:pt modelId="{B81848C4-FA35-4351-9BBB-9A96E4157825}" type="pres">
      <dgm:prSet presAssocID="{895D007D-9190-49FA-A60E-D7F4F9B371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4528516-D9CF-4060-A863-22DF6D90E527}" type="pres">
      <dgm:prSet presAssocID="{ED7CA831-9452-4140-AFAF-418223E60FC5}" presName="circle1" presStyleLbl="node1" presStyleIdx="0" presStyleCnt="1"/>
      <dgm:spPr/>
    </dgm:pt>
    <dgm:pt modelId="{319AF075-95DB-4C46-8C95-48E220E80249}" type="pres">
      <dgm:prSet presAssocID="{ED7CA831-9452-4140-AFAF-418223E60FC5}" presName="space" presStyleCnt="0"/>
      <dgm:spPr/>
    </dgm:pt>
    <dgm:pt modelId="{F9365BAB-157D-4685-9089-2FD51BD95D71}" type="pres">
      <dgm:prSet presAssocID="{ED7CA831-9452-4140-AFAF-418223E60FC5}" presName="rect1" presStyleLbl="alignAcc1" presStyleIdx="0" presStyleCnt="1" custScaleX="114568" custLinFactNeighborX="1321" custLinFactNeighborY="11765"/>
      <dgm:spPr/>
      <dgm:t>
        <a:bodyPr/>
        <a:lstStyle/>
        <a:p>
          <a:endParaRPr lang="en-IN"/>
        </a:p>
      </dgm:t>
    </dgm:pt>
    <dgm:pt modelId="{9B850FAD-6B18-47F1-9EEC-7FDECFE00A41}" type="pres">
      <dgm:prSet presAssocID="{ED7CA831-9452-4140-AFAF-418223E60FC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A818D6F-E21E-43E8-A79F-B95A5C71E0AD}" type="presOf" srcId="{ED7CA831-9452-4140-AFAF-418223E60FC5}" destId="{F9365BAB-157D-4685-9089-2FD51BD95D71}" srcOrd="0" destOrd="0" presId="urn:microsoft.com/office/officeart/2005/8/layout/target3"/>
    <dgm:cxn modelId="{0B599657-E110-45C2-8BE8-E92FA6676F4F}" type="presOf" srcId="{895D007D-9190-49FA-A60E-D7F4F9B371C5}" destId="{B81848C4-FA35-4351-9BBB-9A96E4157825}" srcOrd="0" destOrd="0" presId="urn:microsoft.com/office/officeart/2005/8/layout/target3"/>
    <dgm:cxn modelId="{F260F39F-A621-4BB9-9D90-5877C436EC25}" srcId="{895D007D-9190-49FA-A60E-D7F4F9B371C5}" destId="{ED7CA831-9452-4140-AFAF-418223E60FC5}" srcOrd="0" destOrd="0" parTransId="{5C0CDBD5-B96F-40CD-B883-F8E2B7207A22}" sibTransId="{0AE54569-FD8E-481C-A511-4B82F2B16A67}"/>
    <dgm:cxn modelId="{91310A59-183F-4FA2-BE3F-DA2C7500DBCE}" type="presOf" srcId="{ED7CA831-9452-4140-AFAF-418223E60FC5}" destId="{9B850FAD-6B18-47F1-9EEC-7FDECFE00A41}" srcOrd="1" destOrd="0" presId="urn:microsoft.com/office/officeart/2005/8/layout/target3"/>
    <dgm:cxn modelId="{1F4B7839-72C3-4075-A5F9-BA5FDA4E8AB6}" type="presParOf" srcId="{B81848C4-FA35-4351-9BBB-9A96E4157825}" destId="{04528516-D9CF-4060-A863-22DF6D90E527}" srcOrd="0" destOrd="0" presId="urn:microsoft.com/office/officeart/2005/8/layout/target3"/>
    <dgm:cxn modelId="{71DB466A-4B66-4211-91F7-1C76F08A3F0B}" type="presParOf" srcId="{B81848C4-FA35-4351-9BBB-9A96E4157825}" destId="{319AF075-95DB-4C46-8C95-48E220E80249}" srcOrd="1" destOrd="0" presId="urn:microsoft.com/office/officeart/2005/8/layout/target3"/>
    <dgm:cxn modelId="{2CF30051-B1F4-4E3D-9A18-C88894F5DA56}" type="presParOf" srcId="{B81848C4-FA35-4351-9BBB-9A96E4157825}" destId="{F9365BAB-157D-4685-9089-2FD51BD95D71}" srcOrd="2" destOrd="0" presId="urn:microsoft.com/office/officeart/2005/8/layout/target3"/>
    <dgm:cxn modelId="{C7EE9812-5342-43A6-AC02-00B4B2E6BAB2}" type="presParOf" srcId="{B81848C4-FA35-4351-9BBB-9A96E4157825}" destId="{9B850FAD-6B18-47F1-9EEC-7FDECFE00A41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5736-CF23-4D38-9494-3AEC90F97468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54E9-1E41-4B3B-A320-2999B75F443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55E5-2854-4896-B4A8-C21010DF7D2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55E5-2854-4896-B4A8-C21010DF7D22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FB2B-BDAB-4761-8AAA-6C3357FDA03F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A54E-AD17-4AF4-B6DD-5783229640B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41385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   MAP STUDY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629424" cy="2286016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RAIHANATH. K.C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Asst. Professor of History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Class: III BA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History of Arabs 570-1258AD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17UHIC31/17UHVC31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layer.slideplayer.com/31/9761024/data/images/img0.jpg"/>
          <p:cNvPicPr>
            <a:picLocks noChangeAspect="1" noChangeArrowheads="1"/>
          </p:cNvPicPr>
          <p:nvPr/>
        </p:nvPicPr>
        <p:blipFill>
          <a:blip r:embed="rId2"/>
          <a:srcRect l="30209" t="4167" r="2083" b="15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map of safavids of per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667500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SAFFAVIDS OF PERSIA(IRAN)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SAFFAVIDS ruled from 1502-1722</a:t>
            </a:r>
          </a:p>
          <a:p>
            <a:r>
              <a:rPr lang="en-IN" dirty="0" smtClean="0"/>
              <a:t>Their origin from </a:t>
            </a:r>
            <a:r>
              <a:rPr lang="en-IN" dirty="0" err="1" smtClean="0"/>
              <a:t>Shiate</a:t>
            </a:r>
            <a:r>
              <a:rPr lang="en-IN" dirty="0" smtClean="0"/>
              <a:t> sect</a:t>
            </a:r>
          </a:p>
          <a:p>
            <a:r>
              <a:rPr lang="en-IN" dirty="0" smtClean="0"/>
              <a:t>Shah Ismail= founder</a:t>
            </a:r>
          </a:p>
          <a:p>
            <a:r>
              <a:rPr lang="en-IN" dirty="0" smtClean="0"/>
              <a:t>Shah </a:t>
            </a:r>
            <a:r>
              <a:rPr lang="en-IN" dirty="0" err="1" smtClean="0"/>
              <a:t>Abbas</a:t>
            </a:r>
            <a:r>
              <a:rPr lang="en-IN" dirty="0" smtClean="0"/>
              <a:t> is greatest ruler</a:t>
            </a:r>
          </a:p>
          <a:p>
            <a:r>
              <a:rPr lang="en-IN" dirty="0" smtClean="0"/>
              <a:t>He transformed  tribal confederation into modern imperial government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layer.slideplayer.com/31/9761024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               </a:t>
            </a:r>
            <a:r>
              <a:rPr lang="en-IN" sz="3200" b="1" dirty="0" smtClean="0"/>
              <a:t>OTTOMAN</a:t>
            </a:r>
            <a:r>
              <a:rPr lang="en-IN" sz="2400" dirty="0" smtClean="0"/>
              <a:t>   </a:t>
            </a:r>
            <a:r>
              <a:rPr lang="en-IN" sz="3200" b="1" dirty="0" smtClean="0"/>
              <a:t>EMPIRE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OTTOMAN EMPIRE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IN" dirty="0" smtClean="0"/>
              <a:t>Ottoman </a:t>
            </a:r>
            <a:r>
              <a:rPr lang="en-IN" dirty="0" err="1" smtClean="0"/>
              <a:t>turks</a:t>
            </a:r>
            <a:r>
              <a:rPr lang="en-IN" dirty="0" smtClean="0"/>
              <a:t> ruled between 1299 to 1922</a:t>
            </a:r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It is also known as Turkish empire</a:t>
            </a:r>
          </a:p>
          <a:p>
            <a:pPr>
              <a:buFont typeface="Courier New" pitchFamily="49" charset="0"/>
              <a:buChar char="o"/>
            </a:pPr>
            <a:r>
              <a:rPr lang="en-IN" dirty="0" err="1" smtClean="0"/>
              <a:t>Sulaiman</a:t>
            </a:r>
            <a:r>
              <a:rPr lang="en-IN" dirty="0" smtClean="0"/>
              <a:t> the Magnificent was the tenth and longest sultan of the Ottoman Turkish empire . </a:t>
            </a:r>
          </a:p>
          <a:p>
            <a:pPr>
              <a:buFont typeface="Courier New" pitchFamily="49" charset="0"/>
              <a:buChar char="o"/>
            </a:pPr>
            <a:r>
              <a:rPr lang="en-IN" dirty="0" err="1" smtClean="0"/>
              <a:t>Art,architecture</a:t>
            </a:r>
            <a:r>
              <a:rPr lang="en-IN" dirty="0" smtClean="0"/>
              <a:t> and poetry flourished under </a:t>
            </a:r>
            <a:r>
              <a:rPr lang="en-IN" dirty="0" err="1" smtClean="0"/>
              <a:t>Sulaiman</a:t>
            </a:r>
            <a:r>
              <a:rPr lang="en-IN" dirty="0" smtClean="0"/>
              <a:t> as the Ottoman Empire experienced a cultural </a:t>
            </a:r>
            <a:r>
              <a:rPr lang="en-IN" dirty="0" err="1" smtClean="0"/>
              <a:t>renaissonce</a:t>
            </a:r>
            <a:r>
              <a:rPr lang="en-IN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236667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2928934"/>
          <a:ext cx="692948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36994E-6 C -0.12622 0.04439 -0.25243 0.08902 -0.2967 -0.01064 C -0.34097 -0.11029 -0.3849 -0.5015 -0.2651 -0.59838 C -0.14531 -0.69526 0.29306 -0.69156 0.42222 -0.59214 C 0.55139 -0.49226 0.57066 -0.09827 0.50955 2.36994E-6 C 0.44844 0.09826 0.13073 -0.00162 0.05556 -0.0020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219200"/>
          </a:xfrm>
        </p:spPr>
        <p:txBody>
          <a:bodyPr>
            <a:normAutofit/>
          </a:bodyPr>
          <a:lstStyle/>
          <a:p>
            <a:r>
              <a:rPr lang="en-IN" sz="6600" b="1" dirty="0" smtClean="0"/>
              <a:t>  </a:t>
            </a:r>
            <a:r>
              <a:rPr lang="en-IN" sz="6600" b="1" dirty="0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en-IN" sz="6600" b="1" dirty="0" smtClean="0"/>
              <a:t> </a:t>
            </a:r>
            <a:r>
              <a:rPr lang="en-IN" sz="6600" b="1" dirty="0" smtClean="0">
                <a:solidFill>
                  <a:schemeClr val="accent1">
                    <a:lumMod val="75000"/>
                  </a:schemeClr>
                </a:solidFill>
              </a:rPr>
              <a:t>MAP</a:t>
            </a:r>
            <a:r>
              <a:rPr lang="en-IN" sz="6600" b="1" dirty="0" smtClean="0"/>
              <a:t>     </a:t>
            </a:r>
            <a:endParaRPr lang="en-I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i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IMPORTANT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CENTRES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MEDIEVAL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ARAB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4400" dirty="0" smtClean="0">
                <a:solidFill>
                  <a:schemeClr val="accent2">
                    <a:lumMod val="75000"/>
                  </a:schemeClr>
                </a:solidFill>
              </a:rPr>
              <a:t>WORLD</a:t>
            </a:r>
            <a:endParaRPr lang="en-IN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286256"/>
            <a:ext cx="7883184" cy="7017306"/>
          </a:xfrm>
          <a:prstGeom prst="rect">
            <a:avLst/>
          </a:prstGeom>
          <a:noFill/>
        </p:spPr>
        <p:txBody>
          <a:bodyPr wrap="none" numCol="3" rtlCol="0">
            <a:spAutoFit/>
          </a:bodyPr>
          <a:lstStyle/>
          <a:p>
            <a:pPr lvl="8">
              <a:buFont typeface="Wingdings" pitchFamily="2" charset="2"/>
              <a:buChar char="v"/>
            </a:pPr>
            <a:r>
              <a:rPr lang="en-IN" dirty="0" smtClean="0"/>
              <a:t> Caliphate                   CE 632-661                       </a:t>
            </a:r>
            <a:r>
              <a:rPr lang="en-IN" dirty="0" err="1" smtClean="0"/>
              <a:t>Madeena</a:t>
            </a: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Umayyad Caliphate  CE 661-750      Damascus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 Abbasid Caliphate  CE 750-1258       Baghdad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78605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dirty="0" smtClean="0"/>
              <a:t> </a:t>
            </a:r>
            <a:r>
              <a:rPr lang="en-IN" dirty="0" smtClean="0">
                <a:latin typeface="+mj-lt"/>
              </a:rPr>
              <a:t>Caliphate                     CE 632-661       </a:t>
            </a:r>
            <a:r>
              <a:rPr lang="en-IN" dirty="0" err="1" smtClean="0">
                <a:latin typeface="+mj-lt"/>
              </a:rPr>
              <a:t>Madeena</a:t>
            </a:r>
            <a:endParaRPr lang="en-IN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latin typeface="+mj-lt"/>
              </a:rPr>
              <a:t> Umayyad Caliphate    CE 661-750       Damascus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latin typeface="+mj-lt"/>
              </a:rPr>
              <a:t> Abbasid Caliphate       CE 750-1258      Baghdad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anpoliticsclub.net/maps/images/112%20Arab%20Islamic%20Caliphate%20Expansion%20Eras%20632-750%20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ps.pearsoncustom.com/wps/media/objects/2427/2486120/chap_assets/maps/map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BYZANTINE EMPIRE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also known as Eastern Roman Empire.</a:t>
            </a:r>
          </a:p>
          <a:p>
            <a:r>
              <a:rPr lang="en-IN" dirty="0" smtClean="0"/>
              <a:t>The term came from Byzantium</a:t>
            </a:r>
          </a:p>
          <a:p>
            <a:r>
              <a:rPr lang="en-IN" dirty="0" smtClean="0"/>
              <a:t>Emperor Constantine change its name to Constantinople</a:t>
            </a:r>
          </a:p>
          <a:p>
            <a:r>
              <a:rPr lang="en-IN" dirty="0" smtClean="0"/>
              <a:t>Justinian , greatest Byzantine ruler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 Byzantine Empire Under Justinian &lt;ul&gt;&lt;li&gt;This map depicts the Empire at the death of Justinian I, who had reigned fr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layer.slideplayer.com/31/976102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ular Callout 12"/>
          <p:cNvSpPr/>
          <p:nvPr/>
        </p:nvSpPr>
        <p:spPr>
          <a:xfrm>
            <a:off x="3357554" y="1857364"/>
            <a:ext cx="2643206" cy="500066"/>
          </a:xfrm>
          <a:prstGeom prst="wedgeRectCallout">
            <a:avLst>
              <a:gd name="adj1" fmla="val -19532"/>
              <a:gd name="adj2" fmla="val 189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OTTOMAN EMPIRE</a:t>
            </a:r>
            <a:endParaRPr lang="en-IN" dirty="0"/>
          </a:p>
        </p:txBody>
      </p:sp>
      <p:sp>
        <p:nvSpPr>
          <p:cNvPr id="14" name="Rectangular Callout 13"/>
          <p:cNvSpPr/>
          <p:nvPr/>
        </p:nvSpPr>
        <p:spPr>
          <a:xfrm>
            <a:off x="6357950" y="2786058"/>
            <a:ext cx="2357454" cy="357190"/>
          </a:xfrm>
          <a:prstGeom prst="wedgeRectCallout">
            <a:avLst>
              <a:gd name="adj1" fmla="val -50670"/>
              <a:gd name="adj2" fmla="val 271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SAFFAVID EMPIRE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179</Words>
  <Application>Microsoft Office PowerPoint</Application>
  <PresentationFormat>On-screen Show (4:3)</PresentationFormat>
  <Paragraphs>37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MAP STUDY</vt:lpstr>
      <vt:lpstr>  WORLD MAP     </vt:lpstr>
      <vt:lpstr>Slide 3</vt:lpstr>
      <vt:lpstr>IMPORTANT CENTRES OF MEDIEVAL ARAB WORLD</vt:lpstr>
      <vt:lpstr>Slide 5</vt:lpstr>
      <vt:lpstr>Slide 6</vt:lpstr>
      <vt:lpstr>BYZANTINE EMPIRE</vt:lpstr>
      <vt:lpstr>Slide 8</vt:lpstr>
      <vt:lpstr>Slide 9</vt:lpstr>
      <vt:lpstr>Slide 10</vt:lpstr>
      <vt:lpstr>Slide 11</vt:lpstr>
      <vt:lpstr>SAFFAVIDS OF PERSIA(IRAN)</vt:lpstr>
      <vt:lpstr>Slide 13</vt:lpstr>
      <vt:lpstr>OTTOMAN EMPIRE</vt:lpstr>
      <vt:lpstr>                   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2020-10-20T10:38:05Z</dcterms:created>
  <dcterms:modified xsi:type="dcterms:W3CDTF">2020-10-21T13:35:15Z</dcterms:modified>
</cp:coreProperties>
</file>