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8" r:id="rId9"/>
    <p:sldId id="262" r:id="rId10"/>
    <p:sldId id="269" r:id="rId11"/>
    <p:sldId id="263" r:id="rId12"/>
    <p:sldId id="270" r:id="rId13"/>
    <p:sldId id="264" r:id="rId14"/>
    <p:sldId id="271" r:id="rId15"/>
    <p:sldId id="265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aff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4FE51F-7CB5-4FE9-BE50-A3184DEFDA1A}" type="datetimeFigureOut">
              <a:rPr lang="en-US" smtClean="0"/>
              <a:pPr/>
              <a:t>10/21/2020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382B5-A16E-4DD1-AFD3-6FE763900E0A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57FB99B-CA05-4F35-870C-928597ACCFF3}" type="datetimeFigureOut">
              <a:rPr lang="en-US" smtClean="0"/>
              <a:pPr/>
              <a:t>10/21/2020</a:t>
            </a:fld>
            <a:endParaRPr lang="en-IN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7283595-DCC8-481A-9D13-F06FAF9E0D3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7FB99B-CA05-4F35-870C-928597ACCFF3}" type="datetimeFigureOut">
              <a:rPr lang="en-US" smtClean="0"/>
              <a:pPr/>
              <a:t>10/21/2020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283595-DCC8-481A-9D13-F06FAF9E0D3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7FB99B-CA05-4F35-870C-928597ACCFF3}" type="datetimeFigureOut">
              <a:rPr lang="en-US" smtClean="0"/>
              <a:pPr/>
              <a:t>10/21/2020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283595-DCC8-481A-9D13-F06FAF9E0D3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7FB99B-CA05-4F35-870C-928597ACCFF3}" type="datetimeFigureOut">
              <a:rPr lang="en-US" smtClean="0"/>
              <a:pPr/>
              <a:t>10/21/2020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283595-DCC8-481A-9D13-F06FAF9E0D34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7FB99B-CA05-4F35-870C-928597ACCFF3}" type="datetimeFigureOut">
              <a:rPr lang="en-US" smtClean="0"/>
              <a:pPr/>
              <a:t>10/21/2020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283595-DCC8-481A-9D13-F06FAF9E0D34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7FB99B-CA05-4F35-870C-928597ACCFF3}" type="datetimeFigureOut">
              <a:rPr lang="en-US" smtClean="0"/>
              <a:pPr/>
              <a:t>10/21/2020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283595-DCC8-481A-9D13-F06FAF9E0D34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7FB99B-CA05-4F35-870C-928597ACCFF3}" type="datetimeFigureOut">
              <a:rPr lang="en-US" smtClean="0"/>
              <a:pPr/>
              <a:t>10/21/2020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283595-DCC8-481A-9D13-F06FAF9E0D3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7FB99B-CA05-4F35-870C-928597ACCFF3}" type="datetimeFigureOut">
              <a:rPr lang="en-US" smtClean="0"/>
              <a:pPr/>
              <a:t>10/21/2020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283595-DCC8-481A-9D13-F06FAF9E0D34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7FB99B-CA05-4F35-870C-928597ACCFF3}" type="datetimeFigureOut">
              <a:rPr lang="en-US" smtClean="0"/>
              <a:pPr/>
              <a:t>10/21/2020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283595-DCC8-481A-9D13-F06FAF9E0D3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57FB99B-CA05-4F35-870C-928597ACCFF3}" type="datetimeFigureOut">
              <a:rPr lang="en-US" smtClean="0"/>
              <a:pPr/>
              <a:t>10/21/2020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283595-DCC8-481A-9D13-F06FAF9E0D3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57FB99B-CA05-4F35-870C-928597ACCFF3}" type="datetimeFigureOut">
              <a:rPr lang="en-US" smtClean="0"/>
              <a:pPr/>
              <a:t>10/21/2020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7283595-DCC8-481A-9D13-F06FAF9E0D34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57FB99B-CA05-4F35-870C-928597ACCFF3}" type="datetimeFigureOut">
              <a:rPr lang="en-US" smtClean="0"/>
              <a:pPr/>
              <a:t>10/21/2020</a:t>
            </a:fld>
            <a:endParaRPr lang="en-IN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7283595-DCC8-481A-9D13-F06FAF9E0D34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Bernard MT Condensed" pitchFamily="18" charset="0"/>
              </a:rPr>
              <a:t>M. JAMAL MOHIDEEN</a:t>
            </a:r>
            <a:endParaRPr lang="en-IN" dirty="0">
              <a:solidFill>
                <a:schemeClr val="accent2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  <a:latin typeface="Cooper Black" pitchFamily="18" charset="0"/>
              </a:rPr>
              <a:t>DEPARTMENT OF HISTORY </a:t>
            </a:r>
            <a:endParaRPr lang="en-IN" dirty="0">
              <a:solidFill>
                <a:srgbClr val="00B050"/>
              </a:solidFill>
              <a:latin typeface="Cooper Blac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002060"/>
                </a:solidFill>
                <a:latin typeface="Corbel" pitchFamily="34" charset="0"/>
              </a:rPr>
              <a:t>Business Purposes</a:t>
            </a:r>
          </a:p>
          <a:p>
            <a:r>
              <a:rPr lang="en-US" i="1" dirty="0" smtClean="0">
                <a:solidFill>
                  <a:srgbClr val="002060"/>
                </a:solidFill>
                <a:latin typeface="Corbel" pitchFamily="34" charset="0"/>
              </a:rPr>
              <a:t>Located Important Commercial and Industrial Centers</a:t>
            </a:r>
          </a:p>
          <a:p>
            <a:endParaRPr lang="en-IN" dirty="0">
              <a:solidFill>
                <a:srgbClr val="002060"/>
              </a:solidFill>
              <a:latin typeface="Corbe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  <a:latin typeface="Berlin Sans FB Demi" pitchFamily="34" charset="0"/>
              </a:rPr>
              <a:t>Commercial Hotels</a:t>
            </a:r>
            <a:endParaRPr lang="en-IN" dirty="0">
              <a:solidFill>
                <a:srgbClr val="00B050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taff\Desktop\hotels 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603079" y="1481138"/>
            <a:ext cx="7937841" cy="452596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Bernard MT Condensed" pitchFamily="18" charset="0"/>
              </a:rPr>
              <a:t>Resort  Hotels</a:t>
            </a:r>
            <a:endParaRPr lang="en-IN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Berlin Sans FB Demi" pitchFamily="34" charset="0"/>
              </a:rPr>
              <a:t>Located near the Sea, Mountain and Other Natural Beauty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Berlin Sans FB Demi" pitchFamily="34" charset="0"/>
              </a:rPr>
              <a:t>Swimming Poll, Golf Course, Tennis Court, Skiing, Boating, Surf Riding </a:t>
            </a:r>
          </a:p>
          <a:p>
            <a:pPr>
              <a:buNone/>
            </a:pPr>
            <a:r>
              <a:rPr lang="en-US" sz="3200" b="1" u="sng" dirty="0" smtClean="0">
                <a:solidFill>
                  <a:srgbClr val="002060"/>
                </a:solidFill>
                <a:latin typeface="Berlin Sans FB Demi" pitchFamily="34" charset="0"/>
              </a:rPr>
              <a:t>Types of Resorts:</a:t>
            </a:r>
          </a:p>
          <a:p>
            <a:pPr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Berlin Sans FB Demi" pitchFamily="34" charset="0"/>
              </a:rPr>
              <a:t>1. Summer Resorts</a:t>
            </a:r>
          </a:p>
          <a:p>
            <a:pPr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Berlin Sans FB Demi" pitchFamily="34" charset="0"/>
              </a:rPr>
              <a:t>2. Winter Resorts</a:t>
            </a:r>
          </a:p>
          <a:p>
            <a:pPr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Berlin Sans FB Demi" pitchFamily="34" charset="0"/>
              </a:rPr>
              <a:t>3. Hill Resorts</a:t>
            </a:r>
          </a:p>
          <a:p>
            <a:pPr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Berlin Sans FB Demi" pitchFamily="34" charset="0"/>
              </a:rPr>
              <a:t>4. Health Resorts</a:t>
            </a:r>
          </a:p>
          <a:p>
            <a:pPr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Berlin Sans FB Demi" pitchFamily="34" charset="0"/>
              </a:rPr>
              <a:t>5. All reason Resorts.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Bauhaus 93" pitchFamily="82" charset="0"/>
              </a:rPr>
              <a:t>Resort Hotels</a:t>
            </a:r>
            <a:endParaRPr lang="en-IN" dirty="0">
              <a:solidFill>
                <a:srgbClr val="002060"/>
              </a:solidFill>
              <a:latin typeface="Bauhaus 93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8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1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taff\Desktop\hotels 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928662" y="1481138"/>
            <a:ext cx="7143800" cy="452596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002060"/>
                </a:solidFill>
                <a:latin typeface="Book Antiqua" pitchFamily="18" charset="0"/>
              </a:rPr>
              <a:t>Residential Hotels</a:t>
            </a:r>
            <a:endParaRPr lang="en-IN" i="1" dirty="0">
              <a:solidFill>
                <a:srgbClr val="00206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  <a:latin typeface="Cooper Black" pitchFamily="18" charset="0"/>
                <a:ea typeface="Gulim" pitchFamily="34" charset="-127"/>
                <a:cs typeface="Narkisim" pitchFamily="34" charset="-79"/>
              </a:rPr>
              <a:t>Apartment House with Hotel Services</a:t>
            </a:r>
          </a:p>
          <a:p>
            <a:r>
              <a:rPr lang="en-US" dirty="0" smtClean="0">
                <a:solidFill>
                  <a:schemeClr val="tx2"/>
                </a:solidFill>
                <a:latin typeface="Cooper Black" pitchFamily="18" charset="0"/>
                <a:ea typeface="Gulim" pitchFamily="34" charset="-127"/>
                <a:cs typeface="Narkisim" pitchFamily="34" charset="-79"/>
              </a:rPr>
              <a:t>Located big cities with European Plan</a:t>
            </a:r>
          </a:p>
          <a:p>
            <a:r>
              <a:rPr lang="en-US" dirty="0" smtClean="0">
                <a:solidFill>
                  <a:schemeClr val="tx2"/>
                </a:solidFill>
                <a:latin typeface="Cooper Black" pitchFamily="18" charset="0"/>
                <a:ea typeface="Gulim" pitchFamily="34" charset="-127"/>
                <a:cs typeface="Narkisim" pitchFamily="34" charset="-79"/>
              </a:rPr>
              <a:t>Charged Monthly, Half Yearly and Yearly</a:t>
            </a:r>
          </a:p>
          <a:p>
            <a:r>
              <a:rPr lang="en-US" dirty="0" smtClean="0">
                <a:solidFill>
                  <a:schemeClr val="tx2"/>
                </a:solidFill>
                <a:latin typeface="Cooper Black" pitchFamily="18" charset="0"/>
                <a:ea typeface="Gulim" pitchFamily="34" charset="-127"/>
                <a:cs typeface="Narkisim" pitchFamily="34" charset="-79"/>
              </a:rPr>
              <a:t>No Meals provided</a:t>
            </a:r>
          </a:p>
          <a:p>
            <a:r>
              <a:rPr lang="en-US" dirty="0" smtClean="0">
                <a:solidFill>
                  <a:schemeClr val="tx2"/>
                </a:solidFill>
                <a:latin typeface="Cooper Black" pitchFamily="18" charset="0"/>
                <a:ea typeface="Gulim" pitchFamily="34" charset="-127"/>
                <a:cs typeface="Narkisim" pitchFamily="34" charset="-79"/>
              </a:rPr>
              <a:t>Amenities provided</a:t>
            </a:r>
          </a:p>
          <a:p>
            <a:endParaRPr lang="en-US" dirty="0" smtClean="0"/>
          </a:p>
          <a:p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Bernard MT Condensed" pitchFamily="18" charset="0"/>
              </a:rPr>
              <a:t>Residential Hotels</a:t>
            </a:r>
            <a:endParaRPr lang="en-IN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taff\Desktop\hotel 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175405" y="1481138"/>
            <a:ext cx="6793189" cy="452596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002060"/>
                </a:solidFill>
                <a:latin typeface="Book Antiqua" pitchFamily="18" charset="0"/>
              </a:rPr>
              <a:t>Floating Hotels </a:t>
            </a:r>
            <a:endParaRPr lang="en-IN" dirty="0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Narkisim" pitchFamily="34" charset="-79"/>
                <a:cs typeface="Narkisim" pitchFamily="34" charset="-79"/>
              </a:rPr>
              <a:t>Located on the Surface of the Water</a:t>
            </a:r>
          </a:p>
          <a:p>
            <a:r>
              <a:rPr lang="en-US" dirty="0" smtClean="0">
                <a:solidFill>
                  <a:srgbClr val="0070C0"/>
                </a:solidFill>
                <a:latin typeface="Narkisim" pitchFamily="34" charset="-79"/>
                <a:cs typeface="Narkisim" pitchFamily="34" charset="-79"/>
              </a:rPr>
              <a:t>It may on Sea water, River water and on a Lake</a:t>
            </a:r>
          </a:p>
          <a:p>
            <a:r>
              <a:rPr lang="en-US" dirty="0" smtClean="0">
                <a:solidFill>
                  <a:srgbClr val="0070C0"/>
                </a:solidFill>
                <a:latin typeface="Narkisim" pitchFamily="34" charset="-79"/>
                <a:cs typeface="Narkisim" pitchFamily="34" charset="-79"/>
              </a:rPr>
              <a:t>Luxury ships converted in to floating hotels</a:t>
            </a:r>
          </a:p>
          <a:p>
            <a:r>
              <a:rPr lang="en-US" dirty="0" smtClean="0">
                <a:solidFill>
                  <a:srgbClr val="0070C0"/>
                </a:solidFill>
                <a:latin typeface="Narkisim" pitchFamily="34" charset="-79"/>
                <a:cs typeface="Narkisim" pitchFamily="34" charset="-79"/>
              </a:rPr>
              <a:t>Boat House famous for Kerala.</a:t>
            </a:r>
            <a:endParaRPr lang="en-IN" dirty="0">
              <a:solidFill>
                <a:srgbClr val="0070C0"/>
              </a:solidFill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>
                <a:solidFill>
                  <a:srgbClr val="7030A0"/>
                </a:solidFill>
                <a:latin typeface="Chiller" pitchFamily="82" charset="0"/>
              </a:rPr>
              <a:t>Floating Hotels </a:t>
            </a:r>
            <a:endParaRPr lang="en-IN" sz="8800" dirty="0">
              <a:solidFill>
                <a:srgbClr val="7030A0"/>
              </a:solidFill>
              <a:latin typeface="Chiller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	</a:t>
            </a:r>
            <a:r>
              <a:rPr lang="en-US" sz="6600" dirty="0" smtClean="0">
                <a:solidFill>
                  <a:schemeClr val="bg2">
                    <a:lumMod val="25000"/>
                  </a:schemeClr>
                </a:solidFill>
                <a:latin typeface="Berlin Sans FB" pitchFamily="34" charset="0"/>
              </a:rPr>
              <a:t>THANK YOU</a:t>
            </a:r>
            <a:endParaRPr lang="en-US" sz="6600" dirty="0">
              <a:solidFill>
                <a:schemeClr val="bg2">
                  <a:lumMod val="25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rgbClr val="7030A0"/>
              </a:solidFill>
              <a:latin typeface="Aparajita" pitchFamily="34" charset="0"/>
              <a:cs typeface="Aparajita" pitchFamily="34" charset="0"/>
            </a:endParaRPr>
          </a:p>
          <a:p>
            <a:endParaRPr lang="en-US" dirty="0">
              <a:solidFill>
                <a:srgbClr val="7030A0"/>
              </a:solidFill>
              <a:latin typeface="Aparajita" pitchFamily="34" charset="0"/>
              <a:cs typeface="Aparajita" pitchFamily="34" charset="0"/>
            </a:endParaRPr>
          </a:p>
          <a:p>
            <a:endParaRPr lang="en-US" dirty="0" smtClean="0">
              <a:solidFill>
                <a:srgbClr val="7030A0"/>
              </a:solidFill>
              <a:latin typeface="Aparajita" pitchFamily="34" charset="0"/>
              <a:cs typeface="Aparajita" pitchFamily="34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   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COURSE TITLE </a:t>
            </a:r>
            <a:r>
              <a:rPr lang="en-US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– FUNDAMENTALS OF TOURISM</a:t>
            </a: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                   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COURSE CODE </a:t>
            </a:r>
            <a:r>
              <a:rPr lang="en-US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– </a:t>
            </a:r>
            <a:r>
              <a:rPr lang="en-US" dirty="0" smtClean="0">
                <a:solidFill>
                  <a:srgbClr val="7030A0"/>
                </a:solidFill>
                <a:latin typeface="Aparajita" pitchFamily="34" charset="0"/>
                <a:cs typeface="Aparajita" pitchFamily="34" charset="0"/>
              </a:rPr>
              <a:t>17UHVA11    </a:t>
            </a:r>
            <a:endParaRPr lang="en-IN" dirty="0">
              <a:solidFill>
                <a:srgbClr val="7030A0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ooper Black" pitchFamily="18" charset="0"/>
              </a:rPr>
              <a:t/>
            </a:r>
            <a:br>
              <a:rPr lang="en-US" dirty="0" smtClean="0">
                <a:solidFill>
                  <a:srgbClr val="0070C0"/>
                </a:solidFill>
                <a:latin typeface="Cooper Black" pitchFamily="18" charset="0"/>
              </a:rPr>
            </a:br>
            <a:r>
              <a:rPr lang="en-US" dirty="0">
                <a:solidFill>
                  <a:srgbClr val="0070C0"/>
                </a:solidFill>
                <a:latin typeface="Cooper Black" pitchFamily="18" charset="0"/>
              </a:rPr>
              <a:t/>
            </a:r>
            <a:br>
              <a:rPr lang="en-US" dirty="0">
                <a:solidFill>
                  <a:srgbClr val="0070C0"/>
                </a:solidFill>
                <a:latin typeface="Cooper Black" pitchFamily="18" charset="0"/>
              </a:rPr>
            </a:br>
            <a:r>
              <a:rPr lang="en-US" dirty="0" smtClean="0">
                <a:solidFill>
                  <a:srgbClr val="0070C0"/>
                </a:solidFill>
                <a:latin typeface="Cooper Black" pitchFamily="18" charset="0"/>
              </a:rPr>
              <a:t/>
            </a:r>
            <a:br>
              <a:rPr lang="en-US" dirty="0" smtClean="0">
                <a:solidFill>
                  <a:srgbClr val="0070C0"/>
                </a:solidFill>
                <a:latin typeface="Cooper Black" pitchFamily="18" charset="0"/>
              </a:rPr>
            </a:br>
            <a:r>
              <a:rPr lang="en-US" dirty="0" smtClean="0">
                <a:solidFill>
                  <a:srgbClr val="0070C0"/>
                </a:solidFill>
                <a:latin typeface="Cooper Black" pitchFamily="18" charset="0"/>
              </a:rPr>
              <a:t>PROGRAMME </a:t>
            </a:r>
            <a:br>
              <a:rPr lang="en-US" dirty="0" smtClean="0">
                <a:solidFill>
                  <a:srgbClr val="0070C0"/>
                </a:solidFill>
                <a:latin typeface="Cooper Black" pitchFamily="18" charset="0"/>
              </a:rPr>
            </a:br>
            <a:r>
              <a:rPr lang="en-US" dirty="0" smtClean="0">
                <a:solidFill>
                  <a:srgbClr val="0070C0"/>
                </a:solidFill>
                <a:latin typeface="Cooper Black" pitchFamily="18" charset="0"/>
              </a:rPr>
              <a:t>B.A HISTORY</a:t>
            </a:r>
            <a:endParaRPr lang="en-IN" dirty="0">
              <a:solidFill>
                <a:srgbClr val="0070C0"/>
              </a:solidFill>
              <a:latin typeface="Cooper Blac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002060"/>
                </a:solidFill>
                <a:latin typeface="Cooper Black" pitchFamily="18" charset="0"/>
              </a:rPr>
              <a:t>Two Major categories:</a:t>
            </a:r>
          </a:p>
          <a:p>
            <a:r>
              <a:rPr lang="en-US" dirty="0" smtClean="0">
                <a:solidFill>
                  <a:srgbClr val="7030A0"/>
                </a:solidFill>
                <a:latin typeface="Arial Narrow" pitchFamily="34" charset="0"/>
              </a:rPr>
              <a:t>International Hotels.</a:t>
            </a:r>
          </a:p>
          <a:p>
            <a:r>
              <a:rPr lang="en-US" dirty="0" smtClean="0">
                <a:solidFill>
                  <a:srgbClr val="7030A0"/>
                </a:solidFill>
                <a:latin typeface="Arial Narrow" pitchFamily="34" charset="0"/>
              </a:rPr>
              <a:t>Supplementary Hotels.</a:t>
            </a:r>
            <a:endParaRPr lang="en-IN" dirty="0"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Berlin Sans FB Demi" pitchFamily="34" charset="0"/>
              </a:rPr>
              <a:t>ACCOMMODATION</a:t>
            </a:r>
            <a:endParaRPr lang="en-IN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taff\Desktop\INTER HOTE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2098199"/>
            <a:ext cx="8229600" cy="32918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  <a:latin typeface="Berlin Sans FB Demi" pitchFamily="34" charset="0"/>
              </a:rPr>
              <a:t>INTERNATIONAL HOTELS</a:t>
            </a:r>
            <a:endParaRPr lang="en-IN" dirty="0">
              <a:solidFill>
                <a:schemeClr val="accent2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i="1" dirty="0" smtClean="0">
                <a:solidFill>
                  <a:srgbClr val="002060"/>
                </a:solidFill>
                <a:latin typeface="Narkisim" pitchFamily="34" charset="-79"/>
                <a:cs typeface="Narkisim" pitchFamily="34" charset="-79"/>
              </a:rPr>
              <a:t>International Hotels</a:t>
            </a:r>
          </a:p>
          <a:p>
            <a:r>
              <a:rPr lang="en-US" sz="4000" i="1" dirty="0" smtClean="0">
                <a:solidFill>
                  <a:srgbClr val="002060"/>
                </a:solidFill>
                <a:latin typeface="Narkisim" pitchFamily="34" charset="-79"/>
                <a:cs typeface="Narkisim" pitchFamily="34" charset="-79"/>
              </a:rPr>
              <a:t>Commercial Hotels</a:t>
            </a:r>
          </a:p>
          <a:p>
            <a:r>
              <a:rPr lang="en-US" sz="4000" i="1" dirty="0" smtClean="0">
                <a:solidFill>
                  <a:srgbClr val="002060"/>
                </a:solidFill>
                <a:latin typeface="Narkisim" pitchFamily="34" charset="-79"/>
                <a:cs typeface="Narkisim" pitchFamily="34" charset="-79"/>
              </a:rPr>
              <a:t>Resort Hotels</a:t>
            </a:r>
          </a:p>
          <a:p>
            <a:r>
              <a:rPr lang="en-US" sz="4000" i="1" dirty="0" smtClean="0">
                <a:solidFill>
                  <a:srgbClr val="002060"/>
                </a:solidFill>
                <a:latin typeface="Narkisim" pitchFamily="34" charset="-79"/>
                <a:cs typeface="Narkisim" pitchFamily="34" charset="-79"/>
              </a:rPr>
              <a:t>Residential Hotels</a:t>
            </a:r>
          </a:p>
          <a:p>
            <a:r>
              <a:rPr lang="en-US" sz="4000" i="1" dirty="0" smtClean="0">
                <a:solidFill>
                  <a:srgbClr val="002060"/>
                </a:solidFill>
                <a:latin typeface="Narkisim" pitchFamily="34" charset="-79"/>
                <a:cs typeface="Narkisim" pitchFamily="34" charset="-79"/>
              </a:rPr>
              <a:t>Floating Hotels</a:t>
            </a:r>
          </a:p>
          <a:p>
            <a:endParaRPr lang="en-IN" sz="4800" i="1" dirty="0">
              <a:latin typeface="Freestyle Script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Freestyle Script" pitchFamily="66" charset="0"/>
              </a:rPr>
              <a:t>TYPES OF INTERNATIONAL HOTELS</a:t>
            </a:r>
            <a:endParaRPr lang="en-IN" dirty="0">
              <a:solidFill>
                <a:srgbClr val="FF0000"/>
              </a:solidFill>
              <a:latin typeface="Freestyle Scrip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INTERNATIONAL HOTELS PIC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34219" y="1643063"/>
            <a:ext cx="7746999" cy="435768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  <a:latin typeface="Berlin Sans FB Demi" pitchFamily="34" charset="0"/>
              </a:rPr>
              <a:t>International Hotels</a:t>
            </a:r>
            <a:endParaRPr lang="en-IN" dirty="0">
              <a:solidFill>
                <a:srgbClr val="00B050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Arial Narrow" pitchFamily="34" charset="0"/>
              </a:rPr>
              <a:t>Modern Western Style</a:t>
            </a:r>
          </a:p>
          <a:p>
            <a:r>
              <a:rPr lang="en-US" dirty="0" smtClean="0">
                <a:solidFill>
                  <a:srgbClr val="002060"/>
                </a:solidFill>
                <a:latin typeface="Arial Narrow" pitchFamily="34" charset="0"/>
              </a:rPr>
              <a:t>Located Metropolitan &amp; Tourist Centers</a:t>
            </a:r>
          </a:p>
          <a:p>
            <a:r>
              <a:rPr lang="en-US" dirty="0" smtClean="0">
                <a:solidFill>
                  <a:srgbClr val="002060"/>
                </a:solidFill>
                <a:latin typeface="Arial Narrow" pitchFamily="34" charset="0"/>
              </a:rPr>
              <a:t>Luxury and Comfortable</a:t>
            </a:r>
          </a:p>
          <a:p>
            <a:endParaRPr lang="en-US" sz="2800" dirty="0" smtClean="0">
              <a:solidFill>
                <a:srgbClr val="002060"/>
              </a:solidFill>
              <a:latin typeface="Arial Narrow" pitchFamily="34" charset="0"/>
            </a:endParaRPr>
          </a:p>
          <a:p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International Hotels</a:t>
            </a:r>
            <a:endParaRPr lang="en-IN" dirty="0">
              <a:solidFill>
                <a:srgbClr val="C00000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Arial Narrow" pitchFamily="34" charset="0"/>
              </a:rPr>
              <a:t>24 Hours Services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Arial Narrow" pitchFamily="34" charset="0"/>
              </a:rPr>
              <a:t>Front Elevation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Arial Narrow" pitchFamily="34" charset="0"/>
              </a:rPr>
              <a:t>Reception &amp; Information Counter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Arial Narrow" pitchFamily="34" charset="0"/>
              </a:rPr>
              <a:t>Bar and Banqueting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Arial Narrow" pitchFamily="34" charset="0"/>
              </a:rPr>
              <a:t>Conference Hall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Arial Narrow" pitchFamily="34" charset="0"/>
              </a:rPr>
              <a:t>Restaurant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Arial Narrow" pitchFamily="34" charset="0"/>
              </a:rPr>
              <a:t>Travel Agency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Arial Narrow" pitchFamily="34" charset="0"/>
              </a:rPr>
              <a:t>Swimming Pool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Arial Narrow" pitchFamily="34" charset="0"/>
              </a:rPr>
              <a:t>Entertainment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Arial Narrow" pitchFamily="34" charset="0"/>
              </a:rPr>
              <a:t>Indoor &amp; Outdoor Games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Arial Narrow" pitchFamily="34" charset="0"/>
              </a:rPr>
              <a:t>Small Park</a:t>
            </a:r>
          </a:p>
          <a:p>
            <a:r>
              <a:rPr lang="en-US" sz="2600" b="1" dirty="0" smtClean="0">
                <a:solidFill>
                  <a:srgbClr val="002060"/>
                </a:solidFill>
                <a:latin typeface="Arial Narrow" pitchFamily="34" charset="0"/>
              </a:rPr>
              <a:t>Money Exchange Counter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/>
            </a:r>
            <a:br>
              <a:rPr lang="en-US" u="sng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</a:br>
            <a:r>
              <a:rPr lang="en-US" u="sng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Facilities:</a:t>
            </a:r>
            <a:br>
              <a:rPr lang="en-US" u="sng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</a:b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taff\Desktop\hotels 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48922" y="1481138"/>
            <a:ext cx="8046155" cy="452596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Commercial Hotels</a:t>
            </a:r>
            <a:endParaRPr lang="en-IN" dirty="0">
              <a:solidFill>
                <a:schemeClr val="accent2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1235</TotalTime>
  <Words>221</Words>
  <Application>Microsoft Office PowerPoint</Application>
  <PresentationFormat>On-screen Show (4:3)</PresentationFormat>
  <Paragraphs>69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Concourse</vt:lpstr>
      <vt:lpstr>M. JAMAL MOHIDEEN</vt:lpstr>
      <vt:lpstr>   PROGRAMME  B.A HISTORY</vt:lpstr>
      <vt:lpstr>ACCOMMODATION</vt:lpstr>
      <vt:lpstr>INTERNATIONAL HOTELS</vt:lpstr>
      <vt:lpstr>TYPES OF INTERNATIONAL HOTELS</vt:lpstr>
      <vt:lpstr>International Hotels</vt:lpstr>
      <vt:lpstr>International Hotels</vt:lpstr>
      <vt:lpstr> Facilities: </vt:lpstr>
      <vt:lpstr>Commercial Hotels</vt:lpstr>
      <vt:lpstr>Commercial Hotels</vt:lpstr>
      <vt:lpstr>Resort  Hotels</vt:lpstr>
      <vt:lpstr>Resort Hotels</vt:lpstr>
      <vt:lpstr>Residential Hotels</vt:lpstr>
      <vt:lpstr>Residential Hotels</vt:lpstr>
      <vt:lpstr>Floating Hotels </vt:lpstr>
      <vt:lpstr>Floating Hotels 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M. JAMAL MOHIDEEN</dc:title>
  <dc:creator>Staff</dc:creator>
  <cp:lastModifiedBy>god</cp:lastModifiedBy>
  <cp:revision>47</cp:revision>
  <dcterms:created xsi:type="dcterms:W3CDTF">2018-09-18T06:34:31Z</dcterms:created>
  <dcterms:modified xsi:type="dcterms:W3CDTF">2020-10-21T08:50:28Z</dcterms:modified>
</cp:coreProperties>
</file>