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83" r:id="rId3"/>
    <p:sldId id="257" r:id="rId4"/>
    <p:sldId id="266" r:id="rId5"/>
    <p:sldId id="282" r:id="rId6"/>
    <p:sldId id="260" r:id="rId7"/>
    <p:sldId id="268" r:id="rId8"/>
    <p:sldId id="278" r:id="rId9"/>
    <p:sldId id="271" r:id="rId10"/>
    <p:sldId id="272" r:id="rId11"/>
    <p:sldId id="274" r:id="rId12"/>
    <p:sldId id="279" r:id="rId13"/>
    <p:sldId id="280" r:id="rId14"/>
    <p:sldId id="28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56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6E606A6-3C0A-4693-AAF2-5D0B364523C8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EBC66C0-AE3A-45BB-9D74-773AE6D90C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606A6-3C0A-4693-AAF2-5D0B364523C8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C66C0-AE3A-45BB-9D74-773AE6D90C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606A6-3C0A-4693-AAF2-5D0B364523C8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C66C0-AE3A-45BB-9D74-773AE6D90C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606A6-3C0A-4693-AAF2-5D0B364523C8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C66C0-AE3A-45BB-9D74-773AE6D90C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606A6-3C0A-4693-AAF2-5D0B364523C8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C66C0-AE3A-45BB-9D74-773AE6D90C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606A6-3C0A-4693-AAF2-5D0B364523C8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C66C0-AE3A-45BB-9D74-773AE6D90C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606A6-3C0A-4693-AAF2-5D0B364523C8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C66C0-AE3A-45BB-9D74-773AE6D90C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606A6-3C0A-4693-AAF2-5D0B364523C8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C66C0-AE3A-45BB-9D74-773AE6D90C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606A6-3C0A-4693-AAF2-5D0B364523C8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C66C0-AE3A-45BB-9D74-773AE6D90C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76E606A6-3C0A-4693-AAF2-5D0B364523C8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C66C0-AE3A-45BB-9D74-773AE6D90C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6E606A6-3C0A-4693-AAF2-5D0B364523C8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EBC66C0-AE3A-45BB-9D74-773AE6D90C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6E606A6-3C0A-4693-AAF2-5D0B364523C8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EBC66C0-AE3A-45BB-9D74-773AE6D90C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0"/>
            <a:ext cx="8382000" cy="60960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rgbClr val="0070C0"/>
                </a:solidFill>
                <a:latin typeface="Stencil" pitchFamily="82" charset="0"/>
              </a:rPr>
              <a:t>I-BA  HISTORY</a:t>
            </a:r>
          </a:p>
          <a:p>
            <a:pPr algn="ctr"/>
            <a:endParaRPr lang="en-US" sz="3600" b="1" dirty="0" smtClean="0">
              <a:solidFill>
                <a:srgbClr val="0070C0"/>
              </a:solidFill>
              <a:latin typeface="Stencil" pitchFamily="82" charset="0"/>
            </a:endParaRPr>
          </a:p>
          <a:p>
            <a:pPr algn="ctr"/>
            <a:r>
              <a:rPr lang="en-US" sz="3200" b="1" dirty="0" smtClean="0">
                <a:solidFill>
                  <a:srgbClr val="0070C0"/>
                </a:solidFill>
                <a:latin typeface="Stencil" pitchFamily="82" charset="0"/>
              </a:rPr>
              <a:t> Course: HISTORY OF INDIA up to 1206 ad</a:t>
            </a:r>
          </a:p>
          <a:p>
            <a:pPr algn="ctr"/>
            <a:r>
              <a:rPr lang="en-US" sz="2400" b="1" dirty="0" smtClean="0">
                <a:solidFill>
                  <a:srgbClr val="0070C0"/>
                </a:solidFill>
                <a:latin typeface="Castellar" pitchFamily="18" charset="0"/>
              </a:rPr>
              <a:t>Course Code:  </a:t>
            </a:r>
            <a:r>
              <a:rPr lang="en-US" sz="2400" b="1" dirty="0" smtClean="0">
                <a:solidFill>
                  <a:srgbClr val="0070C0"/>
                </a:solidFill>
                <a:latin typeface="Castellar" pitchFamily="18" charset="0"/>
              </a:rPr>
              <a:t>20UHIC11L20UHVC11</a:t>
            </a:r>
            <a:endParaRPr lang="en-US" sz="1600" b="1" dirty="0" smtClean="0">
              <a:solidFill>
                <a:srgbClr val="0070C0"/>
              </a:solidFill>
              <a:latin typeface="Castellar" pitchFamily="18" charset="0"/>
            </a:endParaRPr>
          </a:p>
          <a:p>
            <a:pPr algn="ctr"/>
            <a:endParaRPr lang="en-US" sz="4000" b="1" dirty="0" smtClean="0">
              <a:solidFill>
                <a:srgbClr val="0070C0"/>
              </a:solidFill>
              <a:latin typeface="Castellar" pitchFamily="18" charset="0"/>
            </a:endParaRPr>
          </a:p>
          <a:p>
            <a:pPr algn="ctr"/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Topic:- Sources for the study of Ancient Indian History</a:t>
            </a:r>
          </a:p>
          <a:p>
            <a:pPr algn="ctr"/>
            <a:endParaRPr lang="en-US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T.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Anas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Babu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Asst. Professor of History</a:t>
            </a:r>
          </a:p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HKRH College</a:t>
            </a:r>
          </a:p>
          <a:p>
            <a:pPr algn="ctr"/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Uthamapalayam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Tamil Nadu</a:t>
            </a:r>
            <a:endParaRPr lang="en-US" sz="2000" dirty="0">
              <a:solidFill>
                <a:schemeClr val="accent3"/>
              </a:solidFill>
              <a:latin typeface="Stencil" pitchFamily="8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8239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15273392-73B4-4795-84FC-1C95D9D52C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0198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Social Condition</a:t>
            </a:r>
          </a:p>
          <a:p>
            <a:pPr>
              <a:buFontTx/>
              <a:buChar char="-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eat foods like wheat, barely, milk, mutton, pork, fish etc.</a:t>
            </a:r>
          </a:p>
          <a:p>
            <a:pPr>
              <a:buFontTx/>
              <a:buChar char="-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wore gold, silver, copper and ivory ornaments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Economic Condition</a:t>
            </a:r>
          </a:p>
          <a:p>
            <a:pPr>
              <a:buFontTx/>
              <a:buChar char="-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Agriculture was the major occupation of the people </a:t>
            </a:r>
          </a:p>
          <a:p>
            <a:pPr>
              <a:buFontTx/>
              <a:buChar char="-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Their main crops were wheat, barley, cotton, etc</a:t>
            </a:r>
          </a:p>
          <a:p>
            <a:pPr>
              <a:buFontTx/>
              <a:buChar char="-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domesticated animals like sheep, goat, cow, buffalo, camel etc</a:t>
            </a:r>
          </a:p>
          <a:p>
            <a:pPr>
              <a:buFontTx/>
              <a:buChar char="-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other occupation of the people was pottery making, weaving,  carpentry etc</a:t>
            </a:r>
          </a:p>
          <a:p>
            <a:pPr>
              <a:buFontTx/>
              <a:buChar char="-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used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metrals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like copper, bronze and silver</a:t>
            </a:r>
          </a:p>
          <a:p>
            <a:pPr>
              <a:buFontTx/>
              <a:buChar char="-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The usage of Iron was unknown to them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71098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45DEBBF6-D810-4D63-ADE6-579604736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4. Trade and Commerce </a:t>
            </a:r>
          </a:p>
          <a:p>
            <a:pPr marL="109728" indent="0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They carried trade both sea and land</a:t>
            </a:r>
          </a:p>
          <a:p>
            <a:pPr marL="109728" indent="0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They had trade contacts with the Mesopotamian civilization and Afghanistan  </a:t>
            </a:r>
          </a:p>
          <a:p>
            <a:pPr marL="109728" indent="0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For sea-trade, big boats were used</a:t>
            </a:r>
          </a:p>
          <a:p>
            <a:pPr marL="109728" indent="0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land trade, bullock-carts were mainly used</a:t>
            </a:r>
          </a:p>
          <a:p>
            <a:pPr marL="109728" indent="0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Seals were used for exchange </a:t>
            </a:r>
          </a:p>
          <a:p>
            <a:pPr marL="109728" indent="0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5. Religious Condition</a:t>
            </a:r>
          </a:p>
          <a:p>
            <a:pPr marL="109728" indent="0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They worshipped many gods including mother-goddess </a:t>
            </a:r>
          </a:p>
          <a:p>
            <a:pPr marL="109728" indent="0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But they were not used temples</a:t>
            </a:r>
          </a:p>
          <a:p>
            <a:pPr marL="109728" indent="0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They worshipped natural forces like trees, stones, animals etc.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01430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45DEBBF6-D810-4D63-ADE6-579604736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Decline of Indus Valley Civilization </a:t>
            </a:r>
          </a:p>
          <a:p>
            <a:pPr marL="109728" indent="0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But IVC declined around 1300 BC.</a:t>
            </a:r>
          </a:p>
          <a:p>
            <a:pPr marL="109728" indent="0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reasons for the decline IVC are:</a:t>
            </a:r>
          </a:p>
          <a:p>
            <a:pPr marL="109728" indent="0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 Aryan Invasion</a:t>
            </a:r>
          </a:p>
          <a:p>
            <a:pPr marL="109728" indent="0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Climate Change</a:t>
            </a:r>
          </a:p>
          <a:p>
            <a:pPr marL="109728" indent="0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changed the cause of river Indus</a:t>
            </a:r>
          </a:p>
          <a:p>
            <a:pPr marL="109728" indent="0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Flood of river Indus </a:t>
            </a:r>
          </a:p>
          <a:p>
            <a:pPr marL="109728" indent="0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Heavy monsoon</a:t>
            </a:r>
          </a:p>
          <a:p>
            <a:pPr marL="109728" indent="0">
              <a:buFontTx/>
              <a:buChar char="-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By 1700 BC most of the Indus cities died</a:t>
            </a:r>
          </a:p>
        </p:txBody>
      </p:sp>
    </p:spTree>
    <p:extLst>
      <p:ext uri="{BB962C8B-B14F-4D97-AF65-F5344CB8AC3E}">
        <p14:creationId xmlns="" xmlns:p14="http://schemas.microsoft.com/office/powerpoint/2010/main" val="1301430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45DEBBF6-D810-4D63-ADE6-579604736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57150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 algn="ctr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 algn="ctr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Seals of IVC </a:t>
            </a:r>
          </a:p>
          <a:p>
            <a:pPr marL="109728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C:\Users\DELL\Documents\laursen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8600"/>
            <a:ext cx="6019800" cy="4800600"/>
          </a:xfrm>
          <a:prstGeom prst="rect">
            <a:avLst/>
          </a:prstGeom>
          <a:noFill/>
        </p:spPr>
      </p:pic>
      <p:pic>
        <p:nvPicPr>
          <p:cNvPr id="2052" name="Picture 4" descr="C:\Users\DELL\Documents\unicorn-seal-IMG_961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75400" y="762000"/>
            <a:ext cx="2768600" cy="3657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30143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457200" y="1481328"/>
            <a:ext cx="9144000" cy="5376672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       Dancing Girl sculpture at </a:t>
            </a:r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Mohenjo-Daro                 Great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Bath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 descr="C:\Users\DELL\Documents\200px-Dancing_girl_of_Mohenjo-dar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685800"/>
            <a:ext cx="2971800" cy="4686300"/>
          </a:xfrm>
          <a:prstGeom prst="rect">
            <a:avLst/>
          </a:prstGeom>
          <a:noFill/>
        </p:spPr>
      </p:pic>
      <p:pic>
        <p:nvPicPr>
          <p:cNvPr id="3075" name="Picture 3" descr="C:\Users\DELL\Documents\Mohenjodaro_Sindh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381000"/>
            <a:ext cx="5073650" cy="502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4400" b="1" dirty="0" smtClean="0">
                <a:solidFill>
                  <a:srgbClr val="0070C0"/>
                </a:solidFill>
                <a:latin typeface="Stencil" pitchFamily="82" charset="0"/>
              </a:rPr>
              <a:t>I-BA  HISTORY</a:t>
            </a:r>
          </a:p>
          <a:p>
            <a:pPr algn="ctr"/>
            <a:endParaRPr lang="en-US" sz="4400" b="1" dirty="0" smtClean="0">
              <a:solidFill>
                <a:srgbClr val="0070C0"/>
              </a:solidFill>
              <a:latin typeface="Stencil" pitchFamily="82" charset="0"/>
            </a:endParaRPr>
          </a:p>
          <a:p>
            <a:pPr algn="ctr"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Stencil" pitchFamily="82" charset="0"/>
              </a:rPr>
              <a:t> Course: HISTORY OF INDIA up to 1206 </a:t>
            </a:r>
            <a:r>
              <a:rPr lang="en-US" sz="4000" b="1" dirty="0" smtClean="0">
                <a:solidFill>
                  <a:srgbClr val="0070C0"/>
                </a:solidFill>
                <a:latin typeface="Stencil" pitchFamily="82" charset="0"/>
              </a:rPr>
              <a:t>ad</a:t>
            </a:r>
          </a:p>
          <a:p>
            <a:pPr algn="ctr">
              <a:buNone/>
            </a:pPr>
            <a:r>
              <a:rPr lang="en-US" sz="3200" b="1" dirty="0" smtClean="0">
                <a:solidFill>
                  <a:srgbClr val="0070C0"/>
                </a:solidFill>
                <a:latin typeface="Castellar" pitchFamily="18" charset="0"/>
              </a:rPr>
              <a:t>Course </a:t>
            </a:r>
            <a:r>
              <a:rPr lang="en-US" sz="3200" b="1" dirty="0" smtClean="0">
                <a:solidFill>
                  <a:srgbClr val="0070C0"/>
                </a:solidFill>
                <a:latin typeface="Castellar" pitchFamily="18" charset="0"/>
              </a:rPr>
              <a:t>Code:  20UHIC11L20UHVC11</a:t>
            </a:r>
            <a:endParaRPr lang="en-US" sz="2000" b="1" dirty="0" smtClean="0">
              <a:solidFill>
                <a:srgbClr val="0070C0"/>
              </a:solidFill>
              <a:latin typeface="Castellar" pitchFamily="18" charset="0"/>
            </a:endParaRPr>
          </a:p>
          <a:p>
            <a:pPr algn="ctr"/>
            <a:endParaRPr lang="en-US" sz="4800" b="1" dirty="0" smtClean="0">
              <a:solidFill>
                <a:srgbClr val="0070C0"/>
              </a:solidFill>
              <a:latin typeface="Castellar" pitchFamily="18" charset="0"/>
            </a:endParaRPr>
          </a:p>
          <a:p>
            <a:pPr algn="ctr">
              <a:buNone/>
            </a:pP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Topic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:- Indus Valley Civilization</a:t>
            </a:r>
            <a:endParaRPr lang="en-US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32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Anas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Babu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Asst. Professor of History</a:t>
            </a:r>
          </a:p>
          <a:p>
            <a:pPr algn="ctr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HKRH College</a:t>
            </a:r>
          </a:p>
          <a:p>
            <a:pPr algn="ctr">
              <a:buNone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Uthamapalayam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Tamil Nadu</a:t>
            </a:r>
            <a:endParaRPr lang="en-US" sz="2800" dirty="0" smtClean="0">
              <a:solidFill>
                <a:schemeClr val="accent3"/>
              </a:solidFill>
              <a:latin typeface="Stencil" pitchFamily="82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 lnSpcReduction="10000"/>
          </a:bodyPr>
          <a:lstStyle/>
          <a:p>
            <a:pPr marL="109728" indent="0" algn="ctr">
              <a:buNone/>
            </a:pPr>
            <a:r>
              <a:rPr lang="en-US" sz="3200" dirty="0" smtClean="0">
                <a:solidFill>
                  <a:srgbClr val="0070C0"/>
                </a:solidFill>
                <a:latin typeface="Bodoni MT Black" pitchFamily="18" charset="0"/>
                <a:cs typeface="Times New Roman" pitchFamily="18" charset="0"/>
              </a:rPr>
              <a:t>INDUS VALLEY CIVILIZATION/ HARAPPAN CIVILIZATION </a:t>
            </a:r>
          </a:p>
          <a:p>
            <a:pPr marL="109728" indent="0" algn="ctr">
              <a:buNone/>
            </a:pPr>
            <a:r>
              <a:rPr lang="en-US" sz="3200" dirty="0" smtClean="0">
                <a:solidFill>
                  <a:srgbClr val="0070C0"/>
                </a:solidFill>
                <a:latin typeface="Bodoni MT Black" pitchFamily="18" charset="0"/>
                <a:cs typeface="Times New Roman" pitchFamily="18" charset="0"/>
              </a:rPr>
              <a:t>(3300-1300 B.C)</a:t>
            </a:r>
            <a:endParaRPr lang="en-US" sz="3200" dirty="0">
              <a:solidFill>
                <a:srgbClr val="0070C0"/>
              </a:solidFill>
              <a:latin typeface="Bodoni MT Black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800" dirty="0" smtClean="0">
                <a:latin typeface="Constantia" pitchFamily="18" charset="0"/>
                <a:cs typeface="Times New Roman" pitchFamily="18" charset="0"/>
              </a:rPr>
              <a:t>Indus Valley Civilization was an oldest civilization in the world along with Egyptian civilization and Mesopotamian civilization </a:t>
            </a:r>
          </a:p>
          <a:p>
            <a:pPr algn="just">
              <a:buFont typeface="Wingdings" pitchFamily="2" charset="2"/>
              <a:buChar char="v"/>
            </a:pPr>
            <a:r>
              <a:rPr lang="en-US" sz="2800" dirty="0" smtClean="0">
                <a:latin typeface="Constantia" pitchFamily="18" charset="0"/>
                <a:cs typeface="Times New Roman" pitchFamily="18" charset="0"/>
              </a:rPr>
              <a:t> Indus valley civilization was a ‘</a:t>
            </a:r>
            <a:r>
              <a:rPr lang="en-US" sz="2800" b="1" dirty="0" smtClean="0">
                <a:latin typeface="Constantia" pitchFamily="18" charset="0"/>
                <a:cs typeface="Times New Roman" pitchFamily="18" charset="0"/>
              </a:rPr>
              <a:t>Bronze Age</a:t>
            </a:r>
            <a:r>
              <a:rPr lang="en-US" sz="2800" dirty="0" smtClean="0">
                <a:latin typeface="Constantia" pitchFamily="18" charset="0"/>
                <a:cs typeface="Times New Roman" pitchFamily="18" charset="0"/>
              </a:rPr>
              <a:t>’ and Urban Civilization</a:t>
            </a:r>
          </a:p>
          <a:p>
            <a:pPr algn="just">
              <a:buFont typeface="Wingdings" pitchFamily="2" charset="2"/>
              <a:buChar char="v"/>
            </a:pPr>
            <a:r>
              <a:rPr lang="en-US" sz="2800" dirty="0" smtClean="0">
                <a:latin typeface="Constantia" pitchFamily="18" charset="0"/>
                <a:cs typeface="Times New Roman" pitchFamily="18" charset="0"/>
              </a:rPr>
              <a:t> It was developed on the bank of river Indus in the modern Northwest India and Northeast Afghanistan and Pakistan.</a:t>
            </a:r>
          </a:p>
          <a:p>
            <a:pPr algn="just">
              <a:buFont typeface="Wingdings" pitchFamily="2" charset="2"/>
              <a:buChar char="v"/>
            </a:pPr>
            <a:r>
              <a:rPr lang="en-US" sz="2800" dirty="0" smtClean="0">
                <a:latin typeface="Constantia" pitchFamily="18" charset="0"/>
                <a:cs typeface="Times New Roman" pitchFamily="18" charset="0"/>
              </a:rPr>
              <a:t>Indus Valley Civilization was also known as the ‘</a:t>
            </a:r>
            <a:r>
              <a:rPr lang="en-US" sz="2800" b="1" dirty="0" err="1" smtClean="0">
                <a:solidFill>
                  <a:srgbClr val="FF0000"/>
                </a:solidFill>
                <a:latin typeface="Constantia" pitchFamily="18" charset="0"/>
                <a:cs typeface="Times New Roman" pitchFamily="18" charset="0"/>
              </a:rPr>
              <a:t>Harappan</a:t>
            </a:r>
            <a:r>
              <a:rPr lang="en-US" sz="2800" b="1" dirty="0" smtClean="0">
                <a:solidFill>
                  <a:srgbClr val="FF0000"/>
                </a:solidFill>
                <a:latin typeface="Constantia" pitchFamily="18" charset="0"/>
                <a:cs typeface="Times New Roman" pitchFamily="18" charset="0"/>
              </a:rPr>
              <a:t> Civilization</a:t>
            </a:r>
            <a:r>
              <a:rPr lang="en-US" sz="2800" dirty="0" smtClean="0">
                <a:solidFill>
                  <a:srgbClr val="FF0000"/>
                </a:solidFill>
                <a:latin typeface="Constantia" pitchFamily="18" charset="0"/>
                <a:cs typeface="Times New Roman" pitchFamily="18" charset="0"/>
              </a:rPr>
              <a:t>’,</a:t>
            </a:r>
            <a:r>
              <a:rPr lang="en-US" sz="2800" dirty="0" smtClean="0">
                <a:latin typeface="Constantia" pitchFamily="18" charset="0"/>
                <a:cs typeface="Times New Roman" pitchFamily="18" charset="0"/>
              </a:rPr>
              <a:t> after excavating its first site at Harappa located in Punjab province of Pakistan</a:t>
            </a:r>
          </a:p>
          <a:p>
            <a:pPr>
              <a:buNone/>
            </a:pPr>
            <a:endParaRPr lang="en-US" sz="2800" dirty="0">
              <a:latin typeface="Constantia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sz="2800" dirty="0">
              <a:latin typeface="Constantia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en-US" sz="2800" dirty="0">
              <a:latin typeface="Constantia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5695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609600"/>
            <a:ext cx="8305800" cy="5867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800" dirty="0" smtClean="0">
              <a:latin typeface="Constantia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latin typeface="Constantia" pitchFamily="18" charset="0"/>
                <a:cs typeface="Times New Roman" pitchFamily="18" charset="0"/>
              </a:rPr>
              <a:t>The other </a:t>
            </a:r>
            <a:r>
              <a:rPr lang="en-US" sz="2800" dirty="0" smtClean="0">
                <a:latin typeface="Constantia" pitchFamily="18" charset="0"/>
                <a:cs typeface="Times New Roman" pitchFamily="18" charset="0"/>
              </a:rPr>
              <a:t>important Indus Valley sites </a:t>
            </a:r>
            <a:r>
              <a:rPr lang="en-US" sz="2800" dirty="0" smtClean="0">
                <a:latin typeface="Constantia" pitchFamily="18" charset="0"/>
                <a:cs typeface="Times New Roman" pitchFamily="18" charset="0"/>
              </a:rPr>
              <a:t>are:</a:t>
            </a:r>
          </a:p>
          <a:p>
            <a:pPr>
              <a:buNone/>
            </a:pPr>
            <a:r>
              <a:rPr lang="en-US" sz="2800" dirty="0" smtClean="0">
                <a:latin typeface="Constantia" pitchFamily="18" charset="0"/>
                <a:cs typeface="Times New Roman" pitchFamily="18" charset="0"/>
              </a:rPr>
              <a:t>                                   - Mohenjo-Daro of Sind       </a:t>
            </a:r>
          </a:p>
          <a:p>
            <a:pPr>
              <a:buNone/>
            </a:pPr>
            <a:r>
              <a:rPr lang="en-US" sz="2800" dirty="0" smtClean="0">
                <a:latin typeface="Constantia" pitchFamily="18" charset="0"/>
                <a:cs typeface="Times New Roman" pitchFamily="18" charset="0"/>
              </a:rPr>
              <a:t>                                    - </a:t>
            </a:r>
            <a:r>
              <a:rPr lang="en-US" sz="2800" dirty="0" err="1" smtClean="0">
                <a:latin typeface="Constantia" pitchFamily="18" charset="0"/>
                <a:cs typeface="Times New Roman" pitchFamily="18" charset="0"/>
              </a:rPr>
              <a:t>Lothal</a:t>
            </a:r>
            <a:r>
              <a:rPr lang="en-US" sz="2800" dirty="0" smtClean="0">
                <a:latin typeface="Constantia" pitchFamily="18" charset="0"/>
                <a:cs typeface="Times New Roman" pitchFamily="18" charset="0"/>
              </a:rPr>
              <a:t> of Gujarat</a:t>
            </a:r>
          </a:p>
          <a:p>
            <a:pPr>
              <a:buNone/>
            </a:pPr>
            <a:r>
              <a:rPr lang="en-US" sz="2800" dirty="0" smtClean="0">
                <a:latin typeface="Constantia" pitchFamily="18" charset="0"/>
                <a:cs typeface="Times New Roman" pitchFamily="18" charset="0"/>
              </a:rPr>
              <a:t>                                    - </a:t>
            </a:r>
            <a:r>
              <a:rPr lang="en-US" sz="2800" dirty="0" err="1" smtClean="0">
                <a:latin typeface="Constantia" pitchFamily="18" charset="0"/>
                <a:cs typeface="Times New Roman" pitchFamily="18" charset="0"/>
              </a:rPr>
              <a:t>Chanhu-daro</a:t>
            </a:r>
            <a:r>
              <a:rPr lang="en-US" sz="2800" dirty="0" smtClean="0">
                <a:latin typeface="Constantia" pitchFamily="18" charset="0"/>
                <a:cs typeface="Times New Roman" pitchFamily="18" charset="0"/>
              </a:rPr>
              <a:t> of Sind</a:t>
            </a:r>
          </a:p>
          <a:p>
            <a:pPr>
              <a:buNone/>
            </a:pPr>
            <a:r>
              <a:rPr lang="en-US" sz="2800" dirty="0" smtClean="0">
                <a:latin typeface="Constantia" pitchFamily="18" charset="0"/>
                <a:cs typeface="Times New Roman" pitchFamily="18" charset="0"/>
              </a:rPr>
              <a:t>                                   -   </a:t>
            </a:r>
            <a:r>
              <a:rPr lang="en-US" sz="2800" dirty="0" err="1" smtClean="0">
                <a:latin typeface="Constantia" pitchFamily="18" charset="0"/>
                <a:cs typeface="Times New Roman" pitchFamily="18" charset="0"/>
              </a:rPr>
              <a:t>Kalibangan</a:t>
            </a:r>
            <a:r>
              <a:rPr lang="en-US" sz="2800" dirty="0" smtClean="0">
                <a:latin typeface="Constantia" pitchFamily="18" charset="0"/>
                <a:cs typeface="Times New Roman" pitchFamily="18" charset="0"/>
              </a:rPr>
              <a:t> of </a:t>
            </a:r>
            <a:r>
              <a:rPr lang="en-US" sz="2800" dirty="0" err="1" smtClean="0">
                <a:latin typeface="Constantia" pitchFamily="18" charset="0"/>
                <a:cs typeface="Times New Roman" pitchFamily="18" charset="0"/>
              </a:rPr>
              <a:t>Rajastan</a:t>
            </a:r>
            <a:endParaRPr lang="en-US" sz="2800" dirty="0" smtClean="0">
              <a:latin typeface="Constantia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Constantia" pitchFamily="18" charset="0"/>
                <a:cs typeface="Times New Roman" pitchFamily="18" charset="0"/>
              </a:rPr>
              <a:t>                                    - </a:t>
            </a:r>
            <a:r>
              <a:rPr lang="en-US" sz="2800" dirty="0" err="1" smtClean="0">
                <a:latin typeface="Constantia" pitchFamily="18" charset="0"/>
                <a:cs typeface="Times New Roman" pitchFamily="18" charset="0"/>
              </a:rPr>
              <a:t>Ropar</a:t>
            </a:r>
            <a:r>
              <a:rPr lang="en-US" sz="2800" dirty="0" smtClean="0">
                <a:latin typeface="Constantia" pitchFamily="18" charset="0"/>
                <a:cs typeface="Times New Roman" pitchFamily="18" charset="0"/>
              </a:rPr>
              <a:t> of Punjab</a:t>
            </a:r>
          </a:p>
          <a:p>
            <a:pPr>
              <a:buNone/>
            </a:pPr>
            <a:r>
              <a:rPr lang="en-US" sz="2800" dirty="0" smtClean="0">
                <a:latin typeface="Constantia" pitchFamily="18" charset="0"/>
                <a:cs typeface="Times New Roman" pitchFamily="18" charset="0"/>
              </a:rPr>
              <a:t>                                     - </a:t>
            </a:r>
            <a:r>
              <a:rPr lang="en-US" sz="2800" dirty="0" err="1" smtClean="0">
                <a:latin typeface="Constantia" pitchFamily="18" charset="0"/>
                <a:cs typeface="Times New Roman" pitchFamily="18" charset="0"/>
              </a:rPr>
              <a:t>Rangpur</a:t>
            </a:r>
            <a:r>
              <a:rPr lang="en-US" sz="2800" dirty="0" smtClean="0">
                <a:latin typeface="Constantia" pitchFamily="18" charset="0"/>
                <a:cs typeface="Times New Roman" pitchFamily="18" charset="0"/>
              </a:rPr>
              <a:t> of Gujarat </a:t>
            </a:r>
          </a:p>
          <a:p>
            <a:pPr>
              <a:buNone/>
            </a:pPr>
            <a:r>
              <a:rPr lang="en-US" sz="2800" dirty="0" smtClean="0">
                <a:latin typeface="Constantia" pitchFamily="18" charset="0"/>
                <a:cs typeface="Times New Roman" pitchFamily="18" charset="0"/>
              </a:rPr>
              <a:t>                                    - </a:t>
            </a:r>
            <a:r>
              <a:rPr lang="en-US" sz="2800" dirty="0" err="1" smtClean="0">
                <a:latin typeface="Constantia" pitchFamily="18" charset="0"/>
                <a:cs typeface="Times New Roman" pitchFamily="18" charset="0"/>
              </a:rPr>
              <a:t>Rakhigarhi</a:t>
            </a:r>
            <a:r>
              <a:rPr lang="en-US" sz="2800" dirty="0" smtClean="0">
                <a:latin typeface="Constantia" pitchFamily="18" charset="0"/>
                <a:cs typeface="Times New Roman" pitchFamily="18" charset="0"/>
              </a:rPr>
              <a:t> – </a:t>
            </a:r>
            <a:r>
              <a:rPr lang="en-US" sz="2800" dirty="0" err="1" smtClean="0">
                <a:latin typeface="Constantia" pitchFamily="18" charset="0"/>
                <a:cs typeface="Times New Roman" pitchFamily="18" charset="0"/>
              </a:rPr>
              <a:t>Hariyana</a:t>
            </a:r>
            <a:endParaRPr lang="en-US" sz="2800" dirty="0" smtClean="0">
              <a:latin typeface="Constantia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Constantia" pitchFamily="18" charset="0"/>
                <a:cs typeface="Times New Roman" pitchFamily="18" charset="0"/>
              </a:rPr>
              <a:t>                                     - </a:t>
            </a:r>
            <a:r>
              <a:rPr lang="en-US" sz="2800" dirty="0" err="1" smtClean="0">
                <a:latin typeface="Constantia" pitchFamily="18" charset="0"/>
                <a:cs typeface="Times New Roman" pitchFamily="18" charset="0"/>
              </a:rPr>
              <a:t>Dholovira</a:t>
            </a:r>
            <a:r>
              <a:rPr lang="en-US" sz="2800" dirty="0" smtClean="0">
                <a:latin typeface="Constantia" pitchFamily="18" charset="0"/>
                <a:cs typeface="Times New Roman" pitchFamily="18" charset="0"/>
              </a:rPr>
              <a:t>- Gujarat</a:t>
            </a:r>
          </a:p>
          <a:p>
            <a:pPr>
              <a:buNone/>
            </a:pPr>
            <a:r>
              <a:rPr lang="en-US" sz="2800" dirty="0" smtClean="0">
                <a:latin typeface="Constantia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Constantia" pitchFamily="18" charset="0"/>
                <a:cs typeface="Times New Roman" pitchFamily="18" charset="0"/>
              </a:rPr>
              <a:t>Rakhigarhi</a:t>
            </a:r>
            <a:r>
              <a:rPr lang="en-US" sz="2800" dirty="0" smtClean="0">
                <a:latin typeface="Constantia" pitchFamily="18" charset="0"/>
                <a:cs typeface="Times New Roman" pitchFamily="18" charset="0"/>
              </a:rPr>
              <a:t> is the biggest site of Indus Valley Civilization</a:t>
            </a:r>
            <a:r>
              <a:rPr lang="en-US" sz="2800" dirty="0" smtClean="0">
                <a:latin typeface="Constantia" pitchFamily="18" charset="0"/>
              </a:rPr>
              <a:t>     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2742614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304800"/>
          <a:ext cx="8229600" cy="64106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/>
                <a:gridCol w="2209800"/>
                <a:gridCol w="5410200"/>
              </a:tblGrid>
              <a:tr h="69953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Si. No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Site 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</a:p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Important Findings 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9129"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Harappa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First excavated Indu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s Valley site (1921)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Excavated under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Daya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Ram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Shahi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Evidences on pottery, copper and bronze implements,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chert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blades, seals etc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75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</a:p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          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Mohan-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jodaro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Known as ‘Mound of the Dead’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Excavated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under R.D.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Banerjee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(1922)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Shed important light on Indus Valley town planning and one of the largest urban centre of IVC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Evidences on Great Bath, Great Granary, houses,  drainage system, seals etc.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Kalibangan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Oldest ploughed field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Known for Fire-Altars, tiled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floor etc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80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4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Lothal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Found a artificial dockyard, seal 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80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5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Chanhu-Daro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Evidence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of factories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various figurine, toys, bone implements etc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702491"/>
          </a:xfrm>
        </p:spPr>
        <p:txBody>
          <a:bodyPr/>
          <a:lstStyle/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latin typeface="Constantia" pitchFamily="18" charset="0"/>
              </a:rPr>
              <a:t/>
            </a:r>
            <a:br>
              <a:rPr lang="en-US" sz="2800" dirty="0" smtClean="0">
                <a:latin typeface="Constantia" pitchFamily="18" charset="0"/>
              </a:rPr>
            </a:br>
            <a:r>
              <a:rPr lang="en-US" sz="2800" dirty="0" smtClean="0">
                <a:latin typeface="Constantia" pitchFamily="18" charset="0"/>
              </a:rPr>
              <a:t/>
            </a:r>
            <a:br>
              <a:rPr lang="en-US" sz="2800" dirty="0" smtClean="0">
                <a:latin typeface="Constantia" pitchFamily="18" charset="0"/>
              </a:rPr>
            </a:br>
            <a:r>
              <a:rPr lang="en-US" sz="2800" dirty="0" smtClean="0">
                <a:latin typeface="Constantia" pitchFamily="18" charset="0"/>
              </a:rPr>
              <a:t/>
            </a:r>
            <a:br>
              <a:rPr lang="en-US" sz="2800" dirty="0" smtClean="0">
                <a:latin typeface="Constantia" pitchFamily="18" charset="0"/>
              </a:rPr>
            </a:br>
            <a:r>
              <a:rPr lang="en-US" sz="2800" dirty="0" smtClean="0">
                <a:latin typeface="Constantia" pitchFamily="18" charset="0"/>
              </a:rPr>
              <a:t/>
            </a:r>
            <a:br>
              <a:rPr lang="en-US" sz="2800" dirty="0" smtClean="0">
                <a:latin typeface="Constantia" pitchFamily="18" charset="0"/>
              </a:rPr>
            </a:br>
            <a:r>
              <a:rPr lang="en-US" sz="2800" dirty="0" smtClean="0">
                <a:latin typeface="Constantia" pitchFamily="18" charset="0"/>
              </a:rPr>
              <a:t/>
            </a:r>
            <a:br>
              <a:rPr lang="en-US" sz="2800" dirty="0" smtClean="0">
                <a:latin typeface="Constantia" pitchFamily="18" charset="0"/>
              </a:rPr>
            </a:br>
            <a:r>
              <a:rPr lang="en-US" sz="2800" dirty="0" smtClean="0">
                <a:latin typeface="Constantia" pitchFamily="18" charset="0"/>
              </a:rPr>
              <a:t/>
            </a:r>
            <a:br>
              <a:rPr lang="en-US" sz="2800" dirty="0" smtClean="0">
                <a:latin typeface="Constantia" pitchFamily="18" charset="0"/>
              </a:rPr>
            </a:br>
            <a:r>
              <a:rPr lang="en-US" sz="2800" dirty="0" smtClean="0">
                <a:latin typeface="Constantia" pitchFamily="18" charset="0"/>
              </a:rPr>
              <a:t/>
            </a:r>
            <a:br>
              <a:rPr lang="en-US" sz="2800" dirty="0" smtClean="0">
                <a:latin typeface="Constantia" pitchFamily="18" charset="0"/>
              </a:rPr>
            </a:br>
            <a:r>
              <a:rPr lang="en-US" sz="2800" dirty="0" smtClean="0">
                <a:latin typeface="Constantia" pitchFamily="18" charset="0"/>
              </a:rPr>
              <a:t/>
            </a:r>
            <a:br>
              <a:rPr lang="en-US" sz="2800" dirty="0" smtClean="0">
                <a:latin typeface="Constantia" pitchFamily="18" charset="0"/>
              </a:rPr>
            </a:br>
            <a:r>
              <a:rPr lang="en-US" sz="2800" dirty="0" smtClean="0">
                <a:latin typeface="Constantia" pitchFamily="18" charset="0"/>
              </a:rPr>
              <a:t/>
            </a:r>
            <a:br>
              <a:rPr lang="en-US" sz="2800" dirty="0" smtClean="0">
                <a:latin typeface="Constantia" pitchFamily="18" charset="0"/>
              </a:rPr>
            </a:br>
            <a:r>
              <a:rPr lang="en-US" sz="2800" dirty="0" smtClean="0">
                <a:latin typeface="Constantia" pitchFamily="18" charset="0"/>
              </a:rPr>
              <a:t/>
            </a:r>
            <a:br>
              <a:rPr lang="en-US" sz="2800" dirty="0" smtClean="0">
                <a:latin typeface="Constantia" pitchFamily="18" charset="0"/>
              </a:rPr>
            </a:br>
            <a:r>
              <a:rPr lang="en-US" sz="2000" dirty="0" smtClean="0">
                <a:latin typeface="Constantia" pitchFamily="18" charset="0"/>
              </a:rPr>
              <a:t> </a:t>
            </a:r>
            <a:r>
              <a:rPr lang="en-US" sz="2000" dirty="0" smtClean="0">
                <a:latin typeface="Constantia" pitchFamily="18" charset="0"/>
              </a:rPr>
              <a:t>Map of Indus </a:t>
            </a:r>
            <a:r>
              <a:rPr lang="en-US" sz="2000" dirty="0" smtClean="0">
                <a:latin typeface="Constantia" pitchFamily="18" charset="0"/>
              </a:rPr>
              <a:t>Valley </a:t>
            </a:r>
            <a:r>
              <a:rPr lang="en-US" sz="2000" dirty="0" smtClean="0">
                <a:latin typeface="Constantia" pitchFamily="18" charset="0"/>
              </a:rPr>
              <a:t>Civilization</a:t>
            </a:r>
            <a:endParaRPr lang="en-US" sz="2800" dirty="0">
              <a:latin typeface="Constantia" pitchFamily="18" charset="0"/>
            </a:endParaRPr>
          </a:p>
        </p:txBody>
      </p:sp>
      <p:pic>
        <p:nvPicPr>
          <p:cNvPr id="1026" name="Picture 2" descr="C:\Users\DELL\Documents\inds vle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533400"/>
            <a:ext cx="7391400" cy="4800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412242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ELL\Documents\indus-valley-civilization-F95M1K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762000"/>
            <a:ext cx="4267200" cy="5397500"/>
          </a:xfrm>
          <a:prstGeom prst="rect">
            <a:avLst/>
          </a:prstGeom>
          <a:noFill/>
        </p:spPr>
      </p:pic>
      <p:pic>
        <p:nvPicPr>
          <p:cNvPr id="3" name="Picture 3" descr="C:\Users\DELL\Documents\Ind Valle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685800"/>
            <a:ext cx="4648200" cy="5638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32987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Site Excavations of IVC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DELL\Documents\Nirmal IAS academ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14400"/>
            <a:ext cx="5410200" cy="3571875"/>
          </a:xfrm>
          <a:prstGeom prst="rect">
            <a:avLst/>
          </a:prstGeom>
          <a:noFill/>
        </p:spPr>
      </p:pic>
      <p:pic>
        <p:nvPicPr>
          <p:cNvPr id="1027" name="Picture 3" descr="C:\Users\DELL\Documents\downlo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1066800"/>
            <a:ext cx="3581400" cy="4724400"/>
          </a:xfrm>
          <a:prstGeom prst="rect">
            <a:avLst/>
          </a:prstGeom>
          <a:noFill/>
        </p:spPr>
      </p:pic>
      <p:pic>
        <p:nvPicPr>
          <p:cNvPr id="1028" name="Picture 4" descr="C:\Users\DELL\Documents\download (1).jpg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57200" y="4648200"/>
            <a:ext cx="4724400" cy="220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5723A539-3FF2-40D9-9C0F-2CB888B9ED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553200"/>
          </a:xfrm>
        </p:spPr>
        <p:txBody>
          <a:bodyPr>
            <a:normAutofit fontScale="85000" lnSpcReduction="20000"/>
          </a:bodyPr>
          <a:lstStyle/>
          <a:p>
            <a:pPr marL="109728" indent="0" algn="ctr">
              <a:buNone/>
            </a:pPr>
            <a:r>
              <a:rPr lang="en-US" sz="3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Salient Features of Indus Valley Civilization </a:t>
            </a:r>
          </a:p>
          <a:p>
            <a:pPr marL="109728" indent="0" algn="ctr">
              <a:buNone/>
            </a:pPr>
            <a:endParaRPr lang="en-US" sz="35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FontTx/>
              <a:buChar char="-"/>
            </a:pP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Indus Valley Civilization was an urban civilization</a:t>
            </a:r>
          </a:p>
          <a:p>
            <a:pPr marL="624078" indent="-514350">
              <a:buAutoNum type="arabicPeriod"/>
            </a:pPr>
            <a:r>
              <a:rPr lang="en-US" sz="3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Town Planning</a:t>
            </a:r>
          </a:p>
          <a:p>
            <a:pPr marL="624078" indent="-514350">
              <a:buFontTx/>
              <a:buChar char="-"/>
            </a:pP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Harappan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cities had their own Town planning The towns were divided into two</a:t>
            </a:r>
          </a:p>
          <a:p>
            <a:pPr marL="624078" indent="-514350">
              <a:buFontTx/>
              <a:buChar char="-"/>
            </a:pP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1.  Upper Town also called Citadel (rulers area) </a:t>
            </a:r>
          </a:p>
          <a:p>
            <a:pPr marL="624078" indent="-514350">
              <a:buFontTx/>
              <a:buChar char="-"/>
            </a:pP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2. Lower Town   (common people’s area)</a:t>
            </a:r>
          </a:p>
          <a:p>
            <a:pPr marL="624078" indent="-514350">
              <a:buFontTx/>
              <a:buChar char="-"/>
            </a:pPr>
            <a:endParaRPr lang="en-US" sz="3100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FontTx/>
              <a:buChar char="-"/>
            </a:pP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The features of towns are;</a:t>
            </a:r>
          </a:p>
          <a:p>
            <a:pPr marL="624078" indent="-514350">
              <a:buFontTx/>
              <a:buChar char="-"/>
            </a:pP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A. Granaries</a:t>
            </a:r>
          </a:p>
          <a:p>
            <a:pPr marL="624078" indent="-514350">
              <a:buFontTx/>
              <a:buChar char="-"/>
            </a:pP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B. Great Bath</a:t>
            </a:r>
          </a:p>
          <a:p>
            <a:pPr marL="624078" indent="-514350">
              <a:buFontTx/>
              <a:buChar char="-"/>
            </a:pP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C. Drainage System</a:t>
            </a:r>
          </a:p>
          <a:p>
            <a:pPr marL="624078" indent="-514350">
              <a:buFontTx/>
              <a:buChar char="-"/>
            </a:pP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D. Houses</a:t>
            </a:r>
          </a:p>
          <a:p>
            <a:pPr marL="624078" indent="-514350">
              <a:buFontTx/>
              <a:buChar char="-"/>
            </a:pP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E. Streets and </a:t>
            </a:r>
          </a:p>
          <a:p>
            <a:pPr marL="624078" indent="-514350">
              <a:buFontTx/>
              <a:buChar char="-"/>
            </a:pP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F. Town Hall</a:t>
            </a:r>
          </a:p>
          <a:p>
            <a:pPr marL="624078" indent="-514350">
              <a:buFontTx/>
              <a:buChar char="-"/>
            </a:pP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Houses were built with burnt bricks</a:t>
            </a:r>
          </a:p>
          <a:p>
            <a:pPr marL="624078" indent="-514350">
              <a:buFontTx/>
              <a:buChar char="-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841558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905</TotalTime>
  <Words>678</Words>
  <Application>Microsoft Office PowerPoint</Application>
  <PresentationFormat>On-screen Show (4:3)</PresentationFormat>
  <Paragraphs>157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  </vt:lpstr>
      <vt:lpstr>Slide 2</vt:lpstr>
      <vt:lpstr>Slide 3</vt:lpstr>
      <vt:lpstr>Slide 4</vt:lpstr>
      <vt:lpstr>Slide 5</vt:lpstr>
      <vt:lpstr>           Map of Indus Valley Civilization</vt:lpstr>
      <vt:lpstr>Slide 7</vt:lpstr>
      <vt:lpstr>Site Excavations of IVC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Windows User</dc:creator>
  <cp:lastModifiedBy>Windows User</cp:lastModifiedBy>
  <cp:revision>143</cp:revision>
  <dcterms:created xsi:type="dcterms:W3CDTF">2018-03-12T17:12:42Z</dcterms:created>
  <dcterms:modified xsi:type="dcterms:W3CDTF">2020-10-24T19:09:24Z</dcterms:modified>
</cp:coreProperties>
</file>