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1" r:id="rId1"/>
  </p:sldMasterIdLst>
  <p:notesMasterIdLst>
    <p:notesMasterId r:id="rId14"/>
  </p:notesMasterIdLst>
  <p:sldIdLst>
    <p:sldId id="280" r:id="rId2"/>
    <p:sldId id="288" r:id="rId3"/>
    <p:sldId id="297" r:id="rId4"/>
    <p:sldId id="301" r:id="rId5"/>
    <p:sldId id="310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00"/>
    <a:srgbClr val="CCFF99"/>
    <a:srgbClr val="FF66FF"/>
    <a:srgbClr val="C5D9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63" autoAdjust="0"/>
    <p:restoredTop sz="97849" autoAdjust="0"/>
  </p:normalViewPr>
  <p:slideViewPr>
    <p:cSldViewPr>
      <p:cViewPr>
        <p:scale>
          <a:sx n="70" d="100"/>
          <a:sy n="70" d="100"/>
        </p:scale>
        <p:origin x="-151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B080-F45A-4FE4-8BAC-9B2E568B1EB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5A2D5-4F8B-45DF-B18D-649F8238B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4B9057-733F-4169-A89E-3C26DAC7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72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II-BA HISTORY</a:t>
            </a:r>
            <a:b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cOURSE</a:t>
            </a:r>
            <a: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: </a:t>
            </a:r>
            <a:r>
              <a:rPr lang="en-US" sz="3200" i="0" dirty="0" smtClean="0">
                <a:solidFill>
                  <a:schemeClr val="tx1"/>
                </a:solidFill>
                <a:latin typeface="Algerian" panose="04020705040A02060702" pitchFamily="82" charset="0"/>
              </a:rPr>
              <a:t>HISTORY </a:t>
            </a:r>
            <a:r>
              <a:rPr lang="en-US" sz="3200" i="0" dirty="0">
                <a:solidFill>
                  <a:schemeClr val="tx1"/>
                </a:solidFill>
                <a:latin typeface="Algerian" panose="04020705040A02060702" pitchFamily="82" charset="0"/>
              </a:rPr>
              <a:t>OF </a:t>
            </a:r>
            <a:r>
              <a:rPr lang="en-US" sz="3200" i="0" dirty="0" smtClean="0">
                <a:solidFill>
                  <a:schemeClr val="tx1"/>
                </a:solidFill>
                <a:latin typeface="Algerian" panose="04020705040A02060702" pitchFamily="82" charset="0"/>
              </a:rPr>
              <a:t>EUROPE FROM 476 TO 1453 </a:t>
            </a:r>
            <a:r>
              <a:rPr lang="en-US" sz="3200" i="0" dirty="0">
                <a:solidFill>
                  <a:schemeClr val="tx1"/>
                </a:solidFill>
                <a:latin typeface="Algerian" panose="04020705040A02060702" pitchFamily="82" charset="0"/>
              </a:rPr>
              <a:t>A.D</a:t>
            </a:r>
            <a:r>
              <a:rPr lang="en-US" sz="3200" i="0" dirty="0" smtClean="0">
                <a:solidFill>
                  <a:schemeClr val="tx1"/>
                </a:solidFill>
                <a:latin typeface="Algerian" panose="04020705040A02060702" pitchFamily="82" charset="0"/>
              </a:rPr>
              <a:t>.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i="0" dirty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sz="3200" i="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CODE:17UHIC32/17UHVC32</a:t>
            </a:r>
            <a:r>
              <a:rPr lang="en-US" sz="28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 Topic: </a:t>
            </a:r>
            <a:r>
              <a:rPr lang="en-US" sz="3600" b="1" dirty="0" smtClean="0">
                <a:solidFill>
                  <a:srgbClr val="FF0000"/>
                </a:solidFill>
              </a:rPr>
              <a:t>The Byzantine </a:t>
            </a:r>
            <a:r>
              <a:rPr lang="en-US" sz="3600" b="1" dirty="0" smtClean="0">
                <a:solidFill>
                  <a:srgbClr val="FF0000"/>
                </a:solidFill>
              </a:rPr>
              <a:t>Empire and Justinian the Great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T.ANAS BABU</a:t>
            </a:r>
            <a:br>
              <a:rPr lang="en-US" sz="220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History </a:t>
            </a:r>
            <a:b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Hajee</a:t>
            </a:r>
            <a: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Karutha</a:t>
            </a:r>
            <a: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Rowther</a:t>
            </a:r>
            <a: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Howdia</a:t>
            </a:r>
            <a: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  <a:br>
              <a:rPr lang="en-US" sz="2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Tamil Nadu</a:t>
            </a:r>
            <a:endParaRPr lang="en-US" sz="240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5943600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4. </a:t>
            </a:r>
            <a:r>
              <a:rPr lang="en-US" dirty="0" err="1" smtClean="0">
                <a:solidFill>
                  <a:srgbClr val="FF0000"/>
                </a:solidFill>
              </a:rPr>
              <a:t>Novelle</a:t>
            </a:r>
            <a:r>
              <a:rPr lang="en-US" dirty="0" smtClean="0"/>
              <a:t> consists imperial ordinance issued after the code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This four parts of Justinian’s Code together called as ‘Corpus </a:t>
            </a:r>
            <a:r>
              <a:rPr lang="en-US" dirty="0" err="1" smtClean="0"/>
              <a:t>Juris</a:t>
            </a:r>
            <a:r>
              <a:rPr lang="en-US" dirty="0" smtClean="0"/>
              <a:t> </a:t>
            </a:r>
            <a:r>
              <a:rPr lang="en-US" dirty="0" err="1" smtClean="0"/>
              <a:t>Civils</a:t>
            </a:r>
            <a:r>
              <a:rPr lang="en-US" dirty="0" smtClean="0"/>
              <a:t>’ (Body of Civil Law)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altLang="en-US" dirty="0" smtClean="0"/>
              <a:t>With this Code Justinian established his better control over his people.</a:t>
            </a: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 declared that Christianity as the religion of the Empire.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Strict punishment was given to those violate his laws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6172200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en-US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Art and Architecture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Justinian immensely contributed to Byzantine art and architecture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His period is considered as the golden period of Byzantine art and architecture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He built his own style of buildings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 most famous among them was </a:t>
            </a:r>
            <a:r>
              <a:rPr lang="en-US" dirty="0" err="1" smtClean="0">
                <a:solidFill>
                  <a:srgbClr val="FF0000"/>
                </a:solidFill>
              </a:rPr>
              <a:t>Hagia</a:t>
            </a:r>
            <a:r>
              <a:rPr lang="en-US" dirty="0" smtClean="0">
                <a:solidFill>
                  <a:srgbClr val="FF0000"/>
                </a:solidFill>
              </a:rPr>
              <a:t> Sophia </a:t>
            </a:r>
            <a:r>
              <a:rPr lang="en-US" dirty="0" smtClean="0"/>
              <a:t>church of Constantinople.</a:t>
            </a:r>
          </a:p>
          <a:p>
            <a:pPr marL="457200" indent="-457200" algn="just">
              <a:buFontTx/>
              <a:buChar char="-"/>
            </a:pPr>
            <a:r>
              <a:rPr lang="en-US" altLang="en-US" dirty="0" smtClean="0"/>
              <a:t>The </a:t>
            </a:r>
            <a:r>
              <a:rPr lang="en-US" altLang="en-US" dirty="0" err="1" smtClean="0"/>
              <a:t>Hagia</a:t>
            </a:r>
            <a:r>
              <a:rPr lang="en-US" altLang="en-US" dirty="0" smtClean="0"/>
              <a:t> Sophia was the church of holy wisdom.</a:t>
            </a:r>
          </a:p>
          <a:p>
            <a:pPr marL="457200" indent="-457200" algn="just">
              <a:buFontTx/>
              <a:buChar char="-"/>
            </a:pPr>
            <a:r>
              <a:rPr lang="en-US" altLang="en-US" dirty="0" smtClean="0"/>
              <a:t>The first pandemic in history was reported during the reign of Justinian</a:t>
            </a:r>
          </a:p>
          <a:p>
            <a:pPr marL="457200" indent="-457200" algn="just">
              <a:buFontTx/>
              <a:buChar char="-"/>
            </a:pPr>
            <a:r>
              <a:rPr lang="en-US" altLang="en-US" dirty="0" smtClean="0"/>
              <a:t>The Bubonic Plague of 543 killed 2 </a:t>
            </a:r>
            <a:r>
              <a:rPr lang="en-US" altLang="en-US" dirty="0" err="1" smtClean="0"/>
              <a:t>Lakh</a:t>
            </a:r>
            <a:r>
              <a:rPr lang="en-US" altLang="en-US" dirty="0" smtClean="0"/>
              <a:t> people of his empire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Justinian was died in 565 AD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888736"/>
          </a:xfrm>
        </p:spPr>
        <p:txBody>
          <a:bodyPr/>
          <a:lstStyle/>
          <a:p>
            <a:pPr algn="ctr">
              <a:buNone/>
            </a:pPr>
            <a:r>
              <a:rPr lang="en-US" b="1" dirty="0" err="1" smtClean="0"/>
              <a:t>Hagia</a:t>
            </a:r>
            <a:r>
              <a:rPr lang="en-US" b="1" dirty="0" smtClean="0"/>
              <a:t> Sophia at Constantinople</a:t>
            </a:r>
          </a:p>
          <a:p>
            <a:endParaRPr lang="en-US" dirty="0"/>
          </a:p>
        </p:txBody>
      </p:sp>
      <p:pic>
        <p:nvPicPr>
          <p:cNvPr id="4" name="Picture 5" descr="exterior-sunset-c-hbet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71628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0999" cy="5638800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The Byzantine Empire  </a:t>
            </a:r>
          </a:p>
          <a:p>
            <a:pPr marL="457200" indent="-457200" algn="just">
              <a:buNone/>
            </a:pPr>
            <a:endParaRPr lang="en-US" b="1" u="sng" dirty="0" smtClean="0"/>
          </a:p>
          <a:p>
            <a:pPr marL="457200" indent="-457200" algn="just">
              <a:buNone/>
            </a:pPr>
            <a:r>
              <a:rPr lang="en-US" b="1" u="sng" dirty="0" smtClean="0"/>
              <a:t>Formation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In 284 AD, Diocletian became the Roman Emperor. 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He split Roman Empire as West and East for administrative purpose.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In 330 AD, Constantine became the emperor.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He made Constantinople, earlier known as Byzantium as the capital of Eastern Rome.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In 335 AD, the Roman Empire divided into two Empire: </a:t>
            </a:r>
            <a:r>
              <a:rPr lang="en-US" sz="2400" dirty="0" smtClean="0">
                <a:solidFill>
                  <a:srgbClr val="00B0F0"/>
                </a:solidFill>
              </a:rPr>
              <a:t>Eastern Roman Empire and Western Roman Empire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000999" cy="61722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Rome</a:t>
            </a:r>
            <a:r>
              <a:rPr lang="en-US" sz="2400" dirty="0" smtClean="0"/>
              <a:t> was the capital city of Western Roman Empire and  </a:t>
            </a:r>
            <a:r>
              <a:rPr lang="en-US" sz="2400" dirty="0" smtClean="0">
                <a:solidFill>
                  <a:srgbClr val="00B0F0"/>
                </a:solidFill>
              </a:rPr>
              <a:t>Constantinople (present day Istanbul in Turkey)</a:t>
            </a:r>
            <a:r>
              <a:rPr lang="en-US" sz="2400" dirty="0" smtClean="0"/>
              <a:t> was the capital city of the Eastern Roman Empire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In 476, the Western Roman Empire collapsed with the conquest of German barbarians.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But the Eastern Roman Empire continued again 1000 years till 1453 AD.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This Eastern Roman Empire came to known as </a:t>
            </a:r>
            <a:r>
              <a:rPr lang="en-US" sz="2400" dirty="0" smtClean="0">
                <a:solidFill>
                  <a:srgbClr val="FF0000"/>
                </a:solidFill>
              </a:rPr>
              <a:t>Byzantine Empire</a:t>
            </a:r>
            <a:r>
              <a:rPr lang="en-US" sz="2400" dirty="0" smtClean="0"/>
              <a:t>, originated the name from Byzantium, the old name of Constantinople.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 They carried Greco-Roman traditions</a:t>
            </a:r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60198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Justinian (527-565 AD)</a:t>
            </a:r>
          </a:p>
          <a:p>
            <a:pPr marL="457200" indent="-457200" algn="just">
              <a:buNone/>
            </a:pPr>
            <a:r>
              <a:rPr lang="en-US" b="1" dirty="0" smtClean="0"/>
              <a:t>Introduction</a:t>
            </a:r>
            <a:endParaRPr lang="en-US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Justinian was the greatest </a:t>
            </a:r>
          </a:p>
          <a:p>
            <a:pPr marL="457200" indent="-457200" algn="just">
              <a:buNone/>
            </a:pPr>
            <a:r>
              <a:rPr lang="en-US" sz="2800" dirty="0" smtClean="0"/>
              <a:t>ruler of Byzantine Empire.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He became the Emperor of </a:t>
            </a:r>
          </a:p>
          <a:p>
            <a:pPr marL="457200" indent="-457200" algn="just">
              <a:buNone/>
            </a:pPr>
            <a:r>
              <a:rPr lang="en-US" dirty="0" smtClean="0"/>
              <a:t>Byzantine Empire in 527 AD.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Byzantine Empire reached its </a:t>
            </a:r>
          </a:p>
          <a:p>
            <a:pPr marL="457200" indent="-457200" algn="just">
              <a:buNone/>
            </a:pPr>
            <a:r>
              <a:rPr lang="en-US" dirty="0" smtClean="0"/>
              <a:t>climax under Justinian </a:t>
            </a:r>
          </a:p>
          <a:p>
            <a:pPr marL="457200" indent="-457200" algn="just">
              <a:buNone/>
            </a:pPr>
            <a:r>
              <a:rPr lang="en-US" dirty="0" smtClean="0"/>
              <a:t>- Justinian’s goal was to revive the ancient glory of Rome by recovering the parts of Western Roman Empire</a:t>
            </a:r>
          </a:p>
          <a:p>
            <a:pPr marL="457200" indent="-457200" algn="just">
              <a:buNone/>
            </a:pPr>
            <a:endParaRPr lang="en-US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533400"/>
            <a:ext cx="3048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sz="2400" dirty="0" smtClean="0"/>
              <a:t>Byzantine Empire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6324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60198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Justinian as a King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Justinian was a great leader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He controlled military, law and justice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His rules and orders were final which was never questioned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Justinian conquered vast territories of Western Roman Empire by defeating Vandals from North-Africa and </a:t>
            </a:r>
            <a:r>
              <a:rPr lang="en-US" dirty="0" err="1" smtClean="0"/>
              <a:t>Ostrogoths</a:t>
            </a:r>
            <a:r>
              <a:rPr lang="en-US" dirty="0" smtClean="0"/>
              <a:t> from Italy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By his lavish conquest, he reunited Roman Empire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His army was led by Belisarius in this attacks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 Justinian was helped by his wife Theodora in administration.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7630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Justinian Code of Law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Corpus </a:t>
            </a:r>
            <a:r>
              <a:rPr lang="en-US" b="1" i="1" dirty="0" err="1" smtClean="0">
                <a:solidFill>
                  <a:srgbClr val="FF0000"/>
                </a:solidFill>
              </a:rPr>
              <a:t>Juris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Civils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Justinian was a great </a:t>
            </a:r>
          </a:p>
          <a:p>
            <a:pPr>
              <a:buNone/>
            </a:pPr>
            <a:r>
              <a:rPr lang="en-US" dirty="0" smtClean="0"/>
              <a:t>administrator.</a:t>
            </a:r>
          </a:p>
          <a:p>
            <a:pPr>
              <a:buFontTx/>
              <a:buChar char="-"/>
            </a:pPr>
            <a:r>
              <a:rPr lang="en-US" dirty="0" smtClean="0"/>
              <a:t>One of the greatest </a:t>
            </a:r>
          </a:p>
          <a:p>
            <a:pPr>
              <a:buNone/>
            </a:pPr>
            <a:r>
              <a:rPr lang="en-US" dirty="0" smtClean="0"/>
              <a:t>administrative achieve</a:t>
            </a:r>
          </a:p>
          <a:p>
            <a:pPr>
              <a:buNone/>
            </a:pPr>
            <a:r>
              <a:rPr lang="en-US" dirty="0" err="1" smtClean="0"/>
              <a:t>ment</a:t>
            </a:r>
            <a:r>
              <a:rPr lang="en-US" dirty="0" smtClean="0"/>
              <a:t> of Justinian was </a:t>
            </a:r>
          </a:p>
          <a:p>
            <a:pPr>
              <a:buNone/>
            </a:pPr>
            <a:r>
              <a:rPr lang="en-US" dirty="0" smtClean="0"/>
              <a:t>his Code of Law.</a:t>
            </a:r>
          </a:p>
          <a:p>
            <a:pPr>
              <a:buFontTx/>
              <a:buChar char="-"/>
            </a:pPr>
            <a:r>
              <a:rPr lang="en-US" dirty="0" smtClean="0"/>
              <a:t>He was a greatest</a:t>
            </a:r>
          </a:p>
          <a:p>
            <a:pPr>
              <a:buNone/>
            </a:pPr>
            <a:r>
              <a:rPr lang="en-US" dirty="0" smtClean="0"/>
              <a:t>Legislature of the world.</a:t>
            </a:r>
          </a:p>
          <a:p>
            <a:pPr>
              <a:buFontTx/>
              <a:buChar char="-"/>
            </a:pPr>
            <a:r>
              <a:rPr lang="en-US" dirty="0" smtClean="0"/>
              <a:t>He codified Roman Law.</a:t>
            </a:r>
          </a:p>
          <a:p>
            <a:pPr>
              <a:buFontTx/>
              <a:buChar char="-"/>
            </a:pPr>
            <a:r>
              <a:rPr lang="en-US" dirty="0" smtClean="0"/>
              <a:t>This new codified law was called </a:t>
            </a:r>
            <a:r>
              <a:rPr lang="en-US" dirty="0" smtClean="0">
                <a:solidFill>
                  <a:srgbClr val="FF0000"/>
                </a:solidFill>
              </a:rPr>
              <a:t>Corpus </a:t>
            </a:r>
            <a:r>
              <a:rPr lang="en-US" dirty="0" err="1" smtClean="0">
                <a:solidFill>
                  <a:srgbClr val="FF0000"/>
                </a:solidFill>
              </a:rPr>
              <a:t>Juris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Civils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5" descr="Justinians-C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2925" y="1905000"/>
            <a:ext cx="4791075" cy="3598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60198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en-US" b="1" dirty="0" smtClean="0"/>
              <a:t> Law before Justinian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Before him, the Roman Law was in full of confusion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Different laws existed in different parts of the empire.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Codification of Law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To establish a single system of law in his empire, Justinian appointed a 10 members committee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This committee was headed by </a:t>
            </a:r>
            <a:r>
              <a:rPr lang="en-US" dirty="0" err="1" smtClean="0">
                <a:solidFill>
                  <a:srgbClr val="FF0000"/>
                </a:solidFill>
              </a:rPr>
              <a:t>Tribonian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They prepared Justinian’s Code between 529 to 534 AD.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It was prepared in Latin language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60198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Justinian Code of Law has four parts</a:t>
            </a:r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   </a:t>
            </a:r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Code               Digest              Institute           </a:t>
            </a:r>
            <a:r>
              <a:rPr lang="en-US" dirty="0" err="1" smtClean="0"/>
              <a:t>Novelle</a:t>
            </a: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Code </a:t>
            </a:r>
            <a:r>
              <a:rPr lang="en-US" dirty="0" smtClean="0"/>
              <a:t>was a collection of imperial laws arranged in a order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Digest</a:t>
            </a:r>
            <a:r>
              <a:rPr lang="en-US" dirty="0" smtClean="0"/>
              <a:t> contains the opinions of famous Roman jurists on Roman Law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Institute</a:t>
            </a:r>
            <a:r>
              <a:rPr lang="en-US" dirty="0" smtClean="0"/>
              <a:t> is a text book on Roman Law for students</a:t>
            </a:r>
          </a:p>
          <a:p>
            <a:pPr marL="514350" indent="-514350" algn="just">
              <a:buNone/>
            </a:pP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914400" y="1828800"/>
            <a:ext cx="7239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38200" y="2057400"/>
            <a:ext cx="457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H="1">
            <a:off x="3124200" y="2057400"/>
            <a:ext cx="381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562600" y="2057400"/>
            <a:ext cx="3810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H="1">
            <a:off x="7848600" y="2057400"/>
            <a:ext cx="381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2942</TotalTime>
  <Words>603</Words>
  <Application>Microsoft Office PowerPoint</Application>
  <PresentationFormat>On-screen Show (4:3)</PresentationFormat>
  <Paragraphs>103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II-BA HISTORY  cOURSE: HISTORY OF EUROPE FROM 476 TO 1453 A.D.  COURSE CODE:17UHIC32/17UHVC32   Topic: The Byzantine Empire and Justinian the Great   T.ANAS BABU Assistant Professor of History  Hajee Karutha Rowther Howdia College Uthamapalayam Tamil Nadu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Muslim Women Culture in Kerala: A Study on Dress Code </dc:title>
  <dc:creator>anas</dc:creator>
  <cp:lastModifiedBy>Windows User</cp:lastModifiedBy>
  <cp:revision>549</cp:revision>
  <dcterms:created xsi:type="dcterms:W3CDTF">2015-01-18T15:48:14Z</dcterms:created>
  <dcterms:modified xsi:type="dcterms:W3CDTF">2020-10-24T19:12:43Z</dcterms:modified>
</cp:coreProperties>
</file>