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4" r:id="rId2"/>
    <p:sldId id="265" r:id="rId3"/>
    <p:sldId id="257" r:id="rId4"/>
    <p:sldId id="258" r:id="rId5"/>
    <p:sldId id="278" r:id="rId6"/>
    <p:sldId id="259" r:id="rId7"/>
    <p:sldId id="266" r:id="rId8"/>
    <p:sldId id="260" r:id="rId9"/>
    <p:sldId id="261" r:id="rId10"/>
    <p:sldId id="262" r:id="rId11"/>
    <p:sldId id="268" r:id="rId12"/>
    <p:sldId id="281" r:id="rId13"/>
    <p:sldId id="269" r:id="rId14"/>
    <p:sldId id="270" r:id="rId15"/>
    <p:sldId id="271" r:id="rId16"/>
    <p:sldId id="282" r:id="rId17"/>
    <p:sldId id="283" r:id="rId18"/>
    <p:sldId id="272" r:id="rId19"/>
    <p:sldId id="274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E606A6-3C0A-4693-AAF2-5D0B364523C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BC66C0-AE3A-45BB-9D74-773AE6D90C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943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4000" b="1" dirty="0" smtClean="0">
              <a:solidFill>
                <a:srgbClr val="0070C0"/>
              </a:solidFill>
              <a:latin typeface="Stencil" pitchFamily="82" charset="0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Stencil" pitchFamily="82" charset="0"/>
              </a:rPr>
              <a:t>I-BA  </a:t>
            </a:r>
            <a:r>
              <a:rPr lang="en-US" sz="4000" b="1" dirty="0" smtClean="0">
                <a:solidFill>
                  <a:srgbClr val="0070C0"/>
                </a:solidFill>
                <a:latin typeface="Stencil" pitchFamily="82" charset="0"/>
              </a:rPr>
              <a:t>HISTORY</a:t>
            </a:r>
          </a:p>
          <a:p>
            <a:pPr algn="ctr">
              <a:buNone/>
            </a:pPr>
            <a:endParaRPr lang="en-US" sz="4000" b="1" dirty="0" smtClean="0">
              <a:solidFill>
                <a:srgbClr val="0070C0"/>
              </a:solidFill>
              <a:latin typeface="Stencil" pitchFamily="82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Stencil" pitchFamily="8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Stencil" pitchFamily="82" charset="0"/>
              </a:rPr>
              <a:t>Course: </a:t>
            </a:r>
            <a:r>
              <a:rPr lang="en-US" sz="3600" b="1" dirty="0" smtClean="0">
                <a:solidFill>
                  <a:srgbClr val="0070C0"/>
                </a:solidFill>
                <a:latin typeface="Stencil" pitchFamily="82" charset="0"/>
              </a:rPr>
              <a:t>HISTORY </a:t>
            </a:r>
            <a:r>
              <a:rPr lang="en-US" sz="3600" b="1" dirty="0" smtClean="0">
                <a:solidFill>
                  <a:srgbClr val="0070C0"/>
                </a:solidFill>
                <a:latin typeface="Stencil" pitchFamily="82" charset="0"/>
              </a:rPr>
              <a:t>OF INDIA up to 1206 ad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astellar" pitchFamily="18" charset="0"/>
              </a:rPr>
              <a:t>Course</a:t>
            </a:r>
            <a:r>
              <a:rPr lang="en-US" sz="2800" b="1" dirty="0" smtClean="0">
                <a:solidFill>
                  <a:srgbClr val="0070C0"/>
                </a:solidFill>
                <a:latin typeface="Castellar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astellar" pitchFamily="18" charset="0"/>
              </a:rPr>
              <a:t>Code:  20UHIC11L20UHVC11</a:t>
            </a:r>
            <a:endParaRPr lang="en-US" sz="1800" b="1" dirty="0" smtClean="0">
              <a:solidFill>
                <a:srgbClr val="0070C0"/>
              </a:solidFill>
              <a:latin typeface="Castellar" pitchFamily="18" charset="0"/>
            </a:endParaRPr>
          </a:p>
          <a:p>
            <a:pPr algn="ctr">
              <a:buNone/>
            </a:pPr>
            <a:endParaRPr lang="en-US" sz="4300" b="1" dirty="0" smtClean="0">
              <a:solidFill>
                <a:srgbClr val="0070C0"/>
              </a:solidFill>
              <a:latin typeface="Castellar" pitchFamily="18" charset="0"/>
            </a:endParaRPr>
          </a:p>
          <a:p>
            <a:pPr algn="ctr">
              <a:buNone/>
            </a:pPr>
            <a:r>
              <a:rPr lang="en-US" sz="4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Topic:- Sources for the study of Ancient Indian History</a:t>
            </a:r>
          </a:p>
          <a:p>
            <a:pPr algn="ctr">
              <a:buNone/>
            </a:pP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Anas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Babu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Asst. Professor of History</a:t>
            </a:r>
          </a:p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HKRH College</a:t>
            </a:r>
          </a:p>
          <a:p>
            <a:pPr algn="ctr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Uthamapalayam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Tamil Nadu</a:t>
            </a:r>
          </a:p>
          <a:p>
            <a:pPr algn="ctr">
              <a:buNone/>
            </a:pPr>
            <a:endParaRPr lang="en-US" sz="2800" b="1" dirty="0" smtClean="0">
              <a:solidFill>
                <a:schemeClr val="accent3"/>
              </a:solidFill>
              <a:latin typeface="Castellar" pitchFamily="18" charset="0"/>
            </a:endParaRPr>
          </a:p>
          <a:p>
            <a:pPr algn="ctr">
              <a:buNone/>
            </a:pPr>
            <a:endParaRPr lang="en-US" sz="4000" b="1" dirty="0" smtClean="0">
              <a:solidFill>
                <a:schemeClr val="accent3"/>
              </a:solidFill>
              <a:latin typeface="Castellar" pitchFamily="18" charset="0"/>
            </a:endParaRPr>
          </a:p>
          <a:p>
            <a:pPr algn="ctr"/>
            <a:endParaRPr lang="en-US" sz="4000" dirty="0" smtClean="0">
              <a:solidFill>
                <a:schemeClr val="accent3"/>
              </a:solidFill>
              <a:latin typeface="Stencil" pitchFamily="82" charset="0"/>
            </a:endParaRPr>
          </a:p>
          <a:p>
            <a:pPr algn="ctr"/>
            <a:endParaRPr lang="en-US" sz="2000" dirty="0" smtClean="0">
              <a:solidFill>
                <a:schemeClr val="accent3"/>
              </a:solidFill>
              <a:latin typeface="Stencil" pitchFamily="82" charset="0"/>
            </a:endParaRPr>
          </a:p>
          <a:p>
            <a:pPr algn="ctr"/>
            <a:endParaRPr lang="en-US" sz="2000" dirty="0" smtClean="0">
              <a:solidFill>
                <a:schemeClr val="accent3"/>
              </a:solidFill>
              <a:latin typeface="Stencil" pitchFamily="82" charset="0"/>
            </a:endParaRPr>
          </a:p>
          <a:p>
            <a:pPr algn="ctr"/>
            <a:endParaRPr lang="en-US" sz="2000" dirty="0" smtClean="0">
              <a:solidFill>
                <a:schemeClr val="accent3"/>
              </a:solidFill>
              <a:latin typeface="Stencil" pitchFamily="8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0000"/>
          </a:bodyPr>
          <a:lstStyle/>
          <a:p>
            <a:r>
              <a:rPr lang="en-US" sz="2800" b="0" dirty="0">
                <a:effectLst/>
                <a:latin typeface="Constantia" pitchFamily="18" charset="0"/>
              </a:rPr>
              <a:t/>
            </a:r>
            <a:br>
              <a:rPr lang="en-US" sz="2800" b="0" dirty="0">
                <a:effectLst/>
                <a:latin typeface="Constantia" pitchFamily="18" charset="0"/>
              </a:rPr>
            </a:br>
            <a:r>
              <a:rPr lang="en-US" sz="2800" b="0" dirty="0">
                <a:effectLst/>
                <a:latin typeface="Constantia" pitchFamily="18" charset="0"/>
              </a:rPr>
              <a:t/>
            </a:r>
            <a:br>
              <a:rPr lang="en-US" sz="2800" b="0" dirty="0">
                <a:effectLst/>
                <a:latin typeface="Constantia" pitchFamily="18" charset="0"/>
              </a:rPr>
            </a:br>
            <a:r>
              <a:rPr lang="en-US" sz="2800" b="0" dirty="0" smtClean="0">
                <a:effectLst/>
                <a:latin typeface="Constantia" pitchFamily="18" charset="0"/>
              </a:rPr>
              <a:t/>
            </a:r>
            <a:br>
              <a:rPr lang="en-US" sz="2800" b="0" dirty="0" smtClean="0">
                <a:effectLst/>
                <a:latin typeface="Constantia" pitchFamily="18" charset="0"/>
              </a:rPr>
            </a:br>
            <a:r>
              <a:rPr lang="en-US" sz="2700" dirty="0" smtClean="0">
                <a:latin typeface="Constantia" pitchFamily="18" charset="0"/>
              </a:rPr>
              <a:t/>
            </a:r>
            <a:br>
              <a:rPr lang="en-US" sz="2700" dirty="0" smtClean="0">
                <a:latin typeface="Constantia" pitchFamily="18" charset="0"/>
              </a:rPr>
            </a:br>
            <a:r>
              <a:rPr lang="en-US" sz="27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Secular </a:t>
            </a:r>
            <a:r>
              <a:rPr lang="en-US" sz="27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(non-religious) texts</a:t>
            </a:r>
            <a:br>
              <a:rPr lang="en-US" sz="27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Some important texts are</a:t>
            </a:r>
            <a:r>
              <a:rPr lang="en-US" sz="27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7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Kautilya</a:t>
            </a: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700" b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Arthashastra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b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-one of the greatest work of ancient India</a:t>
            </a:r>
            <a:b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Kautilya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also known as </a:t>
            </a:r>
            <a:r>
              <a:rPr lang="en-US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Chanakya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He was the Minister 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Maurya ruler </a:t>
            </a: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Chandragupta </a:t>
            </a:r>
            <a:b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7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Maurya</a:t>
            </a: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Kalidasa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The great Sanskrit poet and dramatist lived in </a:t>
            </a:r>
            <a:b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the court of Gupta emperor Chandra Gupta-II</a:t>
            </a:r>
            <a:b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He was called as Indian Shakespeare </a:t>
            </a:r>
            <a:b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7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-He wrote  </a:t>
            </a:r>
            <a:r>
              <a:rPr lang="en-US" sz="27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Raghuvamsa, </a:t>
            </a:r>
            <a:r>
              <a:rPr lang="en-US" sz="27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Meghaduta</a:t>
            </a:r>
            <a:r>
              <a:rPr lang="en-US" sz="27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7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7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7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Abhijnanasakunatalam</a:t>
            </a:r>
            <a:r>
              <a:rPr lang="en-US" sz="27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Kumara </a:t>
            </a:r>
            <a:r>
              <a:rPr lang="en-US" sz="27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Sambava</a:t>
            </a:r>
            <a:r>
              <a:rPr lang="en-US" sz="27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br>
              <a:rPr lang="en-US" sz="27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7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Vikrama-urvasiya</a:t>
            </a:r>
            <a: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br>
              <a:rPr lang="en-US" sz="27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en-US" sz="2800" b="0" dirty="0">
                <a:solidFill>
                  <a:schemeClr val="tx1"/>
                </a:solidFill>
                <a:effectLst/>
                <a:latin typeface="Constantia" pitchFamily="18" charset="0"/>
              </a:rPr>
            </a:br>
            <a:endParaRPr lang="en-US" sz="2800" b="0" dirty="0"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0331" y="457200"/>
            <a:ext cx="415636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4. </a:t>
            </a:r>
            <a:r>
              <a:rPr lang="en-US" sz="2800" b="1" dirty="0" smtClean="0"/>
              <a:t>Classical </a:t>
            </a:r>
            <a:r>
              <a:rPr lang="en-US" sz="2800" b="1" dirty="0"/>
              <a:t>Accounts</a:t>
            </a:r>
          </a:p>
        </p:txBody>
      </p:sp>
    </p:spTree>
    <p:extLst>
      <p:ext uri="{BB962C8B-B14F-4D97-AF65-F5344CB8AC3E}">
        <p14:creationId xmlns="" xmlns:p14="http://schemas.microsoft.com/office/powerpoint/2010/main" val="38591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44D76CA-CF60-41E5-9E92-F1030607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Ashtadhyayi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written by Panini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Mudra Rakshasa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Visakadatta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Harsha Charita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of Bana.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‘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Rajatarangini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Kalhana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8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Hindu Text             Buddhist Text           Jain Text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DELL\Documents\Taittiriya_Samhita_Vedas,_Devanagari_script,_Sanskrit_pl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3048000" cy="3505200"/>
          </a:xfrm>
          <a:prstGeom prst="rect">
            <a:avLst/>
          </a:prstGeom>
          <a:noFill/>
        </p:spPr>
      </p:pic>
      <p:pic>
        <p:nvPicPr>
          <p:cNvPr id="1029" name="Picture 5" descr="C:\Users\DELL\Documents\sacredtex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05000"/>
            <a:ext cx="3124200" cy="3429000"/>
          </a:xfrm>
          <a:prstGeom prst="rect">
            <a:avLst/>
          </a:prstGeom>
          <a:noFill/>
        </p:spPr>
      </p:pic>
      <p:pic>
        <p:nvPicPr>
          <p:cNvPr id="1030" name="Picture 6" descr="C:\Users\DELL\Documents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362200"/>
            <a:ext cx="2667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29F8496-5240-469A-BDEE-D2DAF194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06437"/>
            <a:ext cx="8077200" cy="58943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ARCHAOLOGICAL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Archaeological sources divided into 3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1. Inscriptions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 Coins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3. Art and architecture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Inscriptions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inscriptions called Epigraphy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inscriptions provides genuine and valuable information of ancient history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engraved in rocks, stones, pillars, caves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Ashokan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edicts are the important source for Mauryan history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2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0236D6E-CED3-450A-BB64-33C0C7DE3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15854"/>
            <a:ext cx="8382000" cy="562629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Allahabad pillar inscription of Samudra Gupta,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Hathigumpha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inscription of king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Karvela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important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inscriptions.</a:t>
            </a:r>
          </a:p>
          <a:p>
            <a:pPr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Ashokan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Inscription                          Tamil Inscription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ELL\Documents\1280px-Brahmi_script_on_Ashoka_Pillar,_Sarna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3429000" cy="3416300"/>
          </a:xfrm>
          <a:prstGeom prst="rect">
            <a:avLst/>
          </a:prstGeom>
          <a:noFill/>
        </p:spPr>
      </p:pic>
      <p:pic>
        <p:nvPicPr>
          <p:cNvPr id="8" name="Picture 2" descr="C:\Users\DELL\Documents\inscript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81200"/>
            <a:ext cx="44958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44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5723A539-3FF2-40D9-9C0F-2CB888B9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Coins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coins called Numismatics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Coins provides knowledge on kings, queens, gods, goddess etc.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coins are in the form of Punch marked coins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Coins are available in the form of gold, silver, copper etc.</a:t>
            </a:r>
          </a:p>
          <a:p>
            <a:pPr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Ancient Indian Coins  </a:t>
            </a:r>
          </a:p>
          <a:p>
            <a:pPr marL="0" indent="0"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242" name="Picture 2" descr="Images courtesy CoinIndi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5200"/>
            <a:ext cx="4572001" cy="2438400"/>
          </a:xfrm>
          <a:prstGeom prst="rect">
            <a:avLst/>
          </a:prstGeom>
          <a:noFill/>
        </p:spPr>
      </p:pic>
      <p:pic>
        <p:nvPicPr>
          <p:cNvPr id="7" name="Picture 3" descr="C:\Users\DELL\Documents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05200"/>
            <a:ext cx="3124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415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6400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and Architecture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includes monuments like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Stupas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temples, palaces etc.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Arts  includes Sculpture and Paintings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Gandhara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  and Ajanta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Ellora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caves are examples of Sculpture and Paintings.</a:t>
            </a:r>
          </a:p>
          <a:p>
            <a:pPr marL="457200" indent="-45720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457200" indent="-45720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Lion Capital of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Ashoka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Ajanta Cave Painting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DELL\Document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00400"/>
            <a:ext cx="2819400" cy="2819400"/>
          </a:xfrm>
          <a:prstGeom prst="rect">
            <a:avLst/>
          </a:prstGeom>
          <a:noFill/>
        </p:spPr>
      </p:pic>
      <p:pic>
        <p:nvPicPr>
          <p:cNvPr id="4100" name="Picture 4" descr="C:\Users\DELL\Documents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200400"/>
            <a:ext cx="2133600" cy="2819400"/>
          </a:xfrm>
          <a:prstGeom prst="rect">
            <a:avLst/>
          </a:prstGeom>
          <a:noFill/>
        </p:spPr>
      </p:pic>
      <p:pic>
        <p:nvPicPr>
          <p:cNvPr id="4101" name="Picture 5" descr="C:\Users\DELL\Documents\ajanta_9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124200"/>
            <a:ext cx="2722563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6172200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Material Artifacts</a:t>
            </a:r>
          </a:p>
          <a:p>
            <a:pPr marL="457200" indent="-45720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Archaeological excavations</a:t>
            </a:r>
          </a:p>
          <a:p>
            <a:pPr marL="457200" indent="-45720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Pottery, artifacts, ornaments etc.</a:t>
            </a:r>
          </a:p>
          <a:p>
            <a:pPr marL="457200" indent="-45720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Ancient Potteries                                          Axe</a:t>
            </a:r>
            <a:endParaRPr lang="en-US" sz="2400" dirty="0"/>
          </a:p>
        </p:txBody>
      </p:sp>
      <p:pic>
        <p:nvPicPr>
          <p:cNvPr id="5" name="Picture 2" descr="C:\Users\DELL\Documents\FL20TSS73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3048000" cy="3505200"/>
          </a:xfrm>
          <a:prstGeom prst="rect">
            <a:avLst/>
          </a:prstGeom>
          <a:noFill/>
        </p:spPr>
      </p:pic>
      <p:pic>
        <p:nvPicPr>
          <p:cNvPr id="6" name="Picture 3" descr="C:\Users\DELL\Documents\3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590800"/>
            <a:ext cx="3581400" cy="3733800"/>
          </a:xfrm>
          <a:prstGeom prst="rect">
            <a:avLst/>
          </a:prstGeom>
          <a:noFill/>
        </p:spPr>
      </p:pic>
      <p:pic>
        <p:nvPicPr>
          <p:cNvPr id="7" name="Picture 4" descr="C:\Users\DELL\Documents\downloa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6150" y="2743200"/>
            <a:ext cx="184785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5273392-73B4-4795-84FC-1C95D9D5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FOREIGN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accounts are the accounts given by Greeks, Chinese and Arabs</a:t>
            </a: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Greek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Megasthenes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wrote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important source about Maurya’s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the Greek ambassador in the court of Chandragupta Maurya</a:t>
            </a:r>
          </a:p>
          <a:p>
            <a:pPr>
              <a:buFontTx/>
              <a:buChar char="-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Pliny’s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History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</a:p>
          <a:p>
            <a:pPr>
              <a:buFontTx/>
              <a:buChar char="-"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Ptolomy’s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Geography’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Periplus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Eritrean Sea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some important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Greek accounts  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0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5DEBBF6-D810-4D63-ADE6-57960473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Chinese Accounts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Fa-Hein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visited India during the time of Chandra Gupta II</a:t>
            </a:r>
          </a:p>
          <a:p>
            <a:pPr marL="10972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Huien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-Tsang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called ‘the price of pilgrims’ visited during the time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Vardhana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wrote ‘Si-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travelled India between 671 to 695 A.D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Arab Account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Tahkikul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Hind’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Albaruni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written in 9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14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/>
              <a:t>Contents </a:t>
            </a:r>
          </a:p>
          <a:p>
            <a:r>
              <a:rPr lang="en-US" dirty="0"/>
              <a:t>Introduction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Sources to Study Ancient Indian History</a:t>
            </a:r>
          </a:p>
          <a:p>
            <a:endParaRPr lang="en-US" dirty="0"/>
          </a:p>
          <a:p>
            <a:r>
              <a:rPr lang="en-US" dirty="0"/>
              <a:t>Various Literary Sources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4436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Conclusion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Innumerable sources are available for studying ancient Indian history.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throws valuable information on polity, economy, society and religion of ancient period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Thank You 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43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Introduction </a:t>
            </a:r>
          </a:p>
          <a:p>
            <a:pPr marL="109728" indent="0">
              <a:buNone/>
            </a:pPr>
            <a:endParaRPr lang="en-US" sz="2800" dirty="0">
              <a:latin typeface="Constantia" pitchFamily="18" charset="0"/>
              <a:cs typeface="Times New Roman" pitchFamily="18" charset="0"/>
            </a:endParaRPr>
          </a:p>
          <a:p>
            <a:pPr marL="109728" indent="0" algn="just">
              <a:buFont typeface="Wingdings" pitchFamily="2" charset="2"/>
              <a:buChar char="v"/>
            </a:pPr>
            <a:r>
              <a:rPr lang="en-US" sz="2800" dirty="0">
                <a:latin typeface="Constantia" pitchFamily="18" charset="0"/>
                <a:cs typeface="Times New Roman" pitchFamily="18" charset="0"/>
              </a:rPr>
              <a:t> The word history is  derived from ‘</a:t>
            </a:r>
            <a:r>
              <a:rPr lang="en-US" sz="2800" dirty="0" err="1">
                <a:latin typeface="Constantia" pitchFamily="18" charset="0"/>
                <a:cs typeface="Times New Roman" pitchFamily="18" charset="0"/>
              </a:rPr>
              <a:t>Historia</a:t>
            </a:r>
            <a:r>
              <a:rPr lang="en-US" sz="2800" dirty="0">
                <a:latin typeface="Constantia" pitchFamily="18" charset="0"/>
                <a:cs typeface="Times New Roman" pitchFamily="18" charset="0"/>
              </a:rPr>
              <a:t>’ or ‘</a:t>
            </a:r>
            <a:r>
              <a:rPr lang="en-US" sz="2800" dirty="0" err="1">
                <a:latin typeface="Constantia" pitchFamily="18" charset="0"/>
                <a:cs typeface="Times New Roman" pitchFamily="18" charset="0"/>
              </a:rPr>
              <a:t>Istoria</a:t>
            </a:r>
            <a:r>
              <a:rPr lang="en-US" sz="2800" dirty="0">
                <a:latin typeface="Constantia" pitchFamily="18" charset="0"/>
                <a:cs typeface="Times New Roman" pitchFamily="18" charset="0"/>
              </a:rPr>
              <a:t>’  which means Knowledge/ Enquiry/</a:t>
            </a:r>
          </a:p>
          <a:p>
            <a:pPr marL="109728" indent="0" algn="just">
              <a:buNone/>
            </a:pPr>
            <a:r>
              <a:rPr lang="en-US" sz="2800" dirty="0">
                <a:latin typeface="Constantia" pitchFamily="18" charset="0"/>
                <a:cs typeface="Times New Roman" pitchFamily="18" charset="0"/>
              </a:rPr>
              <a:t>Wisdom, etc.</a:t>
            </a:r>
          </a:p>
          <a:p>
            <a:pPr marL="109728" indent="0" algn="just">
              <a:buNone/>
            </a:pPr>
            <a:endParaRPr lang="en-US" sz="2800" dirty="0">
              <a:latin typeface="Bodoni MT Black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Constantia" pitchFamily="18" charset="0"/>
                <a:cs typeface="Times New Roman" pitchFamily="18" charset="0"/>
              </a:rPr>
              <a:t>History is an enquiry in to human past based </a:t>
            </a:r>
            <a:r>
              <a:rPr lang="en-US" sz="2800" dirty="0" smtClean="0">
                <a:latin typeface="Constantia" pitchFamily="18" charset="0"/>
                <a:cs typeface="Times New Roman" pitchFamily="18" charset="0"/>
              </a:rPr>
              <a:t>on </a:t>
            </a:r>
            <a:r>
              <a:rPr lang="en-US" sz="2800" dirty="0">
                <a:latin typeface="Constantia" pitchFamily="18" charset="0"/>
                <a:cs typeface="Times New Roman" pitchFamily="18" charset="0"/>
              </a:rPr>
              <a:t>facts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>
              <a:latin typeface="Constantia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Constantia" pitchFamily="18" charset="0"/>
                <a:cs typeface="Times New Roman" pitchFamily="18" charset="0"/>
              </a:rPr>
              <a:t>This facts/evidences </a:t>
            </a:r>
            <a:r>
              <a:rPr lang="en-US" sz="2800" dirty="0" smtClean="0">
                <a:latin typeface="Constantia" pitchFamily="18" charset="0"/>
                <a:cs typeface="Times New Roman" pitchFamily="18" charset="0"/>
              </a:rPr>
              <a:t>are available </a:t>
            </a:r>
            <a:r>
              <a:rPr lang="en-US" sz="2800" dirty="0">
                <a:latin typeface="Constantia" pitchFamily="18" charset="0"/>
                <a:cs typeface="Times New Roman" pitchFamily="18" charset="0"/>
              </a:rPr>
              <a:t>to us in the form of sources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Constantia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800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62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655" y="685800"/>
            <a:ext cx="8385465" cy="61722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                               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57200"/>
            <a:ext cx="7010399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Sources for the study of Ancient Indian History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1295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>
            <a:off x="533399" y="2362200"/>
            <a:ext cx="2438401" cy="60267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Literary  Sources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3200401" y="2362200"/>
            <a:ext cx="27432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Archaeological  Sources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86600" y="1219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 Same Side Corner Rectangle 16"/>
          <p:cNvSpPr/>
          <p:nvPr/>
        </p:nvSpPr>
        <p:spPr>
          <a:xfrm>
            <a:off x="381000" y="4495800"/>
            <a:ext cx="1641764" cy="457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2. Buddhist</a:t>
            </a:r>
            <a:endParaRPr lang="en-US" b="1" dirty="0"/>
          </a:p>
        </p:txBody>
      </p:sp>
      <p:sp>
        <p:nvSpPr>
          <p:cNvPr id="18" name="Round Same Side Corner Rectangle 17"/>
          <p:cNvSpPr/>
          <p:nvPr/>
        </p:nvSpPr>
        <p:spPr>
          <a:xfrm>
            <a:off x="609600" y="5029200"/>
            <a:ext cx="1219201" cy="4987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3. </a:t>
            </a:r>
            <a:r>
              <a:rPr lang="en-US" b="1" dirty="0" err="1" smtClean="0"/>
              <a:t>Jaina</a:t>
            </a:r>
            <a:endParaRPr lang="en-US" b="1" dirty="0"/>
          </a:p>
        </p:txBody>
      </p:sp>
      <p:sp>
        <p:nvSpPr>
          <p:cNvPr id="19" name="Round Same Side Corner Rectangle 18"/>
          <p:cNvSpPr/>
          <p:nvPr/>
        </p:nvSpPr>
        <p:spPr>
          <a:xfrm>
            <a:off x="228600" y="5638800"/>
            <a:ext cx="2424547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4. Classical</a:t>
            </a:r>
            <a:r>
              <a:rPr lang="en-US" dirty="0" smtClean="0"/>
              <a:t> </a:t>
            </a:r>
            <a:r>
              <a:rPr lang="en-US" b="1" dirty="0"/>
              <a:t>Accounts</a:t>
            </a:r>
          </a:p>
        </p:txBody>
      </p:sp>
      <p:sp>
        <p:nvSpPr>
          <p:cNvPr id="20" name="Round Same Side Corner Rectangle 19"/>
          <p:cNvSpPr/>
          <p:nvPr/>
        </p:nvSpPr>
        <p:spPr>
          <a:xfrm>
            <a:off x="304800" y="3886200"/>
            <a:ext cx="2057400" cy="457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1. </a:t>
            </a:r>
            <a:r>
              <a:rPr lang="en-US" b="1" dirty="0" err="1" smtClean="0"/>
              <a:t>Brahmanical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43400" y="1371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Same Side Corner Rectangle 24"/>
          <p:cNvSpPr/>
          <p:nvPr/>
        </p:nvSpPr>
        <p:spPr>
          <a:xfrm>
            <a:off x="6089072" y="2362200"/>
            <a:ext cx="2521528" cy="60267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Foreign Accounts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47800" y="2895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267200" y="3428999"/>
            <a:ext cx="7620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124200" y="3962400"/>
            <a:ext cx="3048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 smtClean="0"/>
              <a:t>Inscriptions</a:t>
            </a:r>
          </a:p>
          <a:p>
            <a:pPr marL="342900" indent="-342900">
              <a:buAutoNum type="arabicPeriod" startAt="2"/>
            </a:pPr>
            <a:r>
              <a:rPr lang="en-US" b="1" dirty="0" smtClean="0"/>
              <a:t>Coins</a:t>
            </a:r>
          </a:p>
          <a:p>
            <a:pPr marL="342900" indent="-342900">
              <a:buAutoNum type="arabicPeriod" startAt="2"/>
            </a:pPr>
            <a:r>
              <a:rPr lang="en-US" b="1" dirty="0" smtClean="0"/>
              <a:t>Material Artifacts</a:t>
            </a:r>
          </a:p>
          <a:p>
            <a:pPr marL="342900" indent="-342900">
              <a:buFontTx/>
              <a:buAutoNum type="arabicPeriod" startAt="2"/>
            </a:pPr>
            <a:r>
              <a:rPr lang="en-US" b="1" dirty="0" smtClean="0"/>
              <a:t>Art and Architecture</a:t>
            </a:r>
          </a:p>
          <a:p>
            <a:pPr marL="342900" indent="-342900"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6858000" y="3429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324600" y="4038600"/>
            <a:ext cx="2667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 smtClean="0"/>
              <a:t>Greek Accounts</a:t>
            </a:r>
          </a:p>
          <a:p>
            <a:pPr marL="342900" indent="-342900"/>
            <a:r>
              <a:rPr lang="en-US" b="1" dirty="0" smtClean="0"/>
              <a:t>2. Chinese Accounts</a:t>
            </a:r>
          </a:p>
          <a:p>
            <a:pPr marL="342900" indent="-342900"/>
            <a:r>
              <a:rPr lang="en-US" b="1" dirty="0" smtClean="0"/>
              <a:t>3. Arab Accounts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4317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/>
          <a:lstStyle/>
          <a:p>
            <a:pPr marL="681228" indent="-571500" algn="ctr"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LITERARY SOURCES</a:t>
            </a:r>
          </a:p>
          <a:p>
            <a:pPr marL="681228" indent="-571500">
              <a:buAutoNum type="romanUcPeriod"/>
            </a:pPr>
            <a:endParaRPr lang="en-US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literary sources are religious and secular</a:t>
            </a:r>
          </a:p>
          <a:p>
            <a:pPr marL="109728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in nature.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Importance- It provides social, economic, cultural, religious condition of the past. Important to understand the ‘historical evolution of the past’</a:t>
            </a:r>
          </a:p>
          <a:p>
            <a:pPr marL="681228" indent="-571500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27" y="647699"/>
            <a:ext cx="8458200" cy="6248400"/>
          </a:xfrm>
        </p:spPr>
        <p:txBody>
          <a:bodyPr>
            <a:normAutofit fontScale="90000"/>
          </a:bodyPr>
          <a:lstStyle/>
          <a:p>
            <a:r>
              <a:rPr lang="en-US" sz="2800" b="0" dirty="0">
                <a:latin typeface="Constantia" pitchFamily="18" charset="0"/>
              </a:rPr>
              <a:t/>
            </a:r>
            <a:br>
              <a:rPr lang="en-US" sz="2800" b="0" dirty="0">
                <a:latin typeface="Constantia" pitchFamily="18" charset="0"/>
              </a:rPr>
            </a:br>
            <a:r>
              <a:rPr lang="en-US" sz="2800" b="0" dirty="0">
                <a:latin typeface="Constantia" pitchFamily="18" charset="0"/>
              </a:rPr>
              <a:t/>
            </a:r>
            <a:br>
              <a:rPr lang="en-US" sz="2800" b="0" dirty="0">
                <a:latin typeface="Constantia" pitchFamily="18" charset="0"/>
              </a:rPr>
            </a:br>
            <a:r>
              <a:rPr lang="en-US" sz="2800" b="0" dirty="0">
                <a:latin typeface="Constantia" pitchFamily="18" charset="0"/>
              </a:rPr>
              <a:t/>
            </a:r>
            <a:br>
              <a:rPr lang="en-US" sz="2800" b="0" dirty="0">
                <a:latin typeface="Constantia" pitchFamily="18" charset="0"/>
              </a:rPr>
            </a:br>
            <a:r>
              <a:rPr lang="en-US" sz="2800" b="0" dirty="0">
                <a:latin typeface="Constantia" pitchFamily="18" charset="0"/>
              </a:rPr>
              <a:t/>
            </a:r>
            <a:br>
              <a:rPr lang="en-US" sz="2800" b="0" dirty="0">
                <a:latin typeface="Constantia" pitchFamily="18" charset="0"/>
              </a:rPr>
            </a:br>
            <a:r>
              <a:rPr lang="en-US" sz="2800" b="0" dirty="0">
                <a:latin typeface="Constantia" pitchFamily="18" charset="0"/>
              </a:rPr>
              <a:t/>
            </a:r>
            <a:br>
              <a:rPr lang="en-US" sz="2800" b="0" dirty="0">
                <a:latin typeface="Constantia" pitchFamily="18" charset="0"/>
              </a:rPr>
            </a:b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Written in Sanskrit language</a:t>
            </a:r>
            <a:b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1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Vedas</a:t>
            </a: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a. Rig Veda-  the earliest Veda.</a:t>
            </a:r>
            <a:b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  collection of ‘1027 Sanskrit hymns’  </a:t>
            </a:r>
            <a:b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b. </a:t>
            </a:r>
            <a:r>
              <a:rPr lang="en-US" sz="31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Yajur</a:t>
            </a: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Veda- Rituals that fulfilling the recitation          </a:t>
            </a:r>
            <a:b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of hymns </a:t>
            </a:r>
            <a:b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c. </a:t>
            </a:r>
            <a:r>
              <a:rPr lang="en-US" sz="31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Veda – Book of prayers and chants</a:t>
            </a:r>
            <a:b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 Musical collection</a:t>
            </a:r>
            <a:b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d. </a:t>
            </a:r>
            <a:r>
              <a:rPr lang="en-US" sz="31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Atharva</a:t>
            </a: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Veda- Folk tradition of Vedas </a:t>
            </a:r>
            <a:b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Upanishads</a:t>
            </a: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Philosophical and ethical discourses.</a:t>
            </a:r>
            <a:b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- 108 in number </a:t>
            </a:r>
            <a: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en-US" sz="3100" b="0" dirty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3100" b="0" dirty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en-US" sz="3100" b="0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en-US" sz="3100" b="0" dirty="0">
                <a:latin typeface="Constantia" pitchFamily="18" charset="0"/>
              </a:rPr>
              <a:t>  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228599"/>
            <a:ext cx="4495800" cy="838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Brahminical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</p:spTree>
    <p:extLst>
      <p:ext uri="{BB962C8B-B14F-4D97-AF65-F5344CB8AC3E}">
        <p14:creationId xmlns="" xmlns:p14="http://schemas.microsoft.com/office/powerpoint/2010/main" val="15776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"/>
            <a:ext cx="8305800" cy="64008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dirty="0">
              <a:latin typeface="Constantia" pitchFamily="18" charset="0"/>
            </a:endParaRP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Epics: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a. Ramayana- written by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Valmiki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 has 24000 versus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 Mahabharata- written by Veda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Vyasa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 Older than Ramayana</a:t>
            </a: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has 100,00 versus</a:t>
            </a: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both provides changes of culture and beliefs.</a:t>
            </a: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Puranas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in number</a:t>
            </a: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purana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Matsya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purana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Brahma      </a:t>
            </a: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purana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Brahmanas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prose commentaries of Vedas</a:t>
            </a: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Every Veda has its own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vedas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Aranyakas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done in forest</a:t>
            </a: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Sutras: 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using for the understanding of </a:t>
            </a:r>
          </a:p>
          <a:p>
            <a:pPr marL="109728" indent="0"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Vedas                   </a:t>
            </a:r>
          </a:p>
          <a:p>
            <a:pPr marL="109728" indent="0">
              <a:buNone/>
            </a:pPr>
            <a:r>
              <a:rPr lang="en-US" sz="2800" dirty="0">
                <a:latin typeface="Constantia" pitchFamily="18" charset="0"/>
              </a:rPr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426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en-US" sz="2800" b="0" dirty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Constantia" pitchFamily="18" charset="0"/>
              </a:rPr>
              <a:t/>
            </a:r>
            <a:br>
              <a:rPr lang="en-US" sz="2800" b="0" dirty="0">
                <a:solidFill>
                  <a:schemeClr val="tx1"/>
                </a:solidFill>
                <a:effectLst/>
                <a:latin typeface="Constantia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Constantia" pitchFamily="18" charset="0"/>
              </a:rPr>
              <a:t>-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Written in Pali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langauge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are:</a:t>
            </a:r>
            <a:b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Jataka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‘early life of Lord Buddha’</a:t>
            </a:r>
            <a:b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Pitaka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‘Sayings of Lord Buddha’</a:t>
            </a:r>
            <a:b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Three in number called ‘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Tripitakas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b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- ‘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sutta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’, ‘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Vinaya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 and ‘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Abhidhamma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b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Nikaya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in reference to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Pitakas</a:t>
            </a:r>
            <a:r>
              <a:rPr lang="en-US" sz="2800" dirty="0">
                <a:latin typeface="Constantia" pitchFamily="18" charset="0"/>
              </a:rPr>
              <a:t/>
            </a:r>
            <a:br>
              <a:rPr lang="en-US" sz="2800" dirty="0">
                <a:latin typeface="Constantia" pitchFamily="18" charset="0"/>
              </a:rPr>
            </a:br>
            <a:r>
              <a:rPr lang="en-US" sz="2800" dirty="0">
                <a:latin typeface="Constantia" pitchFamily="18" charset="0"/>
              </a:rPr>
              <a:t/>
            </a:r>
            <a:br>
              <a:rPr lang="en-US" sz="2800" dirty="0">
                <a:latin typeface="Constantia" pitchFamily="18" charset="0"/>
              </a:rPr>
            </a:br>
            <a:endParaRPr lang="en-US" sz="2800" dirty="0">
              <a:latin typeface="Constantia" pitchFamily="18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676400" y="216091"/>
            <a:ext cx="4038600" cy="838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2. Buddhist </a:t>
            </a:r>
            <a:r>
              <a:rPr lang="en-US" sz="2800" b="1" dirty="0"/>
              <a:t>Literature</a:t>
            </a:r>
          </a:p>
        </p:txBody>
      </p:sp>
    </p:spTree>
    <p:extLst>
      <p:ext uri="{BB962C8B-B14F-4D97-AF65-F5344CB8AC3E}">
        <p14:creationId xmlns="" xmlns:p14="http://schemas.microsoft.com/office/powerpoint/2010/main" val="14122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638800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2800" dirty="0">
                <a:latin typeface="Constantia" pitchFamily="18" charset="0"/>
              </a:rPr>
              <a:t>Written in </a:t>
            </a:r>
            <a:r>
              <a:rPr lang="en-US" sz="2800" dirty="0" err="1">
                <a:latin typeface="Constantia" pitchFamily="18" charset="0"/>
              </a:rPr>
              <a:t>Prakrit</a:t>
            </a:r>
            <a:r>
              <a:rPr lang="en-US" sz="2800" dirty="0">
                <a:latin typeface="Constantia" pitchFamily="18" charset="0"/>
              </a:rPr>
              <a:t> </a:t>
            </a:r>
            <a:r>
              <a:rPr lang="en-US" sz="2800" dirty="0" smtClean="0">
                <a:latin typeface="Constantia" pitchFamily="18" charset="0"/>
              </a:rPr>
              <a:t>language</a:t>
            </a:r>
            <a:endParaRPr lang="en-US" sz="2800" dirty="0">
              <a:latin typeface="Constantia" pitchFamily="18" charset="0"/>
            </a:endParaRPr>
          </a:p>
          <a:p>
            <a:pPr marL="109728" indent="0">
              <a:buNone/>
            </a:pPr>
            <a:r>
              <a:rPr lang="en-US" sz="2800" dirty="0">
                <a:latin typeface="Constantia" pitchFamily="18" charset="0"/>
              </a:rPr>
              <a:t>   1. </a:t>
            </a:r>
            <a:r>
              <a:rPr lang="en-US" sz="2800" b="1" dirty="0" err="1">
                <a:solidFill>
                  <a:srgbClr val="FF0000"/>
                </a:solidFill>
                <a:latin typeface="Constantia" pitchFamily="18" charset="0"/>
              </a:rPr>
              <a:t>Angas</a:t>
            </a:r>
            <a:r>
              <a:rPr lang="en-US" sz="2800" dirty="0">
                <a:latin typeface="Constantia" pitchFamily="18" charset="0"/>
              </a:rPr>
              <a:t> </a:t>
            </a:r>
            <a:r>
              <a:rPr lang="en-US" sz="2800" dirty="0" smtClean="0">
                <a:latin typeface="Constantia" pitchFamily="18" charset="0"/>
              </a:rPr>
              <a:t>       </a:t>
            </a:r>
            <a:endParaRPr lang="en-US" sz="2800" dirty="0">
              <a:latin typeface="Constantia" pitchFamily="18" charset="0"/>
            </a:endParaRPr>
          </a:p>
          <a:p>
            <a:pPr marL="109728" indent="0">
              <a:buNone/>
            </a:pPr>
            <a:r>
              <a:rPr lang="en-US" sz="2800" dirty="0">
                <a:latin typeface="Constantia" pitchFamily="18" charset="0"/>
              </a:rPr>
              <a:t>   2. </a:t>
            </a:r>
            <a:r>
              <a:rPr lang="en-US" sz="2800" b="1" dirty="0" err="1">
                <a:solidFill>
                  <a:srgbClr val="FF0000"/>
                </a:solidFill>
                <a:latin typeface="Constantia" pitchFamily="18" charset="0"/>
              </a:rPr>
              <a:t>Upangas</a:t>
            </a:r>
            <a:r>
              <a:rPr lang="en-US" sz="2800" dirty="0">
                <a:latin typeface="Constantia" pitchFamily="18" charset="0"/>
              </a:rPr>
              <a:t>    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>
                <a:latin typeface="Constantia" pitchFamily="18" charset="0"/>
              </a:rPr>
              <a:t>Life and Teachings of Lord </a:t>
            </a:r>
            <a:r>
              <a:rPr lang="en-US" sz="2800" dirty="0" err="1">
                <a:latin typeface="Constantia" pitchFamily="18" charset="0"/>
              </a:rPr>
              <a:t>Jaina</a:t>
            </a:r>
            <a:r>
              <a:rPr lang="en-US" sz="2800" dirty="0">
                <a:latin typeface="Constantia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990600"/>
            <a:ext cx="4038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Jaina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Right Brace 2"/>
          <p:cNvSpPr/>
          <p:nvPr/>
        </p:nvSpPr>
        <p:spPr>
          <a:xfrm>
            <a:off x="2667000" y="26670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22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682</TotalTime>
  <Words>595</Words>
  <Application>Microsoft Office PowerPoint</Application>
  <PresentationFormat>On-screen Show (4:3)</PresentationFormat>
  <Paragraphs>192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    </vt:lpstr>
      <vt:lpstr> </vt:lpstr>
      <vt:lpstr>Slide 4</vt:lpstr>
      <vt:lpstr>Slide 5</vt:lpstr>
      <vt:lpstr>        -Written in Sanskrit language 1. Vedas       a. Rig Veda-  the earliest Veda.                          -  collection of ‘1027 Sanskrit hymns’         b. Yajur Veda- Rituals that fulfilling the recitation                                          of hymns        c. Sama Veda – Book of prayers and chants                              - Musical collection       d. Atharva Veda- Folk tradition of Vedas  2. Upanishads- Philosophical and ethical discourses.                          - 108 in number             </vt:lpstr>
      <vt:lpstr>Slide 7</vt:lpstr>
      <vt:lpstr>  -Written in Pali langauge. They are: 1. Jataka: ‘early life of Lord Buddha’  2. Pitaka: ‘Sayings of Lord Buddha’       - Three in number called ‘Tripitakas’       - ‘sutta’, ‘Vinaya’ and ‘Abhidhamma’   3. Nikaya: Commonly using in reference to Pitakas  </vt:lpstr>
      <vt:lpstr>Slide 9</vt:lpstr>
      <vt:lpstr>    Secular (non-religious) texts - Some important texts are: 1.  Kautilya- ‘Arthashastra’                     -one of the greatest work of ancient India                    -Kautilya also known as Chanakya                    - He was the Minister Maurya ruler Chandragupta                      Maurya  2. Kalidasa-  The great Sanskrit poet and dramatist lived in                       the court of Gupta emperor Chandra Gupta-II                     -  He was called as Indian Shakespeare                      -He wrote  Raghuvamsa, Meghaduta,                       Abhijnanasakunatalam,  Kumara Sambava ,                      Vikrama-urvasiya etc.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Windows User</dc:creator>
  <cp:lastModifiedBy>Windows User</cp:lastModifiedBy>
  <cp:revision>124</cp:revision>
  <dcterms:created xsi:type="dcterms:W3CDTF">2018-03-12T17:12:42Z</dcterms:created>
  <dcterms:modified xsi:type="dcterms:W3CDTF">2020-10-24T19:09:35Z</dcterms:modified>
</cp:coreProperties>
</file>