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7695-FC00-40D9-8287-608A987A959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3B32-9672-4BE7-A501-F1CB488494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7695-FC00-40D9-8287-608A987A959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3B32-9672-4BE7-A501-F1CB488494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7695-FC00-40D9-8287-608A987A959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3B32-9672-4BE7-A501-F1CB488494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7695-FC00-40D9-8287-608A987A959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3B32-9672-4BE7-A501-F1CB488494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7695-FC00-40D9-8287-608A987A959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3B32-9672-4BE7-A501-F1CB488494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7695-FC00-40D9-8287-608A987A959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3B32-9672-4BE7-A501-F1CB488494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7695-FC00-40D9-8287-608A987A959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3B32-9672-4BE7-A501-F1CB488494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7695-FC00-40D9-8287-608A987A959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3B32-9672-4BE7-A501-F1CB488494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7695-FC00-40D9-8287-608A987A959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3B32-9672-4BE7-A501-F1CB488494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7695-FC00-40D9-8287-608A987A959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3B32-9672-4BE7-A501-F1CB488494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7695-FC00-40D9-8287-608A987A959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3B32-9672-4BE7-A501-F1CB488494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B7695-FC00-40D9-8287-608A987A959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83B32-9672-4BE7-A501-F1CB488494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Graphical input &amp; output Devices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PEERMOHAMED.A MCA., SET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ASST.PROF OF INFORMATION TECHNOLOGY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HAJEE KARUTHA ROWTHER HOWDIA COLLEGE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UTHAMAPALAYAM.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Joystick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basic architecture of the joystick is exactly similar to that of mouse.</a:t>
            </a:r>
          </a:p>
          <a:p>
            <a:r>
              <a:rPr lang="en-US" dirty="0" smtClean="0"/>
              <a:t>Here, instead of rolling a ball, a handle is used as lever to change the potentiometer settings.</a:t>
            </a:r>
          </a:p>
          <a:p>
            <a:r>
              <a:rPr lang="en-US" dirty="0" smtClean="0"/>
              <a:t>It can be changed in all four directions. The device is used to play video games like driving simulators etc..</a:t>
            </a:r>
          </a:p>
          <a:p>
            <a:endParaRPr lang="en-US" dirty="0"/>
          </a:p>
        </p:txBody>
      </p:sp>
      <p:pic>
        <p:nvPicPr>
          <p:cNvPr id="4" name="Picture 3" descr="jo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5072074"/>
            <a:ext cx="2857488" cy="14506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track ball looks like upside down mouse.</a:t>
            </a:r>
          </a:p>
          <a:p>
            <a:r>
              <a:rPr lang="en-US" dirty="0" smtClean="0"/>
              <a:t>The ball is rotated by hand and amount of rotation is sensed by potentiometer.</a:t>
            </a:r>
          </a:p>
          <a:p>
            <a:r>
              <a:rPr lang="en-US" dirty="0" smtClean="0"/>
              <a:t>Exactly similar to mouse.</a:t>
            </a:r>
          </a:p>
          <a:p>
            <a:endParaRPr lang="en-US" dirty="0"/>
          </a:p>
        </p:txBody>
      </p:sp>
      <p:pic>
        <p:nvPicPr>
          <p:cNvPr id="4" name="Picture 3" descr="tr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4143380"/>
            <a:ext cx="3121152" cy="23408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Tablet and stylus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paper drawing or a blue print can be entered into the machine using the tablet and stylus.</a:t>
            </a:r>
          </a:p>
          <a:p>
            <a:r>
              <a:rPr lang="en-US" dirty="0" smtClean="0"/>
              <a:t>A tablet is a flat surface but is able to sense the position of the stylus on its surface</a:t>
            </a:r>
          </a:p>
          <a:p>
            <a:r>
              <a:rPr lang="en-US" dirty="0" smtClean="0"/>
              <a:t>The stylus is a pen-like device.</a:t>
            </a:r>
          </a:p>
          <a:p>
            <a:r>
              <a:rPr lang="en-US" dirty="0" smtClean="0"/>
              <a:t>We can place the blueprint over the surface and trace the figure using stylus.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Contd..</a:t>
            </a:r>
            <a:endParaRPr lang="en-US" dirty="0"/>
          </a:p>
        </p:txBody>
      </p:sp>
      <p:pic>
        <p:nvPicPr>
          <p:cNvPr id="4" name="Content Placeholder 3" descr="ta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89403"/>
            <a:ext cx="8229600" cy="434755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output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Output devices are needed to generate graphical output.</a:t>
            </a:r>
          </a:p>
          <a:p>
            <a:r>
              <a:rPr lang="en-US" dirty="0" smtClean="0"/>
              <a:t>The output may be soft or hard.</a:t>
            </a:r>
          </a:p>
          <a:p>
            <a:r>
              <a:rPr lang="en-US" dirty="0" smtClean="0"/>
              <a:t>In the soft form, it is displayed on a monitor like CRT or LCD panel etc..</a:t>
            </a:r>
          </a:p>
          <a:p>
            <a:r>
              <a:rPr lang="en-US" dirty="0" smtClean="0"/>
              <a:t>In hard form, printed or plotted pattern is obtained.</a:t>
            </a:r>
          </a:p>
          <a:p>
            <a:r>
              <a:rPr lang="en-US" dirty="0" smtClean="0"/>
              <a:t>Thus graphical output devices can be categorized as: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 Computer terminals(Monitors)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 Hard Copy devices(Printer/Plotters)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can also classify them depending on the primitive technology </a:t>
            </a:r>
            <a:r>
              <a:rPr lang="en-US" dirty="0" err="1" smtClean="0"/>
              <a:t>uesd</a:t>
            </a:r>
            <a:r>
              <a:rPr lang="en-US" dirty="0" smtClean="0"/>
              <a:t>, as: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 Raster Scan devices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 Random scan devices</a:t>
            </a:r>
          </a:p>
          <a:p>
            <a:pPr lvl="2">
              <a:buNone/>
            </a:pPr>
            <a:r>
              <a:rPr lang="en-US" b="1" dirty="0" smtClean="0"/>
              <a:t>Examples of raster &amp; random scan devices</a:t>
            </a:r>
            <a:r>
              <a:rPr lang="en-US" dirty="0" smtClean="0"/>
              <a:t>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b="1" dirty="0" smtClean="0"/>
              <a:t>Raster Scan devices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 CRT monitors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Plasma panel/ gas discharge display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LCD panel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Dot Matrix printer.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b="1" dirty="0" smtClean="0"/>
              <a:t>Random Scan Devices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Storage Oscilloscope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Plotters.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 Scan Video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Raster scan display systems a frame buffer is used to store </a:t>
            </a:r>
            <a:r>
              <a:rPr lang="en-US" dirty="0" err="1" smtClean="0"/>
              <a:t>intensitty</a:t>
            </a:r>
            <a:r>
              <a:rPr lang="en-US" dirty="0" smtClean="0"/>
              <a:t> information for each pixel.</a:t>
            </a:r>
          </a:p>
          <a:p>
            <a:r>
              <a:rPr lang="en-US" dirty="0" smtClean="0"/>
              <a:t>The process of generating pixel information into the buffer is called </a:t>
            </a:r>
            <a:r>
              <a:rPr lang="en-US" b="1" dirty="0" smtClean="0"/>
              <a:t>scan conversion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This is done by a display processor.</a:t>
            </a:r>
          </a:p>
          <a:p>
            <a:r>
              <a:rPr lang="en-US" dirty="0" smtClean="0"/>
              <a:t>A display controller displays the content of the frame buffer on the screen.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Interactive graphical systems use more then one processor which can interact with the CPU and control different operations on display devices.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display controller scans the contents of the frame buffer and produce output on the display device.</a:t>
            </a:r>
          </a:p>
          <a:p>
            <a:r>
              <a:rPr lang="en-US" dirty="0" smtClean="0"/>
              <a:t>This process of converting a </a:t>
            </a:r>
            <a:r>
              <a:rPr lang="en-US" dirty="0" err="1" smtClean="0"/>
              <a:t>rasterized</a:t>
            </a:r>
            <a:r>
              <a:rPr lang="en-US" dirty="0" smtClean="0"/>
              <a:t> picture stored on a frame buffer to the rigid display pattern is called </a:t>
            </a:r>
            <a:r>
              <a:rPr lang="en-US" b="1" dirty="0" smtClean="0"/>
              <a:t>scanning</a:t>
            </a:r>
            <a:r>
              <a:rPr lang="en-US" dirty="0" smtClean="0"/>
              <a:t>.</a:t>
            </a:r>
            <a:endParaRPr lang="en-US" b="1" dirty="0" smtClean="0"/>
          </a:p>
          <a:p>
            <a:r>
              <a:rPr lang="en-US" dirty="0" smtClean="0"/>
              <a:t>This scanning is done with a particular frequency.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frequency of repetition depends on the following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Human Visual perception systems.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Electronic principles and technology used.(interlaced/non-interlaced).</a:t>
            </a:r>
          </a:p>
          <a:p>
            <a:pPr>
              <a:buNone/>
            </a:pPr>
            <a:r>
              <a:rPr lang="en-US" dirty="0" smtClean="0"/>
              <a:t>Block diagram</a:t>
            </a:r>
          </a:p>
          <a:p>
            <a:endParaRPr lang="en-US" dirty="0"/>
          </a:p>
        </p:txBody>
      </p:sp>
      <p:pic>
        <p:nvPicPr>
          <p:cNvPr id="4" name="Picture 3" descr="block ra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20" y="4714884"/>
            <a:ext cx="6215074" cy="208996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human visual system requires a finite time to realize particular pattern.</a:t>
            </a:r>
          </a:p>
          <a:p>
            <a:r>
              <a:rPr lang="en-US" dirty="0" smtClean="0"/>
              <a:t>This means that we cannot detect any change in a displayed intensity pattern, before our eyes.</a:t>
            </a:r>
          </a:p>
          <a:p>
            <a:r>
              <a:rPr lang="en-US" dirty="0" smtClean="0"/>
              <a:t>We have an illusion that earlier pattern sustained for certain time period.</a:t>
            </a:r>
          </a:p>
          <a:p>
            <a:r>
              <a:rPr lang="en-US" dirty="0" smtClean="0"/>
              <a:t>This period is </a:t>
            </a:r>
            <a:r>
              <a:rPr lang="en-US" b="1" dirty="0" smtClean="0"/>
              <a:t>one </a:t>
            </a:r>
            <a:r>
              <a:rPr lang="en-US" b="1" dirty="0" err="1" smtClean="0"/>
              <a:t>thenth</a:t>
            </a:r>
            <a:r>
              <a:rPr lang="en-US" b="1" dirty="0" smtClean="0"/>
              <a:t> of a second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phenomenon is called </a:t>
            </a:r>
            <a:r>
              <a:rPr lang="en-US" b="1" dirty="0" smtClean="0"/>
              <a:t>visual persistence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input/output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 &amp; Output devices are the means of communication between a computer system and external world.</a:t>
            </a:r>
          </a:p>
          <a:p>
            <a:pPr>
              <a:buNone/>
            </a:pPr>
            <a:r>
              <a:rPr lang="en-US" b="1" dirty="0" smtClean="0"/>
              <a:t>Graphical Input Devices</a:t>
            </a:r>
          </a:p>
          <a:p>
            <a:pPr>
              <a:buNone/>
            </a:pPr>
            <a:r>
              <a:rPr lang="en-US" b="1" dirty="0" smtClean="0"/>
              <a:t>		</a:t>
            </a:r>
            <a:r>
              <a:rPr lang="en-US" dirty="0" smtClean="0"/>
              <a:t>We can </a:t>
            </a:r>
            <a:r>
              <a:rPr lang="en-US" dirty="0" err="1" smtClean="0"/>
              <a:t>catagorize</a:t>
            </a:r>
            <a:r>
              <a:rPr lang="en-US" dirty="0" smtClean="0"/>
              <a:t> input devices into two with the operations they perform.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Locators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Selectors</a:t>
            </a:r>
            <a:r>
              <a:rPr lang="en-US" b="1" dirty="0" smtClean="0"/>
              <a:t>				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Like persistence of vision, the display devices also show one kind of limitation this is called </a:t>
            </a:r>
            <a:r>
              <a:rPr lang="en-US" b="1" dirty="0" smtClean="0"/>
              <a:t>persistence of phosphorescence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means that the phosphor coating on the screen has a certain persistence of glowing.</a:t>
            </a:r>
          </a:p>
          <a:p>
            <a:r>
              <a:rPr lang="en-US" dirty="0" smtClean="0"/>
              <a:t>This persistence is defined as the time taken by the light emitted from the screen to decay to one tenth of its original intensity.</a:t>
            </a:r>
          </a:p>
          <a:p>
            <a:r>
              <a:rPr lang="en-US" dirty="0" smtClean="0"/>
              <a:t>The above two persistence allows us to produce digital outputs on the refresh display monitors by reproducing  the displayed intensity pattern on the monitor at a certain frequency.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Nominal picture </a:t>
            </a:r>
            <a:r>
              <a:rPr lang="en-US" dirty="0" err="1" smtClean="0"/>
              <a:t>updation</a:t>
            </a:r>
            <a:r>
              <a:rPr lang="en-US" dirty="0" smtClean="0"/>
              <a:t> frequency is 25 frames/second.</a:t>
            </a:r>
          </a:p>
          <a:p>
            <a:r>
              <a:rPr lang="en-US" dirty="0" smtClean="0"/>
              <a:t>Minimum refresh or </a:t>
            </a:r>
            <a:r>
              <a:rPr lang="en-US" dirty="0" err="1" smtClean="0"/>
              <a:t>repitition</a:t>
            </a:r>
            <a:r>
              <a:rPr lang="en-US" dirty="0" smtClean="0"/>
              <a:t> rate is twice of this i.e., 50frames/second.</a:t>
            </a:r>
          </a:p>
          <a:p>
            <a:r>
              <a:rPr lang="en-US" dirty="0" smtClean="0"/>
              <a:t>Each frame is presented twice for proper visual perception.</a:t>
            </a:r>
          </a:p>
          <a:p>
            <a:r>
              <a:rPr lang="en-US" dirty="0" smtClean="0"/>
              <a:t>American standard video systems uses 525 horizontal with aspect ratio of 4:3.</a:t>
            </a:r>
          </a:p>
          <a:p>
            <a:r>
              <a:rPr lang="en-US" dirty="0" smtClean="0"/>
              <a:t>The rate is 30 frames /second.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frame is divided into two fields each containing half of the picture. The fields are interlaced.</a:t>
            </a:r>
          </a:p>
          <a:p>
            <a:r>
              <a:rPr lang="en-US" dirty="0" smtClean="0"/>
              <a:t>These fields are presented alternatively at a rate of 60 fields/second.</a:t>
            </a:r>
          </a:p>
          <a:p>
            <a:r>
              <a:rPr lang="en-US" dirty="0" smtClean="0"/>
              <a:t>Since human eye </a:t>
            </a:r>
            <a:r>
              <a:rPr lang="en-US" dirty="0" err="1" smtClean="0"/>
              <a:t>preceives</a:t>
            </a:r>
            <a:r>
              <a:rPr lang="en-US" dirty="0" smtClean="0"/>
              <a:t> the </a:t>
            </a:r>
            <a:r>
              <a:rPr lang="en-US" dirty="0" err="1" smtClean="0"/>
              <a:t>fiels</a:t>
            </a:r>
            <a:r>
              <a:rPr lang="en-US" dirty="0" smtClean="0"/>
              <a:t> </a:t>
            </a:r>
            <a:r>
              <a:rPr lang="en-US" dirty="0" err="1" smtClean="0"/>
              <a:t>repetiton</a:t>
            </a:r>
            <a:r>
              <a:rPr lang="en-US" dirty="0" smtClean="0"/>
              <a:t> rate, this technique reduces flicker frequency.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Interlaced &amp; non-interlaced</a:t>
            </a:r>
            <a:endParaRPr lang="en-US" dirty="0"/>
          </a:p>
        </p:txBody>
      </p:sp>
      <p:pic>
        <p:nvPicPr>
          <p:cNvPr id="4" name="Content Placeholder 3" descr="interlac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165" y="2296232"/>
            <a:ext cx="5041669" cy="313389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Interlaced</a:t>
            </a:r>
            <a:endParaRPr lang="en-US" dirty="0"/>
          </a:p>
        </p:txBody>
      </p:sp>
      <p:pic>
        <p:nvPicPr>
          <p:cNvPr id="4" name="Content Placeholder 3" descr="non-in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1180" y="1600200"/>
            <a:ext cx="6221640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Locators &amp; Selectors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Locators</a:t>
            </a:r>
          </a:p>
          <a:p>
            <a:pPr>
              <a:buNone/>
            </a:pPr>
            <a:r>
              <a:rPr lang="en-US" dirty="0" smtClean="0"/>
              <a:t>		These devices provide position information to the computer.</a:t>
            </a:r>
          </a:p>
          <a:p>
            <a:pPr>
              <a:buNone/>
            </a:pPr>
            <a:r>
              <a:rPr lang="en-US" dirty="0" smtClean="0"/>
              <a:t>		Using locators we can indicate the positions of an object on the screen.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Eg</a:t>
            </a:r>
            <a:r>
              <a:rPr lang="en-US" dirty="0" smtClean="0"/>
              <a:t>: Mouse, Joystick, trackball, etc..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These devices are used to select a particular object on the screen.</a:t>
            </a:r>
          </a:p>
          <a:p>
            <a:r>
              <a:rPr lang="en-US" dirty="0" smtClean="0"/>
              <a:t>But it will not provide the information about where the item is located on screen.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: Light Pen.</a:t>
            </a:r>
          </a:p>
          <a:p>
            <a:r>
              <a:rPr lang="en-US" dirty="0" smtClean="0"/>
              <a:t>Considering the modes of access to the computer system.</a:t>
            </a:r>
          </a:p>
          <a:p>
            <a:r>
              <a:rPr lang="en-US" dirty="0" smtClean="0"/>
              <a:t>Graphical input devices can be classified into two: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Sampled devices.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Event driven devices.		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Sampled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devices can be sampled by computer at anytime.</a:t>
            </a:r>
          </a:p>
          <a:p>
            <a:r>
              <a:rPr lang="en-US" dirty="0" smtClean="0"/>
              <a:t>The processor does not have to wait for the operations of these devices.</a:t>
            </a:r>
          </a:p>
          <a:p>
            <a:r>
              <a:rPr lang="en-US" dirty="0" smtClean="0"/>
              <a:t>At anytime some locations on the screen is being identified by these devices.</a:t>
            </a:r>
          </a:p>
          <a:p>
            <a:r>
              <a:rPr lang="en-US" dirty="0" smtClean="0"/>
              <a:t>All the locator devices fall in this category also.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Driven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processor has to wait on the devices until some specific events happen.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: keyboards, buttons, switches, light pen etc..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Input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Mouse</a:t>
            </a:r>
          </a:p>
          <a:p>
            <a:r>
              <a:rPr lang="en-US" dirty="0" smtClean="0"/>
              <a:t>Joystick</a:t>
            </a:r>
          </a:p>
          <a:p>
            <a:r>
              <a:rPr lang="en-US" dirty="0" smtClean="0"/>
              <a:t>Trackball</a:t>
            </a:r>
          </a:p>
          <a:p>
            <a:r>
              <a:rPr lang="en-US" dirty="0" smtClean="0"/>
              <a:t>Light pen</a:t>
            </a:r>
          </a:p>
          <a:p>
            <a:r>
              <a:rPr lang="en-US" dirty="0" err="1" smtClean="0"/>
              <a:t>Tablet&amp;Stylus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It is very small hand held device which is associated with all types of computer.</a:t>
            </a:r>
          </a:p>
          <a:p>
            <a:r>
              <a:rPr lang="en-US" dirty="0" smtClean="0"/>
              <a:t>This is because all modern systems use graphical interfaces along with basic operating systems.</a:t>
            </a:r>
          </a:p>
          <a:p>
            <a:r>
              <a:rPr lang="en-US" dirty="0" smtClean="0"/>
              <a:t>This device can rotate and move over a small placed below it.</a:t>
            </a:r>
          </a:p>
          <a:p>
            <a:r>
              <a:rPr lang="en-US" dirty="0" smtClean="0"/>
              <a:t>The ball is connected to touch two wheels which are in turn connected to two </a:t>
            </a:r>
            <a:r>
              <a:rPr lang="en-US" b="1" dirty="0" smtClean="0"/>
              <a:t>potentiometers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Rotation of the ball over the surface cause the mouse pointer to move in a certain direction.</a:t>
            </a:r>
          </a:p>
          <a:p>
            <a:r>
              <a:rPr lang="en-US" dirty="0" smtClean="0"/>
              <a:t>The direction of motion of the mouse pointer is determined by the changes in the potentiometer readings.</a:t>
            </a:r>
          </a:p>
          <a:p>
            <a:r>
              <a:rPr lang="en-US" dirty="0" smtClean="0"/>
              <a:t>The individual potentiometer reading cause the pointer to move along with positive X-axis &amp; Y-axis 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1012</Words>
  <Application>Microsoft Office PowerPoint</Application>
  <PresentationFormat>On-screen Show (4:3)</PresentationFormat>
  <Paragraphs>121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Graphical input &amp; output Devices</vt:lpstr>
      <vt:lpstr>Graphical input/output devices</vt:lpstr>
      <vt:lpstr>Locators &amp; Selectors</vt:lpstr>
      <vt:lpstr>Selectors</vt:lpstr>
      <vt:lpstr>Sampled Devices</vt:lpstr>
      <vt:lpstr>Event Driven devices</vt:lpstr>
      <vt:lpstr>Common Input Devices</vt:lpstr>
      <vt:lpstr>Mouse</vt:lpstr>
      <vt:lpstr>Contd..</vt:lpstr>
      <vt:lpstr>Joystick</vt:lpstr>
      <vt:lpstr>Track ball</vt:lpstr>
      <vt:lpstr>Tablet and stylus </vt:lpstr>
      <vt:lpstr>Contd..</vt:lpstr>
      <vt:lpstr>Graphical output devices</vt:lpstr>
      <vt:lpstr>Contd..</vt:lpstr>
      <vt:lpstr>Raster Scan Video principles</vt:lpstr>
      <vt:lpstr>Contd..</vt:lpstr>
      <vt:lpstr>Contd..</vt:lpstr>
      <vt:lpstr>Contd..</vt:lpstr>
      <vt:lpstr>Contd..</vt:lpstr>
      <vt:lpstr>Contd..</vt:lpstr>
      <vt:lpstr>Contd..</vt:lpstr>
      <vt:lpstr>Interlaced &amp; non-interlaced</vt:lpstr>
      <vt:lpstr>Non Interlaced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PEER</dc:creator>
  <cp:lastModifiedBy>PEER</cp:lastModifiedBy>
  <cp:revision>2</cp:revision>
  <dcterms:created xsi:type="dcterms:W3CDTF">2020-10-20T13:24:52Z</dcterms:created>
  <dcterms:modified xsi:type="dcterms:W3CDTF">2020-10-20T13:41:52Z</dcterms:modified>
</cp:coreProperties>
</file>