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sldIdLst>
    <p:sldId id="256" r:id="rId2"/>
    <p:sldId id="257" r:id="rId3"/>
    <p:sldId id="276" r:id="rId4"/>
    <p:sldId id="258" r:id="rId5"/>
    <p:sldId id="277" r:id="rId6"/>
    <p:sldId id="259" r:id="rId7"/>
    <p:sldId id="260" r:id="rId8"/>
    <p:sldId id="261" r:id="rId9"/>
    <p:sldId id="262" r:id="rId10"/>
    <p:sldId id="263" r:id="rId11"/>
    <p:sldId id="279" r:id="rId12"/>
    <p:sldId id="265" r:id="rId13"/>
    <p:sldId id="280" r:id="rId14"/>
    <p:sldId id="266" r:id="rId15"/>
    <p:sldId id="267" r:id="rId16"/>
    <p:sldId id="268" r:id="rId17"/>
    <p:sldId id="269" r:id="rId18"/>
    <p:sldId id="282" r:id="rId19"/>
    <p:sldId id="283" r:id="rId20"/>
    <p:sldId id="284" r:id="rId21"/>
    <p:sldId id="285" r:id="rId22"/>
    <p:sldId id="286" r:id="rId23"/>
    <p:sldId id="287" r:id="rId24"/>
    <p:sldId id="288" r:id="rId25"/>
    <p:sldId id="289" r:id="rId26"/>
    <p:sldId id="290" r:id="rId27"/>
    <p:sldId id="270" r:id="rId28"/>
    <p:sldId id="271" r:id="rId29"/>
    <p:sldId id="274" r:id="rId30"/>
    <p:sldId id="275" r:id="rId31"/>
    <p:sldId id="291" r:id="rId32"/>
    <p:sldId id="292" r:id="rId33"/>
    <p:sldId id="293" r:id="rId34"/>
    <p:sldId id="294" r:id="rId35"/>
    <p:sldId id="295" r:id="rId36"/>
    <p:sldId id="315" r:id="rId37"/>
    <p:sldId id="316" r:id="rId38"/>
    <p:sldId id="321" r:id="rId39"/>
    <p:sldId id="322" r:id="rId40"/>
    <p:sldId id="317" r:id="rId41"/>
    <p:sldId id="318" r:id="rId42"/>
    <p:sldId id="319" r:id="rId43"/>
    <p:sldId id="320"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DC802E74-0469-4638-8256-0EB2507678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IN"/>
          </a:p>
        </p:txBody>
      </p:sp>
      <p:sp>
        <p:nvSpPr>
          <p:cNvPr id="3" name="Date Placeholder 2">
            <a:extLst>
              <a:ext uri="{FF2B5EF4-FFF2-40B4-BE49-F238E27FC236}">
                <a16:creationId xmlns="" xmlns:a16="http://schemas.microsoft.com/office/drawing/2014/main" id="{B3E0D320-3EEC-4240-954C-FED38D9A8B15}"/>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4BD1D0F2-58EC-4073-8EBC-368CECDA4712}" type="datetimeFigureOut">
              <a:rPr lang="en-IN"/>
              <a:pPr>
                <a:defRPr/>
              </a:pPr>
              <a:t>20-10-2020</a:t>
            </a:fld>
            <a:endParaRPr lang="en-IN"/>
          </a:p>
        </p:txBody>
      </p:sp>
      <p:sp>
        <p:nvSpPr>
          <p:cNvPr id="4" name="Slide Image Placeholder 3">
            <a:extLst>
              <a:ext uri="{FF2B5EF4-FFF2-40B4-BE49-F238E27FC236}">
                <a16:creationId xmlns="" xmlns:a16="http://schemas.microsoft.com/office/drawing/2014/main" id="{A5B92B81-61DF-44F1-852F-27066A5F4086}"/>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 xmlns:a16="http://schemas.microsoft.com/office/drawing/2014/main" id="{3D5DD853-F0FC-4523-8B3F-EFA296B2DBB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 xmlns:a16="http://schemas.microsoft.com/office/drawing/2014/main" id="{17A1E1AF-4F09-4CB7-935C-344A5005F0D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IN"/>
          </a:p>
        </p:txBody>
      </p:sp>
      <p:sp>
        <p:nvSpPr>
          <p:cNvPr id="7" name="Slide Number Placeholder 6">
            <a:extLst>
              <a:ext uri="{FF2B5EF4-FFF2-40B4-BE49-F238E27FC236}">
                <a16:creationId xmlns="" xmlns:a16="http://schemas.microsoft.com/office/drawing/2014/main" id="{C69F383B-BEA7-4AEE-9E02-B0532C957C29}"/>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F65D046-E804-468F-883F-69D5AAD4469E}" type="slidenum">
              <a:rPr lang="en-IN" altLang="en-US"/>
              <a:pPr/>
              <a:t>‹#›</a:t>
            </a:fld>
            <a:endParaRPr lang="en-I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 xmlns:a16="http://schemas.microsoft.com/office/drawing/2014/main" id="{9FB2AB9E-9BA5-45D7-B3B0-B1F1AB18B700}"/>
              </a:ext>
            </a:extLst>
          </p:cNvPr>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latin typeface="Times New Roman" panose="02020603050405020304" pitchFamily="18" charset="0"/>
              </a:rPr>
              <a:t>lec04-bottomupparser</a:t>
            </a:r>
          </a:p>
        </p:txBody>
      </p:sp>
      <p:sp>
        <p:nvSpPr>
          <p:cNvPr id="47107" name="Rectangle 3">
            <a:extLst>
              <a:ext uri="{FF2B5EF4-FFF2-40B4-BE49-F238E27FC236}">
                <a16:creationId xmlns="" xmlns:a16="http://schemas.microsoft.com/office/drawing/2014/main" id="{01AE5208-5A05-498D-97AD-A501919CF2A5}"/>
              </a:ext>
            </a:extLst>
          </p:cNvPr>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1429EB6-EC13-4DAF-B86D-0F2A9F8EECC5}" type="datetime4">
              <a:rPr lang="en-US" altLang="en-US" smtClean="0">
                <a:latin typeface="Times New Roman" panose="02020603050405020304" pitchFamily="18" charset="0"/>
              </a:rPr>
              <a:pPr/>
              <a:t>October 20, 2020</a:t>
            </a:fld>
            <a:endParaRPr lang="en-US" altLang="en-US">
              <a:latin typeface="Times New Roman" panose="02020603050405020304" pitchFamily="18" charset="0"/>
            </a:endParaRPr>
          </a:p>
        </p:txBody>
      </p:sp>
      <p:sp>
        <p:nvSpPr>
          <p:cNvPr id="47108" name="Rectangle 7">
            <a:extLst>
              <a:ext uri="{FF2B5EF4-FFF2-40B4-BE49-F238E27FC236}">
                <a16:creationId xmlns="" xmlns:a16="http://schemas.microsoft.com/office/drawing/2014/main" id="{752787DB-90F0-4049-91BF-DD9DA968FFEE}"/>
              </a:ext>
            </a:extLst>
          </p:cNvPr>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panose="020B0604020202020204" pitchFamily="34" charset="0"/>
                <a:cs typeface="Arial" panose="020B0604020202020204" pitchFamily="34" charset="0"/>
              </a:defRPr>
            </a:lvl1pPr>
            <a:lvl2pPr marL="742950" indent="-285750" defTabSz="930275">
              <a:defRPr>
                <a:solidFill>
                  <a:schemeClr val="tx1"/>
                </a:solidFill>
                <a:latin typeface="Arial" panose="020B0604020202020204" pitchFamily="34" charset="0"/>
                <a:cs typeface="Arial" panose="020B0604020202020204" pitchFamily="34" charset="0"/>
              </a:defRPr>
            </a:lvl2pPr>
            <a:lvl3pPr marL="1143000" indent="-228600" defTabSz="930275">
              <a:defRPr>
                <a:solidFill>
                  <a:schemeClr val="tx1"/>
                </a:solidFill>
                <a:latin typeface="Arial" panose="020B0604020202020204" pitchFamily="34" charset="0"/>
                <a:cs typeface="Arial" panose="020B0604020202020204" pitchFamily="34" charset="0"/>
              </a:defRPr>
            </a:lvl3pPr>
            <a:lvl4pPr marL="1600200" indent="-228600" defTabSz="930275">
              <a:defRPr>
                <a:solidFill>
                  <a:schemeClr val="tx1"/>
                </a:solidFill>
                <a:latin typeface="Arial" panose="020B0604020202020204" pitchFamily="34" charset="0"/>
                <a:cs typeface="Arial" panose="020B0604020202020204" pitchFamily="34" charset="0"/>
              </a:defRPr>
            </a:lvl4pPr>
            <a:lvl5pPr marL="2057400" indent="-228600" defTabSz="930275">
              <a:defRPr>
                <a:solidFill>
                  <a:schemeClr val="tx1"/>
                </a:solidFill>
                <a:latin typeface="Arial" panose="020B0604020202020204" pitchFamily="34" charset="0"/>
                <a:cs typeface="Arial" panose="020B0604020202020204" pitchFamily="34" charset="0"/>
              </a:defRPr>
            </a:lvl5pPr>
            <a:lvl6pPr marL="25146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02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DFB0A9-1177-41E0-8B04-922836F0F138}" type="slidenum">
              <a:rPr lang="en-US" altLang="en-US">
                <a:latin typeface="Times New Roman" panose="02020603050405020304" pitchFamily="18" charset="0"/>
              </a:rPr>
              <a:pPr/>
              <a:t>36</a:t>
            </a:fld>
            <a:endParaRPr lang="en-US" altLang="en-US">
              <a:latin typeface="Times New Roman" panose="02020603050405020304" pitchFamily="18" charset="0"/>
            </a:endParaRPr>
          </a:p>
        </p:txBody>
      </p:sp>
      <p:sp>
        <p:nvSpPr>
          <p:cNvPr id="47109" name="Rectangle 2">
            <a:extLst>
              <a:ext uri="{FF2B5EF4-FFF2-40B4-BE49-F238E27FC236}">
                <a16:creationId xmlns="" xmlns:a16="http://schemas.microsoft.com/office/drawing/2014/main" id="{2CDFB12B-4977-419A-80AD-01B6A4F7A96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7110" name="Rectangle 3">
            <a:extLst>
              <a:ext uri="{FF2B5EF4-FFF2-40B4-BE49-F238E27FC236}">
                <a16:creationId xmlns="" xmlns:a16="http://schemas.microsoft.com/office/drawing/2014/main" id="{8D67FB02-781F-4A8B-A826-2BC6229D34E1}"/>
              </a:ext>
            </a:extLst>
          </p:cNvPr>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 xmlns:a16="http://schemas.microsoft.com/office/drawing/2014/main" id="{37024024-FFBA-49FB-84C1-2338C1ABAC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7" name="Notes Placeholder 2">
            <a:extLst>
              <a:ext uri="{FF2B5EF4-FFF2-40B4-BE49-F238E27FC236}">
                <a16:creationId xmlns="" xmlns:a16="http://schemas.microsoft.com/office/drawing/2014/main" id="{2A9FE729-E099-48EF-876C-1438668F6BBE}"/>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altLang="en-US"/>
          </a:p>
        </p:txBody>
      </p:sp>
      <p:sp>
        <p:nvSpPr>
          <p:cNvPr id="52228" name="Slide Number Placeholder 3">
            <a:extLst>
              <a:ext uri="{FF2B5EF4-FFF2-40B4-BE49-F238E27FC236}">
                <a16:creationId xmlns="" xmlns:a16="http://schemas.microsoft.com/office/drawing/2014/main" id="{6E73DA2C-B266-4A26-8E28-8CDBF6F92409}"/>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48C5EF-0E86-48DE-814C-612980667947}" type="slidenum">
              <a:rPr lang="en-IN" altLang="en-US"/>
              <a:pPr/>
              <a:t>40</a:t>
            </a:fld>
            <a:endParaRPr lang="en-I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 xmlns:a16="http://schemas.microsoft.com/office/drawing/2014/main" id="{6C50E36D-B055-47D7-9578-EE3E5EBF27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5299" name="Notes Placeholder 2">
            <a:extLst>
              <a:ext uri="{FF2B5EF4-FFF2-40B4-BE49-F238E27FC236}">
                <a16:creationId xmlns="" xmlns:a16="http://schemas.microsoft.com/office/drawing/2014/main" id="{81720D55-27A5-45EF-B5E5-570455D3F7F5}"/>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altLang="en-US"/>
          </a:p>
        </p:txBody>
      </p:sp>
      <p:sp>
        <p:nvSpPr>
          <p:cNvPr id="55300" name="Slide Number Placeholder 3">
            <a:extLst>
              <a:ext uri="{FF2B5EF4-FFF2-40B4-BE49-F238E27FC236}">
                <a16:creationId xmlns="" xmlns:a16="http://schemas.microsoft.com/office/drawing/2014/main" id="{5A7B737F-E589-4C2E-82E2-6377CA5CFD51}"/>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6C101A-FAB4-4CD9-AEC6-A2E07940E861}" type="slidenum">
              <a:rPr lang="en-IN" altLang="en-US"/>
              <a:pPr/>
              <a:t>42</a:t>
            </a:fld>
            <a:endParaRPr lang="en-I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 xmlns:a16="http://schemas.microsoft.com/office/drawing/2014/main" id="{C5CEF831-7590-4C8A-BA1C-D8B93B4781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7347" name="Notes Placeholder 2">
            <a:extLst>
              <a:ext uri="{FF2B5EF4-FFF2-40B4-BE49-F238E27FC236}">
                <a16:creationId xmlns="" xmlns:a16="http://schemas.microsoft.com/office/drawing/2014/main" id="{7078322E-204A-4B03-9E04-C456C1128023}"/>
              </a:ext>
            </a:extLst>
          </p:cNvPr>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altLang="en-US"/>
          </a:p>
        </p:txBody>
      </p:sp>
      <p:sp>
        <p:nvSpPr>
          <p:cNvPr id="57348" name="Slide Number Placeholder 3">
            <a:extLst>
              <a:ext uri="{FF2B5EF4-FFF2-40B4-BE49-F238E27FC236}">
                <a16:creationId xmlns="" xmlns:a16="http://schemas.microsoft.com/office/drawing/2014/main" id="{AD658326-35D9-402F-9478-527F0047AC9E}"/>
              </a:ext>
            </a:extLst>
          </p:cNvPr>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CDB32B-3187-42A6-B11E-B660F39D7AD5}" type="slidenum">
              <a:rPr lang="en-IN" altLang="en-US"/>
              <a:pPr/>
              <a:t>43</a:t>
            </a:fld>
            <a:endParaRPr lang="en-I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 xmlns:a16="http://schemas.microsoft.com/office/drawing/2014/main" id="{EC228857-5D63-4A0F-8E99-9A357C8549CE}"/>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15">
            <a:extLst>
              <a:ext uri="{FF2B5EF4-FFF2-40B4-BE49-F238E27FC236}">
                <a16:creationId xmlns="" xmlns:a16="http://schemas.microsoft.com/office/drawing/2014/main" id="{7863BD20-F0D4-4134-AFE8-973DF5C0C8BF}"/>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 xmlns:a16="http://schemas.microsoft.com/office/drawing/2014/main" id="{9F704778-DC43-4F9B-93B7-32EE15356748}"/>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7" name="Freeform 18">
              <a:extLst>
                <a:ext uri="{FF2B5EF4-FFF2-40B4-BE49-F238E27FC236}">
                  <a16:creationId xmlns="" xmlns:a16="http://schemas.microsoft.com/office/drawing/2014/main" id="{C73CE3CA-6DFA-41EA-B18C-BF39C612B32D}"/>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 xmlns:a16="http://schemas.microsoft.com/office/drawing/2014/main" id="{6CDC2B5E-2AF0-4D09-88C2-8448B67F2C58}"/>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0" name="Straight Connector 9">
              <a:extLst>
                <a:ext uri="{FF2B5EF4-FFF2-40B4-BE49-F238E27FC236}">
                  <a16:creationId xmlns="" xmlns:a16="http://schemas.microsoft.com/office/drawing/2014/main" id="{FD771B64-DF82-4B95-B810-6A72B16FD10C}"/>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 xmlns:a16="http://schemas.microsoft.com/office/drawing/2014/main" id="{7C134E02-0D8B-461C-BB94-CD0CFAC84FA1}"/>
              </a:ext>
            </a:extLst>
          </p:cNvPr>
          <p:cNvSpPr>
            <a:spLocks noGrp="1"/>
          </p:cNvSpPr>
          <p:nvPr>
            <p:ph type="dt" sz="half" idx="10"/>
          </p:nvPr>
        </p:nvSpPr>
        <p:spPr/>
        <p:txBody>
          <a:bodyPr/>
          <a:lstStyle>
            <a:lvl1pPr>
              <a:defRPr>
                <a:solidFill>
                  <a:srgbClr val="FFFFFF"/>
                </a:solidFill>
              </a:defRPr>
            </a:lvl1pPr>
            <a:extLst/>
          </a:lstStyle>
          <a:p>
            <a:pPr>
              <a:defRPr/>
            </a:pPr>
            <a:fld id="{29791443-18C0-42F9-9AC1-3BB656C1D744}" type="datetimeFigureOut">
              <a:rPr lang="en-US"/>
              <a:pPr>
                <a:defRPr/>
              </a:pPr>
              <a:t>10/20/2020</a:t>
            </a:fld>
            <a:endParaRPr lang="en-US"/>
          </a:p>
        </p:txBody>
      </p:sp>
      <p:sp>
        <p:nvSpPr>
          <p:cNvPr id="12" name="Footer Placeholder 18">
            <a:extLst>
              <a:ext uri="{FF2B5EF4-FFF2-40B4-BE49-F238E27FC236}">
                <a16:creationId xmlns="" xmlns:a16="http://schemas.microsoft.com/office/drawing/2014/main" id="{382C42F6-378F-4A9E-B186-F64223B090F3}"/>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a:extLst>
              <a:ext uri="{FF2B5EF4-FFF2-40B4-BE49-F238E27FC236}">
                <a16:creationId xmlns="" xmlns:a16="http://schemas.microsoft.com/office/drawing/2014/main" id="{8088FE2B-D132-4175-B848-F10CBAA80F51}"/>
              </a:ext>
            </a:extLst>
          </p:cNvPr>
          <p:cNvSpPr>
            <a:spLocks noGrp="1"/>
          </p:cNvSpPr>
          <p:nvPr>
            <p:ph type="sldNum" sz="quarter" idx="12"/>
          </p:nvPr>
        </p:nvSpPr>
        <p:spPr/>
        <p:txBody>
          <a:bodyPr/>
          <a:lstStyle>
            <a:lvl1pPr>
              <a:defRPr>
                <a:solidFill>
                  <a:srgbClr val="FFFFFF"/>
                </a:solidFill>
              </a:defRPr>
            </a:lvl1pPr>
          </a:lstStyle>
          <a:p>
            <a:fld id="{F960A1FC-99AB-485E-9A9A-04D891C13019}" type="slidenum">
              <a:rPr lang="en-US" altLang="en-US"/>
              <a:pPr/>
              <a:t>‹#›</a:t>
            </a:fld>
            <a:endParaRPr lang="en-US" altLang="en-US"/>
          </a:p>
        </p:txBody>
      </p:sp>
    </p:spTree>
    <p:extLst>
      <p:ext uri="{BB962C8B-B14F-4D97-AF65-F5344CB8AC3E}">
        <p14:creationId xmlns="" xmlns:p14="http://schemas.microsoft.com/office/powerpoint/2010/main" val="149021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 xmlns:a16="http://schemas.microsoft.com/office/drawing/2014/main" id="{3C38686D-C7BC-4301-8104-C339F45B7297}"/>
              </a:ext>
            </a:extLst>
          </p:cNvPr>
          <p:cNvSpPr>
            <a:spLocks noGrp="1"/>
          </p:cNvSpPr>
          <p:nvPr>
            <p:ph type="dt" sz="half" idx="10"/>
          </p:nvPr>
        </p:nvSpPr>
        <p:spPr/>
        <p:txBody>
          <a:bodyPr/>
          <a:lstStyle>
            <a:lvl1pPr>
              <a:defRPr/>
            </a:lvl1pPr>
          </a:lstStyle>
          <a:p>
            <a:pPr>
              <a:defRPr/>
            </a:pPr>
            <a:fld id="{808D9403-BFB0-4747-9E91-F805144F5EF6}" type="datetimeFigureOut">
              <a:rPr lang="en-US"/>
              <a:pPr>
                <a:defRPr/>
              </a:pPr>
              <a:t>10/20/2020</a:t>
            </a:fld>
            <a:endParaRPr lang="en-US"/>
          </a:p>
        </p:txBody>
      </p:sp>
      <p:sp>
        <p:nvSpPr>
          <p:cNvPr id="5" name="Footer Placeholder 21">
            <a:extLst>
              <a:ext uri="{FF2B5EF4-FFF2-40B4-BE49-F238E27FC236}">
                <a16:creationId xmlns="" xmlns:a16="http://schemas.microsoft.com/office/drawing/2014/main" id="{EAAFB70C-046D-4C8E-8405-F90FF9608B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 xmlns:a16="http://schemas.microsoft.com/office/drawing/2014/main" id="{766B43FC-23DC-489C-A986-B30AD3C8DEEF}"/>
              </a:ext>
            </a:extLst>
          </p:cNvPr>
          <p:cNvSpPr>
            <a:spLocks noGrp="1"/>
          </p:cNvSpPr>
          <p:nvPr>
            <p:ph type="sldNum" sz="quarter" idx="12"/>
          </p:nvPr>
        </p:nvSpPr>
        <p:spPr/>
        <p:txBody>
          <a:bodyPr/>
          <a:lstStyle>
            <a:lvl1pPr>
              <a:defRPr/>
            </a:lvl1pPr>
          </a:lstStyle>
          <a:p>
            <a:fld id="{F5FD8684-FAE1-417C-BC1C-02B7F4F88165}" type="slidenum">
              <a:rPr lang="en-US" altLang="en-US"/>
              <a:pPr/>
              <a:t>‹#›</a:t>
            </a:fld>
            <a:endParaRPr lang="en-US" altLang="en-US"/>
          </a:p>
        </p:txBody>
      </p:sp>
    </p:spTree>
    <p:extLst>
      <p:ext uri="{BB962C8B-B14F-4D97-AF65-F5344CB8AC3E}">
        <p14:creationId xmlns="" xmlns:p14="http://schemas.microsoft.com/office/powerpoint/2010/main" val="837662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 xmlns:a16="http://schemas.microsoft.com/office/drawing/2014/main" id="{17C660ED-7B43-4EAE-938E-815A835289E9}"/>
              </a:ext>
            </a:extLst>
          </p:cNvPr>
          <p:cNvSpPr>
            <a:spLocks noGrp="1"/>
          </p:cNvSpPr>
          <p:nvPr>
            <p:ph type="dt" sz="half" idx="10"/>
          </p:nvPr>
        </p:nvSpPr>
        <p:spPr/>
        <p:txBody>
          <a:bodyPr/>
          <a:lstStyle>
            <a:lvl1pPr>
              <a:defRPr/>
            </a:lvl1pPr>
          </a:lstStyle>
          <a:p>
            <a:pPr>
              <a:defRPr/>
            </a:pPr>
            <a:fld id="{5B999F41-D4A0-414B-AF97-2717054362FF}" type="datetimeFigureOut">
              <a:rPr lang="en-US"/>
              <a:pPr>
                <a:defRPr/>
              </a:pPr>
              <a:t>10/20/2020</a:t>
            </a:fld>
            <a:endParaRPr lang="en-US"/>
          </a:p>
        </p:txBody>
      </p:sp>
      <p:sp>
        <p:nvSpPr>
          <p:cNvPr id="5" name="Footer Placeholder 21">
            <a:extLst>
              <a:ext uri="{FF2B5EF4-FFF2-40B4-BE49-F238E27FC236}">
                <a16:creationId xmlns="" xmlns:a16="http://schemas.microsoft.com/office/drawing/2014/main" id="{4E8BE998-52C1-4227-97B3-59230FB6B8E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 xmlns:a16="http://schemas.microsoft.com/office/drawing/2014/main" id="{F6A65BFB-FCCA-4CAC-8B51-80C1C6971B72}"/>
              </a:ext>
            </a:extLst>
          </p:cNvPr>
          <p:cNvSpPr>
            <a:spLocks noGrp="1"/>
          </p:cNvSpPr>
          <p:nvPr>
            <p:ph type="sldNum" sz="quarter" idx="12"/>
          </p:nvPr>
        </p:nvSpPr>
        <p:spPr/>
        <p:txBody>
          <a:bodyPr/>
          <a:lstStyle>
            <a:lvl1pPr>
              <a:defRPr/>
            </a:lvl1pPr>
          </a:lstStyle>
          <a:p>
            <a:fld id="{8E224EC1-1746-4E53-95FD-03114DC15117}" type="slidenum">
              <a:rPr lang="en-US" altLang="en-US"/>
              <a:pPr/>
              <a:t>‹#›</a:t>
            </a:fld>
            <a:endParaRPr lang="en-US" altLang="en-US"/>
          </a:p>
        </p:txBody>
      </p:sp>
    </p:spTree>
    <p:extLst>
      <p:ext uri="{BB962C8B-B14F-4D97-AF65-F5344CB8AC3E}">
        <p14:creationId xmlns="" xmlns:p14="http://schemas.microsoft.com/office/powerpoint/2010/main" val="4027879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 xmlns:a16="http://schemas.microsoft.com/office/drawing/2014/main" id="{4417C175-7A60-43B8-9E99-D7214E45E7A5}"/>
              </a:ext>
            </a:extLst>
          </p:cNvPr>
          <p:cNvSpPr>
            <a:spLocks noGrp="1"/>
          </p:cNvSpPr>
          <p:nvPr>
            <p:ph type="dt" sz="half" idx="10"/>
          </p:nvPr>
        </p:nvSpPr>
        <p:spPr/>
        <p:txBody>
          <a:bodyPr/>
          <a:lstStyle>
            <a:lvl1pPr>
              <a:defRPr/>
            </a:lvl1pPr>
          </a:lstStyle>
          <a:p>
            <a:pPr>
              <a:defRPr/>
            </a:pPr>
            <a:fld id="{AEC207C4-31DE-47A6-AB2E-3524F8C71718}" type="datetimeFigureOut">
              <a:rPr lang="en-US"/>
              <a:pPr>
                <a:defRPr/>
              </a:pPr>
              <a:t>10/20/2020</a:t>
            </a:fld>
            <a:endParaRPr lang="en-US"/>
          </a:p>
        </p:txBody>
      </p:sp>
      <p:sp>
        <p:nvSpPr>
          <p:cNvPr id="5" name="Footer Placeholder 21">
            <a:extLst>
              <a:ext uri="{FF2B5EF4-FFF2-40B4-BE49-F238E27FC236}">
                <a16:creationId xmlns="" xmlns:a16="http://schemas.microsoft.com/office/drawing/2014/main" id="{3283742C-A9D5-4349-8922-C3FD829F75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 xmlns:a16="http://schemas.microsoft.com/office/drawing/2014/main" id="{95A61FF9-86B8-4671-8455-7B9946114855}"/>
              </a:ext>
            </a:extLst>
          </p:cNvPr>
          <p:cNvSpPr>
            <a:spLocks noGrp="1"/>
          </p:cNvSpPr>
          <p:nvPr>
            <p:ph type="sldNum" sz="quarter" idx="12"/>
          </p:nvPr>
        </p:nvSpPr>
        <p:spPr/>
        <p:txBody>
          <a:bodyPr/>
          <a:lstStyle>
            <a:lvl1pPr>
              <a:defRPr/>
            </a:lvl1pPr>
          </a:lstStyle>
          <a:p>
            <a:fld id="{485C2C59-1EEE-4BB0-9180-2A9E3319C3DA}" type="slidenum">
              <a:rPr lang="en-US" altLang="en-US"/>
              <a:pPr/>
              <a:t>‹#›</a:t>
            </a:fld>
            <a:endParaRPr lang="en-US" altLang="en-US"/>
          </a:p>
        </p:txBody>
      </p:sp>
    </p:spTree>
    <p:extLst>
      <p:ext uri="{BB962C8B-B14F-4D97-AF65-F5344CB8AC3E}">
        <p14:creationId xmlns="" xmlns:p14="http://schemas.microsoft.com/office/powerpoint/2010/main" val="28255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 xmlns:a16="http://schemas.microsoft.com/office/drawing/2014/main" id="{BEE223AB-C9B8-417A-9309-3E78E2D0BF21}"/>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5" name="Chevron 11">
            <a:extLst>
              <a:ext uri="{FF2B5EF4-FFF2-40B4-BE49-F238E27FC236}">
                <a16:creationId xmlns="" xmlns:a16="http://schemas.microsoft.com/office/drawing/2014/main" id="{29CFEF01-6896-4959-BB81-548E1AA4AEC4}"/>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 xmlns:a16="http://schemas.microsoft.com/office/drawing/2014/main" id="{F1D70BE5-F289-46E3-A9AA-7558A6DD81A1}"/>
              </a:ext>
            </a:extLst>
          </p:cNvPr>
          <p:cNvSpPr>
            <a:spLocks noGrp="1"/>
          </p:cNvSpPr>
          <p:nvPr>
            <p:ph type="dt" sz="half" idx="10"/>
          </p:nvPr>
        </p:nvSpPr>
        <p:spPr/>
        <p:txBody>
          <a:bodyPr/>
          <a:lstStyle>
            <a:lvl1pPr>
              <a:defRPr/>
            </a:lvl1pPr>
            <a:extLst/>
          </a:lstStyle>
          <a:p>
            <a:pPr>
              <a:defRPr/>
            </a:pPr>
            <a:fld id="{55C19C9F-282C-40A6-82B9-BB55A06C579E}" type="datetimeFigureOut">
              <a:rPr lang="en-US"/>
              <a:pPr>
                <a:defRPr/>
              </a:pPr>
              <a:t>10/20/2020</a:t>
            </a:fld>
            <a:endParaRPr lang="en-US"/>
          </a:p>
        </p:txBody>
      </p:sp>
      <p:sp>
        <p:nvSpPr>
          <p:cNvPr id="7" name="Footer Placeholder 4">
            <a:extLst>
              <a:ext uri="{FF2B5EF4-FFF2-40B4-BE49-F238E27FC236}">
                <a16:creationId xmlns="" xmlns:a16="http://schemas.microsoft.com/office/drawing/2014/main" id="{02355966-6A6D-40EA-8CE1-477E83B8700A}"/>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 xmlns:a16="http://schemas.microsoft.com/office/drawing/2014/main" id="{DD3095A5-09CD-458D-AF36-0DE60C17929C}"/>
              </a:ext>
            </a:extLst>
          </p:cNvPr>
          <p:cNvSpPr>
            <a:spLocks noGrp="1"/>
          </p:cNvSpPr>
          <p:nvPr>
            <p:ph type="sldNum" sz="quarter" idx="12"/>
          </p:nvPr>
        </p:nvSpPr>
        <p:spPr/>
        <p:txBody>
          <a:bodyPr/>
          <a:lstStyle>
            <a:lvl1pPr>
              <a:defRPr/>
            </a:lvl1pPr>
          </a:lstStyle>
          <a:p>
            <a:fld id="{1CB20CAF-EA9F-42A3-9B58-19A1C87549E5}" type="slidenum">
              <a:rPr lang="en-US" altLang="en-US"/>
              <a:pPr/>
              <a:t>‹#›</a:t>
            </a:fld>
            <a:endParaRPr lang="en-US" altLang="en-US"/>
          </a:p>
        </p:txBody>
      </p:sp>
    </p:spTree>
    <p:extLst>
      <p:ext uri="{BB962C8B-B14F-4D97-AF65-F5344CB8AC3E}">
        <p14:creationId xmlns="" xmlns:p14="http://schemas.microsoft.com/office/powerpoint/2010/main" val="24826880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 xmlns:a16="http://schemas.microsoft.com/office/drawing/2014/main" id="{9F83C695-1FF0-4225-B1C5-B62A88921581}"/>
              </a:ext>
            </a:extLst>
          </p:cNvPr>
          <p:cNvSpPr>
            <a:spLocks noGrp="1"/>
          </p:cNvSpPr>
          <p:nvPr>
            <p:ph type="dt" sz="half" idx="10"/>
          </p:nvPr>
        </p:nvSpPr>
        <p:spPr/>
        <p:txBody>
          <a:bodyPr/>
          <a:lstStyle>
            <a:lvl1pPr>
              <a:defRPr/>
            </a:lvl1pPr>
            <a:extLst/>
          </a:lstStyle>
          <a:p>
            <a:pPr>
              <a:defRPr/>
            </a:pPr>
            <a:fld id="{A11C7C04-7E33-49E5-8BF6-5381F52C4139}" type="datetimeFigureOut">
              <a:rPr lang="en-US"/>
              <a:pPr>
                <a:defRPr/>
              </a:pPr>
              <a:t>10/20/2020</a:t>
            </a:fld>
            <a:endParaRPr lang="en-US"/>
          </a:p>
        </p:txBody>
      </p:sp>
      <p:sp>
        <p:nvSpPr>
          <p:cNvPr id="6" name="Footer Placeholder 5">
            <a:extLst>
              <a:ext uri="{FF2B5EF4-FFF2-40B4-BE49-F238E27FC236}">
                <a16:creationId xmlns="" xmlns:a16="http://schemas.microsoft.com/office/drawing/2014/main" id="{87C6F7BC-C1BE-4FB1-9B07-04CF3AC7ABF9}"/>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 xmlns:a16="http://schemas.microsoft.com/office/drawing/2014/main" id="{17FEC540-0228-49A5-A9C3-6216CCAEC200}"/>
              </a:ext>
            </a:extLst>
          </p:cNvPr>
          <p:cNvSpPr>
            <a:spLocks noGrp="1"/>
          </p:cNvSpPr>
          <p:nvPr>
            <p:ph type="sldNum" sz="quarter" idx="12"/>
          </p:nvPr>
        </p:nvSpPr>
        <p:spPr/>
        <p:txBody>
          <a:bodyPr/>
          <a:lstStyle>
            <a:lvl1pPr>
              <a:defRPr/>
            </a:lvl1pPr>
          </a:lstStyle>
          <a:p>
            <a:fld id="{7E176415-DCBA-4F4E-BD96-8098ABEC5EA7}" type="slidenum">
              <a:rPr lang="en-US" altLang="en-US"/>
              <a:pPr/>
              <a:t>‹#›</a:t>
            </a:fld>
            <a:endParaRPr lang="en-US" altLang="en-US"/>
          </a:p>
        </p:txBody>
      </p:sp>
    </p:spTree>
    <p:extLst>
      <p:ext uri="{BB962C8B-B14F-4D97-AF65-F5344CB8AC3E}">
        <p14:creationId xmlns="" xmlns:p14="http://schemas.microsoft.com/office/powerpoint/2010/main" val="291058102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F3D36555-2F66-4BD5-9E12-95EEF804053E}"/>
              </a:ext>
            </a:extLst>
          </p:cNvPr>
          <p:cNvSpPr>
            <a:spLocks noGrp="1"/>
          </p:cNvSpPr>
          <p:nvPr>
            <p:ph type="dt" sz="half" idx="10"/>
          </p:nvPr>
        </p:nvSpPr>
        <p:spPr/>
        <p:txBody>
          <a:bodyPr/>
          <a:lstStyle>
            <a:lvl1pPr>
              <a:defRPr/>
            </a:lvl1pPr>
            <a:extLst/>
          </a:lstStyle>
          <a:p>
            <a:pPr>
              <a:defRPr/>
            </a:pPr>
            <a:fld id="{01BC3F8B-FA4E-4F07-B411-D99EE655F76F}" type="datetimeFigureOut">
              <a:rPr lang="en-US"/>
              <a:pPr>
                <a:defRPr/>
              </a:pPr>
              <a:t>10/20/2020</a:t>
            </a:fld>
            <a:endParaRPr lang="en-US"/>
          </a:p>
        </p:txBody>
      </p:sp>
      <p:sp>
        <p:nvSpPr>
          <p:cNvPr id="8" name="Footer Placeholder 7">
            <a:extLst>
              <a:ext uri="{FF2B5EF4-FFF2-40B4-BE49-F238E27FC236}">
                <a16:creationId xmlns="" xmlns:a16="http://schemas.microsoft.com/office/drawing/2014/main" id="{AACA0ED9-5F0D-420D-B882-6D1631B65DF6}"/>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8">
            <a:extLst>
              <a:ext uri="{FF2B5EF4-FFF2-40B4-BE49-F238E27FC236}">
                <a16:creationId xmlns="" xmlns:a16="http://schemas.microsoft.com/office/drawing/2014/main" id="{C6C40751-3B24-44EB-9F1B-1818916DD0CA}"/>
              </a:ext>
            </a:extLst>
          </p:cNvPr>
          <p:cNvSpPr>
            <a:spLocks noGrp="1"/>
          </p:cNvSpPr>
          <p:nvPr>
            <p:ph type="sldNum" sz="quarter" idx="12"/>
          </p:nvPr>
        </p:nvSpPr>
        <p:spPr/>
        <p:txBody>
          <a:bodyPr/>
          <a:lstStyle>
            <a:lvl1pPr>
              <a:defRPr/>
            </a:lvl1pPr>
          </a:lstStyle>
          <a:p>
            <a:fld id="{AA81A5AC-B767-4819-9825-1B7862498395}" type="slidenum">
              <a:rPr lang="en-US" altLang="en-US"/>
              <a:pPr/>
              <a:t>‹#›</a:t>
            </a:fld>
            <a:endParaRPr lang="en-US" altLang="en-US"/>
          </a:p>
        </p:txBody>
      </p:sp>
    </p:spTree>
    <p:extLst>
      <p:ext uri="{BB962C8B-B14F-4D97-AF65-F5344CB8AC3E}">
        <p14:creationId xmlns="" xmlns:p14="http://schemas.microsoft.com/office/powerpoint/2010/main" val="189431349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 xmlns:a16="http://schemas.microsoft.com/office/drawing/2014/main" id="{9F145C3F-9008-4096-99B1-18F880F11C92}"/>
              </a:ext>
            </a:extLst>
          </p:cNvPr>
          <p:cNvSpPr>
            <a:spLocks noGrp="1"/>
          </p:cNvSpPr>
          <p:nvPr>
            <p:ph type="dt" sz="half" idx="10"/>
          </p:nvPr>
        </p:nvSpPr>
        <p:spPr/>
        <p:txBody>
          <a:bodyPr/>
          <a:lstStyle>
            <a:lvl1pPr>
              <a:defRPr/>
            </a:lvl1pPr>
            <a:extLst/>
          </a:lstStyle>
          <a:p>
            <a:pPr>
              <a:defRPr/>
            </a:pPr>
            <a:fld id="{519390A8-0044-4799-96B5-B0005CF61369}" type="datetimeFigureOut">
              <a:rPr lang="en-US"/>
              <a:pPr>
                <a:defRPr/>
              </a:pPr>
              <a:t>10/20/2020</a:t>
            </a:fld>
            <a:endParaRPr lang="en-US"/>
          </a:p>
        </p:txBody>
      </p:sp>
      <p:sp>
        <p:nvSpPr>
          <p:cNvPr id="4" name="Footer Placeholder 3">
            <a:extLst>
              <a:ext uri="{FF2B5EF4-FFF2-40B4-BE49-F238E27FC236}">
                <a16:creationId xmlns="" xmlns:a16="http://schemas.microsoft.com/office/drawing/2014/main" id="{2E7C8AD3-D45A-4284-96B6-2A0338518A6A}"/>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4">
            <a:extLst>
              <a:ext uri="{FF2B5EF4-FFF2-40B4-BE49-F238E27FC236}">
                <a16:creationId xmlns="" xmlns:a16="http://schemas.microsoft.com/office/drawing/2014/main" id="{8F17AA09-17FC-49CB-A526-EC1DA74D4C4A}"/>
              </a:ext>
            </a:extLst>
          </p:cNvPr>
          <p:cNvSpPr>
            <a:spLocks noGrp="1"/>
          </p:cNvSpPr>
          <p:nvPr>
            <p:ph type="sldNum" sz="quarter" idx="12"/>
          </p:nvPr>
        </p:nvSpPr>
        <p:spPr/>
        <p:txBody>
          <a:bodyPr/>
          <a:lstStyle>
            <a:lvl1pPr>
              <a:defRPr/>
            </a:lvl1pPr>
          </a:lstStyle>
          <a:p>
            <a:fld id="{4A9FC29C-05F7-4AF0-A147-69BFA9046475}" type="slidenum">
              <a:rPr lang="en-US" altLang="en-US"/>
              <a:pPr/>
              <a:t>‹#›</a:t>
            </a:fld>
            <a:endParaRPr lang="en-US" altLang="en-US"/>
          </a:p>
        </p:txBody>
      </p:sp>
    </p:spTree>
    <p:extLst>
      <p:ext uri="{BB962C8B-B14F-4D97-AF65-F5344CB8AC3E}">
        <p14:creationId xmlns="" xmlns:p14="http://schemas.microsoft.com/office/powerpoint/2010/main" val="298674438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 xmlns:a16="http://schemas.microsoft.com/office/drawing/2014/main" id="{8A48BDED-5E0A-4FDC-BEF7-253FFBDEE857}"/>
              </a:ext>
            </a:extLst>
          </p:cNvPr>
          <p:cNvSpPr>
            <a:spLocks noGrp="1"/>
          </p:cNvSpPr>
          <p:nvPr>
            <p:ph type="dt" sz="half" idx="10"/>
          </p:nvPr>
        </p:nvSpPr>
        <p:spPr/>
        <p:txBody>
          <a:bodyPr/>
          <a:lstStyle>
            <a:lvl1pPr>
              <a:defRPr/>
            </a:lvl1pPr>
          </a:lstStyle>
          <a:p>
            <a:pPr>
              <a:defRPr/>
            </a:pPr>
            <a:fld id="{558E615B-D3F5-4F35-8161-74959F7362DA}" type="datetimeFigureOut">
              <a:rPr lang="en-US"/>
              <a:pPr>
                <a:defRPr/>
              </a:pPr>
              <a:t>10/20/2020</a:t>
            </a:fld>
            <a:endParaRPr lang="en-US"/>
          </a:p>
        </p:txBody>
      </p:sp>
      <p:sp>
        <p:nvSpPr>
          <p:cNvPr id="3" name="Footer Placeholder 21">
            <a:extLst>
              <a:ext uri="{FF2B5EF4-FFF2-40B4-BE49-F238E27FC236}">
                <a16:creationId xmlns="" xmlns:a16="http://schemas.microsoft.com/office/drawing/2014/main" id="{E0C50A90-5115-46E0-8B6F-C90799B814E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 xmlns:a16="http://schemas.microsoft.com/office/drawing/2014/main" id="{3BA7F45B-6514-4570-A046-ACD51CB24D9C}"/>
              </a:ext>
            </a:extLst>
          </p:cNvPr>
          <p:cNvSpPr>
            <a:spLocks noGrp="1"/>
          </p:cNvSpPr>
          <p:nvPr>
            <p:ph type="sldNum" sz="quarter" idx="12"/>
          </p:nvPr>
        </p:nvSpPr>
        <p:spPr/>
        <p:txBody>
          <a:bodyPr/>
          <a:lstStyle>
            <a:lvl1pPr>
              <a:defRPr/>
            </a:lvl1pPr>
          </a:lstStyle>
          <a:p>
            <a:fld id="{506F5D68-47F5-4E15-9EC3-F97AB84D429F}" type="slidenum">
              <a:rPr lang="en-US" altLang="en-US"/>
              <a:pPr/>
              <a:t>‹#›</a:t>
            </a:fld>
            <a:endParaRPr lang="en-US" altLang="en-US"/>
          </a:p>
        </p:txBody>
      </p:sp>
    </p:spTree>
    <p:extLst>
      <p:ext uri="{BB962C8B-B14F-4D97-AF65-F5344CB8AC3E}">
        <p14:creationId xmlns="" xmlns:p14="http://schemas.microsoft.com/office/powerpoint/2010/main" val="117777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00D2E86-5FD5-4A58-A505-24E8EB58975C}"/>
              </a:ext>
            </a:extLst>
          </p:cNvPr>
          <p:cNvSpPr>
            <a:spLocks noGrp="1"/>
          </p:cNvSpPr>
          <p:nvPr>
            <p:ph type="dt" sz="half" idx="10"/>
          </p:nvPr>
        </p:nvSpPr>
        <p:spPr/>
        <p:txBody>
          <a:bodyPr/>
          <a:lstStyle>
            <a:lvl1pPr>
              <a:defRPr/>
            </a:lvl1pPr>
            <a:extLst/>
          </a:lstStyle>
          <a:p>
            <a:pPr>
              <a:defRPr/>
            </a:pPr>
            <a:fld id="{BB8C2171-978E-498E-825C-7210D62F2629}" type="datetimeFigureOut">
              <a:rPr lang="en-US"/>
              <a:pPr>
                <a:defRPr/>
              </a:pPr>
              <a:t>10/20/2020</a:t>
            </a:fld>
            <a:endParaRPr lang="en-US"/>
          </a:p>
        </p:txBody>
      </p:sp>
      <p:sp>
        <p:nvSpPr>
          <p:cNvPr id="6" name="Footer Placeholder 5">
            <a:extLst>
              <a:ext uri="{FF2B5EF4-FFF2-40B4-BE49-F238E27FC236}">
                <a16:creationId xmlns="" xmlns:a16="http://schemas.microsoft.com/office/drawing/2014/main" id="{E71B71EC-18B8-4956-9701-018B579A9C66}"/>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 xmlns:a16="http://schemas.microsoft.com/office/drawing/2014/main" id="{D7F61386-1E7B-4BBE-8B6F-2E659AB5543E}"/>
              </a:ext>
            </a:extLst>
          </p:cNvPr>
          <p:cNvSpPr>
            <a:spLocks noGrp="1"/>
          </p:cNvSpPr>
          <p:nvPr>
            <p:ph type="sldNum" sz="quarter" idx="12"/>
          </p:nvPr>
        </p:nvSpPr>
        <p:spPr/>
        <p:txBody>
          <a:bodyPr/>
          <a:lstStyle>
            <a:lvl1pPr>
              <a:defRPr/>
            </a:lvl1pPr>
          </a:lstStyle>
          <a:p>
            <a:fld id="{F41CDD93-84F3-48BA-B07B-B6FA8861CF22}" type="slidenum">
              <a:rPr lang="en-US" altLang="en-US"/>
              <a:pPr/>
              <a:t>‹#›</a:t>
            </a:fld>
            <a:endParaRPr lang="en-US" altLang="en-US"/>
          </a:p>
        </p:txBody>
      </p:sp>
    </p:spTree>
    <p:extLst>
      <p:ext uri="{BB962C8B-B14F-4D97-AF65-F5344CB8AC3E}">
        <p14:creationId xmlns="" xmlns:p14="http://schemas.microsoft.com/office/powerpoint/2010/main" val="240554416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 xmlns:a16="http://schemas.microsoft.com/office/drawing/2014/main" id="{FCBA2DAC-15BC-47A5-A2DE-8D74FEA40584}"/>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Freeform 15">
            <a:extLst>
              <a:ext uri="{FF2B5EF4-FFF2-40B4-BE49-F238E27FC236}">
                <a16:creationId xmlns="" xmlns:a16="http://schemas.microsoft.com/office/drawing/2014/main" id="{30BAE989-6C66-473D-B8AE-4F0747600C26}"/>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 xmlns:a16="http://schemas.microsoft.com/office/drawing/2014/main" id="{569A8E50-B58D-43EC-92B4-A2FDE9CF1152}"/>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a:extLst>
              <a:ext uri="{FF2B5EF4-FFF2-40B4-BE49-F238E27FC236}">
                <a16:creationId xmlns="" xmlns:a16="http://schemas.microsoft.com/office/drawing/2014/main" id="{E347C119-45CB-4046-AD25-016BF20FF32F}"/>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 xmlns:a16="http://schemas.microsoft.com/office/drawing/2014/main" id="{388A5FD0-23F9-4C15-82F9-C229D290E0A0}"/>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10" name="Chevron 19">
            <a:extLst>
              <a:ext uri="{FF2B5EF4-FFF2-40B4-BE49-F238E27FC236}">
                <a16:creationId xmlns="" xmlns:a16="http://schemas.microsoft.com/office/drawing/2014/main" id="{ABF85315-EDD7-4E31-893D-4C0CFA8DAECA}"/>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 xmlns:a16="http://schemas.microsoft.com/office/drawing/2014/main" id="{5955D61B-8BCA-42BA-A0EF-E37A25BBDA44}"/>
              </a:ext>
            </a:extLst>
          </p:cNvPr>
          <p:cNvSpPr>
            <a:spLocks noGrp="1"/>
          </p:cNvSpPr>
          <p:nvPr>
            <p:ph type="dt" sz="half" idx="10"/>
          </p:nvPr>
        </p:nvSpPr>
        <p:spPr/>
        <p:txBody>
          <a:bodyPr/>
          <a:lstStyle>
            <a:lvl1pPr>
              <a:defRPr>
                <a:solidFill>
                  <a:schemeClr val="tx1"/>
                </a:solidFill>
              </a:defRPr>
            </a:lvl1pPr>
            <a:extLst/>
          </a:lstStyle>
          <a:p>
            <a:pPr>
              <a:defRPr/>
            </a:pPr>
            <a:fld id="{B6F65553-93D4-4AB1-9AAF-873AE5F2E8FC}" type="datetimeFigureOut">
              <a:rPr lang="en-US"/>
              <a:pPr>
                <a:defRPr/>
              </a:pPr>
              <a:t>10/20/2020</a:t>
            </a:fld>
            <a:endParaRPr lang="en-US"/>
          </a:p>
        </p:txBody>
      </p:sp>
      <p:sp>
        <p:nvSpPr>
          <p:cNvPr id="12" name="Footer Placeholder 5">
            <a:extLst>
              <a:ext uri="{FF2B5EF4-FFF2-40B4-BE49-F238E27FC236}">
                <a16:creationId xmlns="" xmlns:a16="http://schemas.microsoft.com/office/drawing/2014/main" id="{E8250B4E-E0CC-46AA-BD2A-F16A0752857D}"/>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 xmlns:a16="http://schemas.microsoft.com/office/drawing/2014/main" id="{535B3B01-FE7A-40F8-8459-A2C1ACE0DF3E}"/>
              </a:ext>
            </a:extLst>
          </p:cNvPr>
          <p:cNvSpPr>
            <a:spLocks noGrp="1"/>
          </p:cNvSpPr>
          <p:nvPr>
            <p:ph type="sldNum" sz="quarter" idx="12"/>
          </p:nvPr>
        </p:nvSpPr>
        <p:spPr/>
        <p:txBody>
          <a:bodyPr/>
          <a:lstStyle>
            <a:lvl1pPr>
              <a:defRPr/>
            </a:lvl1pPr>
          </a:lstStyle>
          <a:p>
            <a:fld id="{4503B615-5BF9-41F9-BBC4-C0F40563DCCC}" type="slidenum">
              <a:rPr lang="en-US" altLang="en-US"/>
              <a:pPr/>
              <a:t>‹#›</a:t>
            </a:fld>
            <a:endParaRPr lang="en-US" altLang="en-US"/>
          </a:p>
        </p:txBody>
      </p:sp>
    </p:spTree>
    <p:extLst>
      <p:ext uri="{BB962C8B-B14F-4D97-AF65-F5344CB8AC3E}">
        <p14:creationId xmlns="" xmlns:p14="http://schemas.microsoft.com/office/powerpoint/2010/main" val="109675530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 xmlns:a16="http://schemas.microsoft.com/office/drawing/2014/main" id="{90F7C4EE-E495-48B0-845B-CCADAA171E0E}"/>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7" name="Freeform 11">
            <a:extLst>
              <a:ext uri="{FF2B5EF4-FFF2-40B4-BE49-F238E27FC236}">
                <a16:creationId xmlns="" xmlns:a16="http://schemas.microsoft.com/office/drawing/2014/main" id="{FE2D40D8-8746-4685-AD8B-159DF14AEE5D}"/>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 xmlns:a16="http://schemas.microsoft.com/office/drawing/2014/main" id="{7E332CAA-4703-4F42-B3CD-B0FDA3C97722}"/>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5" name="Straight Connector 14">
            <a:extLst>
              <a:ext uri="{FF2B5EF4-FFF2-40B4-BE49-F238E27FC236}">
                <a16:creationId xmlns="" xmlns:a16="http://schemas.microsoft.com/office/drawing/2014/main" id="{06E91D13-AD40-4E25-B424-CF77E0E2B884}"/>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 xmlns:a16="http://schemas.microsoft.com/office/drawing/2014/main" id="{F7BB042B-2384-4585-B49C-DBF341AF8EE2}"/>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 xmlns:a16="http://schemas.microsoft.com/office/drawing/2014/main" id="{9A2A2CD4-0A0E-408D-B44A-887D5D7C1B2A}"/>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 xmlns:a16="http://schemas.microsoft.com/office/drawing/2014/main" id="{A1F37708-05B8-4DA5-A61B-2DB7154AA07C}"/>
              </a:ext>
            </a:extLst>
          </p:cNvPr>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A1F3D8E6-CD5B-43C1-A793-97DF84EF8952}" type="datetimeFigureOut">
              <a:rPr lang="en-US"/>
              <a:pPr>
                <a:defRPr/>
              </a:pPr>
              <a:t>10/20/2020</a:t>
            </a:fld>
            <a:endParaRPr lang="en-US"/>
          </a:p>
        </p:txBody>
      </p:sp>
      <p:sp>
        <p:nvSpPr>
          <p:cNvPr id="22" name="Footer Placeholder 21">
            <a:extLst>
              <a:ext uri="{FF2B5EF4-FFF2-40B4-BE49-F238E27FC236}">
                <a16:creationId xmlns="" xmlns:a16="http://schemas.microsoft.com/office/drawing/2014/main" id="{76E56BBF-C528-4F9E-B2A2-269ACE11C857}"/>
              </a:ext>
            </a:extLst>
          </p:cNvPr>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a:extLst>
              <a:ext uri="{FF2B5EF4-FFF2-40B4-BE49-F238E27FC236}">
                <a16:creationId xmlns="" xmlns:a16="http://schemas.microsoft.com/office/drawing/2014/main" id="{6289D905-2A4B-4C08-A5EF-DEA9D379DFBA}"/>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Lucida Sans Unicode" panose="020B0602030504020204" pitchFamily="34" charset="0"/>
              </a:defRPr>
            </a:lvl1pPr>
          </a:lstStyle>
          <a:p>
            <a:fld id="{8C60F186-175E-4165-BBAF-1A2B9550B83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99" r:id="rId1"/>
    <p:sldLayoutId id="2147483895" r:id="rId2"/>
    <p:sldLayoutId id="2147483900" r:id="rId3"/>
    <p:sldLayoutId id="2147483901" r:id="rId4"/>
    <p:sldLayoutId id="2147483902" r:id="rId5"/>
    <p:sldLayoutId id="2147483903" r:id="rId6"/>
    <p:sldLayoutId id="2147483896" r:id="rId7"/>
    <p:sldLayoutId id="2147483904" r:id="rId8"/>
    <p:sldLayoutId id="2147483905" r:id="rId9"/>
    <p:sldLayoutId id="2147483897" r:id="rId10"/>
    <p:sldLayoutId id="214748389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anose="020B0602030504020204" pitchFamily="34" charset="0"/>
        </a:defRPr>
      </a:lvl2pPr>
      <a:lvl3pPr algn="l" rtl="0" eaLnBrk="0" fontAlgn="base" hangingPunct="0">
        <a:spcBef>
          <a:spcPct val="0"/>
        </a:spcBef>
        <a:spcAft>
          <a:spcPct val="0"/>
        </a:spcAft>
        <a:defRPr sz="4100" b="1">
          <a:solidFill>
            <a:schemeClr val="tx2"/>
          </a:solidFill>
          <a:latin typeface="Lucida Sans Unicode" panose="020B0602030504020204" pitchFamily="34" charset="0"/>
        </a:defRPr>
      </a:lvl3pPr>
      <a:lvl4pPr algn="l" rtl="0" eaLnBrk="0" fontAlgn="base" hangingPunct="0">
        <a:spcBef>
          <a:spcPct val="0"/>
        </a:spcBef>
        <a:spcAft>
          <a:spcPct val="0"/>
        </a:spcAft>
        <a:defRPr sz="4100" b="1">
          <a:solidFill>
            <a:schemeClr val="tx2"/>
          </a:solidFill>
          <a:latin typeface="Lucida Sans Unicode" panose="020B0602030504020204" pitchFamily="34" charset="0"/>
        </a:defRPr>
      </a:lvl4pPr>
      <a:lvl5pPr algn="l" rtl="0" eaLnBrk="0" fontAlgn="base" hangingPunct="0">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E76654-FE44-44FC-BB53-968808B8100B}"/>
              </a:ext>
            </a:extLst>
          </p:cNvPr>
          <p:cNvSpPr>
            <a:spLocks noGrp="1"/>
          </p:cNvSpPr>
          <p:nvPr>
            <p:ph type="ctrTitle"/>
          </p:nvPr>
        </p:nvSpPr>
        <p:spPr/>
        <p:txBody>
          <a:bodyPr>
            <a:normAutofit fontScale="90000"/>
          </a:bodyPr>
          <a:lstStyle/>
          <a:p>
            <a:pPr algn="ctr" eaLnBrk="1" fontAlgn="auto" hangingPunct="1">
              <a:spcAft>
                <a:spcPts val="0"/>
              </a:spcAft>
              <a:defRPr/>
            </a:pPr>
            <a:r>
              <a:rPr lang="en-US" dirty="0"/>
              <a:t/>
            </a:r>
            <a:br>
              <a:rPr lang="en-US" dirty="0"/>
            </a:br>
            <a:r>
              <a:rPr lang="en-US" smtClean="0"/>
              <a:t>UNIT – I</a:t>
            </a:r>
            <a:br>
              <a:rPr lang="en-US" smtClean="0"/>
            </a:br>
            <a:r>
              <a:rPr lang="en-US" smtClean="0"/>
              <a:t>Scanning </a:t>
            </a:r>
            <a:r>
              <a:rPr lang="en-US" dirty="0"/>
              <a:t>and Parsing</a:t>
            </a:r>
          </a:p>
        </p:txBody>
      </p:sp>
      <p:sp>
        <p:nvSpPr>
          <p:cNvPr id="10243" name="Subtitle 2">
            <a:extLst>
              <a:ext uri="{FF2B5EF4-FFF2-40B4-BE49-F238E27FC236}">
                <a16:creationId xmlns="" xmlns:a16="http://schemas.microsoft.com/office/drawing/2014/main" id="{DDF6CF37-AD09-47C3-8E13-B5C69FEDF57D}"/>
              </a:ext>
            </a:extLst>
          </p:cNvPr>
          <p:cNvSpPr>
            <a:spLocks noGrp="1"/>
          </p:cNvSpPr>
          <p:nvPr>
            <p:ph type="subTitle" idx="1"/>
          </p:nvPr>
        </p:nvSpPr>
        <p:spPr>
          <a:xfrm>
            <a:off x="685800" y="3611563"/>
            <a:ext cx="7772400" cy="1200150"/>
          </a:xfrm>
        </p:spPr>
        <p:txBody>
          <a:bodyPr/>
          <a:lstStyle/>
          <a:p>
            <a:pPr marR="0" eaLnBrk="1" hangingPunct="1"/>
            <a:r>
              <a:rPr lang="en-US" altLang="en-US" dirty="0" smtClean="0"/>
              <a:t>DEPARTMENT OF INFORMATION TECHNOLOGY</a:t>
            </a:r>
          </a:p>
          <a:p>
            <a:pPr marR="0" eaLnBrk="1" hangingPunct="1"/>
            <a:r>
              <a:rPr lang="en-US" altLang="en-US" dirty="0" smtClean="0"/>
              <a:t>R.KARTHIGAICHELVI</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 xmlns:a16="http://schemas.microsoft.com/office/drawing/2014/main" id="{F1FC2792-CE1E-42F9-AFFD-05A00A2D8D18}"/>
              </a:ext>
            </a:extLst>
          </p:cNvPr>
          <p:cNvSpPr>
            <a:spLocks noGrp="1"/>
          </p:cNvSpPr>
          <p:nvPr>
            <p:ph idx="1"/>
          </p:nvPr>
        </p:nvSpPr>
        <p:spPr/>
        <p:txBody>
          <a:bodyPr/>
          <a:lstStyle/>
          <a:p>
            <a:pPr eaLnBrk="1" hangingPunct="1"/>
            <a:r>
              <a:rPr lang="en-US" altLang="en-US"/>
              <a:t>Performing semantic actions:</a:t>
            </a:r>
          </a:p>
          <a:p>
            <a:pPr lvl="1" eaLnBrk="1" hangingPunct="1"/>
            <a:r>
              <a:rPr lang="en-US" altLang="en-US"/>
              <a:t>Semantic action during scanning concern table building and construction of tokens for lexical components.</a:t>
            </a:r>
          </a:p>
          <a:p>
            <a:pPr lvl="1" eaLnBrk="1" hangingPunct="1"/>
            <a:r>
              <a:rPr lang="en-US" altLang="en-US"/>
              <a:t>These action associated with the final states of DFA.</a:t>
            </a:r>
          </a:p>
        </p:txBody>
      </p:sp>
      <p:sp>
        <p:nvSpPr>
          <p:cNvPr id="3" name="Title 2">
            <a:extLst>
              <a:ext uri="{FF2B5EF4-FFF2-40B4-BE49-F238E27FC236}">
                <a16:creationId xmlns="" xmlns:a16="http://schemas.microsoft.com/office/drawing/2014/main" id="{F7708757-988C-4962-9FB8-F3E087C76CA6}"/>
              </a:ext>
            </a:extLst>
          </p:cNvPr>
          <p:cNvSpPr>
            <a:spLocks noGrp="1"/>
          </p:cNvSpPr>
          <p:nvPr>
            <p:ph type="title"/>
          </p:nvPr>
        </p:nvSpPr>
        <p:spPr/>
        <p:txBody>
          <a:bodyPr/>
          <a:lstStyle/>
          <a:p>
            <a:pPr eaLnBrk="1" fontAlgn="auto" hangingPunct="1">
              <a:spcAft>
                <a:spcPts val="0"/>
              </a:spcAft>
              <a:defRPr/>
            </a:pPr>
            <a:r>
              <a:rPr lang="en-US" dirty="0"/>
              <a:t>Cont.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94E797-0D86-4EB5-AABB-467F898A1D22}"/>
              </a:ext>
            </a:extLst>
          </p:cNvPr>
          <p:cNvSpPr>
            <a:spLocks noGrp="1"/>
          </p:cNvSpPr>
          <p:nvPr>
            <p:ph type="title"/>
          </p:nvPr>
        </p:nvSpPr>
        <p:spPr>
          <a:xfrm>
            <a:off x="457200" y="274638"/>
            <a:ext cx="8229600" cy="825500"/>
          </a:xfrm>
        </p:spPr>
        <p:txBody>
          <a:bodyPr>
            <a:normAutofit fontScale="90000"/>
          </a:bodyPr>
          <a:lstStyle/>
          <a:p>
            <a:pPr>
              <a:defRPr/>
            </a:pPr>
            <a:r>
              <a:rPr lang="en-US" dirty="0"/>
              <a:t>Parsing</a:t>
            </a:r>
            <a:br>
              <a:rPr lang="en-US" dirty="0"/>
            </a:br>
            <a:endParaRPr lang="en-US" dirty="0"/>
          </a:p>
        </p:txBody>
      </p:sp>
      <p:sp>
        <p:nvSpPr>
          <p:cNvPr id="20483" name="Content Placeholder 2">
            <a:extLst>
              <a:ext uri="{FF2B5EF4-FFF2-40B4-BE49-F238E27FC236}">
                <a16:creationId xmlns="" xmlns:a16="http://schemas.microsoft.com/office/drawing/2014/main" id="{B36F46C3-661B-4408-9568-F57054AE9FBF}"/>
              </a:ext>
            </a:extLst>
          </p:cNvPr>
          <p:cNvSpPr>
            <a:spLocks noGrp="1"/>
          </p:cNvSpPr>
          <p:nvPr>
            <p:ph idx="1"/>
          </p:nvPr>
        </p:nvSpPr>
        <p:spPr/>
        <p:txBody>
          <a:bodyPr/>
          <a:lstStyle/>
          <a:p>
            <a:r>
              <a:rPr lang="en-US" altLang="en-US"/>
              <a:t>- Why Parsing ?</a:t>
            </a:r>
          </a:p>
          <a:p>
            <a:pPr lvl="2"/>
            <a:r>
              <a:rPr lang="en-US" altLang="en-US"/>
              <a:t>To check the validity of a source string and to determine its syntactic structure.</a:t>
            </a:r>
          </a:p>
          <a:p>
            <a:pPr lvl="4">
              <a:buFont typeface="Wingdings 2" panose="05020102010507070707" pitchFamily="18" charset="2"/>
              <a:buNone/>
            </a:pPr>
            <a:endParaRPr lang="en-US" altLang="en-US"/>
          </a:p>
        </p:txBody>
      </p:sp>
      <p:sp>
        <p:nvSpPr>
          <p:cNvPr id="4" name="Diamond 3">
            <a:extLst>
              <a:ext uri="{FF2B5EF4-FFF2-40B4-BE49-F238E27FC236}">
                <a16:creationId xmlns="" xmlns:a16="http://schemas.microsoft.com/office/drawing/2014/main" id="{565629BD-F7D0-4154-A96F-848263D21DFB}"/>
              </a:ext>
            </a:extLst>
          </p:cNvPr>
          <p:cNvSpPr/>
          <p:nvPr/>
        </p:nvSpPr>
        <p:spPr>
          <a:xfrm>
            <a:off x="3124200" y="3810000"/>
            <a:ext cx="1981200" cy="914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String Valid</a:t>
            </a:r>
          </a:p>
        </p:txBody>
      </p:sp>
      <p:cxnSp>
        <p:nvCxnSpPr>
          <p:cNvPr id="6" name="Straight Arrow Connector 5">
            <a:extLst>
              <a:ext uri="{FF2B5EF4-FFF2-40B4-BE49-F238E27FC236}">
                <a16:creationId xmlns="" xmlns:a16="http://schemas.microsoft.com/office/drawing/2014/main" id="{6B36BEF2-B447-4786-BCE0-590CD21793BB}"/>
              </a:ext>
            </a:extLst>
          </p:cNvPr>
          <p:cNvCxnSpPr>
            <a:stCxn id="4" idx="2"/>
          </p:cNvCxnSpPr>
          <p:nvPr/>
        </p:nvCxnSpPr>
        <p:spPr>
          <a:xfrm>
            <a:off x="4114800" y="47244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AA1CC940-8F61-4B45-A6AE-44CFBF75CAE2}"/>
              </a:ext>
            </a:extLst>
          </p:cNvPr>
          <p:cNvCxnSpPr/>
          <p:nvPr/>
        </p:nvCxnSpPr>
        <p:spPr>
          <a:xfrm>
            <a:off x="3124200" y="5181600"/>
            <a:ext cx="2133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 xmlns:a16="http://schemas.microsoft.com/office/drawing/2014/main" id="{44E04AA3-B953-4EF6-9EDF-16B07C575753}"/>
              </a:ext>
            </a:extLst>
          </p:cNvPr>
          <p:cNvCxnSpPr/>
          <p:nvPr/>
        </p:nvCxnSpPr>
        <p:spPr>
          <a:xfrm flipH="1">
            <a:off x="2438400" y="5181600"/>
            <a:ext cx="685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 xmlns:a16="http://schemas.microsoft.com/office/drawing/2014/main" id="{883011C8-9901-44E6-9F4B-2320094AD8BB}"/>
              </a:ext>
            </a:extLst>
          </p:cNvPr>
          <p:cNvCxnSpPr/>
          <p:nvPr/>
        </p:nvCxnSpPr>
        <p:spPr>
          <a:xfrm>
            <a:off x="5257800" y="5181600"/>
            <a:ext cx="1447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 xmlns:a16="http://schemas.microsoft.com/office/drawing/2014/main" id="{CD80E47B-AFEE-4642-B64F-8F31E9363B27}"/>
              </a:ext>
            </a:extLst>
          </p:cNvPr>
          <p:cNvCxnSpPr/>
          <p:nvPr/>
        </p:nvCxnSpPr>
        <p:spPr>
          <a:xfrm>
            <a:off x="4114800" y="3505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90" name="TextBox 11">
            <a:extLst>
              <a:ext uri="{FF2B5EF4-FFF2-40B4-BE49-F238E27FC236}">
                <a16:creationId xmlns="" xmlns:a16="http://schemas.microsoft.com/office/drawing/2014/main" id="{38515A53-3157-44F9-A1BE-44DB39BAA48B}"/>
              </a:ext>
            </a:extLst>
          </p:cNvPr>
          <p:cNvSpPr txBox="1">
            <a:spLocks noChangeArrowheads="1"/>
          </p:cNvSpPr>
          <p:nvPr/>
        </p:nvSpPr>
        <p:spPr bwMode="auto">
          <a:xfrm>
            <a:off x="990600" y="5791200"/>
            <a:ext cx="3505200"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Parser issues diagnostic messages reporting the cause and nature of the error in the string</a:t>
            </a:r>
          </a:p>
        </p:txBody>
      </p:sp>
      <p:sp>
        <p:nvSpPr>
          <p:cNvPr id="20491" name="TextBox 13">
            <a:extLst>
              <a:ext uri="{FF2B5EF4-FFF2-40B4-BE49-F238E27FC236}">
                <a16:creationId xmlns="" xmlns:a16="http://schemas.microsoft.com/office/drawing/2014/main" id="{480630C8-496F-4BFF-93A1-F0FDD3CF6FA6}"/>
              </a:ext>
            </a:extLst>
          </p:cNvPr>
          <p:cNvSpPr txBox="1">
            <a:spLocks noChangeArrowheads="1"/>
          </p:cNvSpPr>
          <p:nvPr/>
        </p:nvSpPr>
        <p:spPr bwMode="auto">
          <a:xfrm>
            <a:off x="2971800" y="4724400"/>
            <a:ext cx="685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no</a:t>
            </a:r>
          </a:p>
        </p:txBody>
      </p:sp>
      <p:sp>
        <p:nvSpPr>
          <p:cNvPr id="20492" name="TextBox 16">
            <a:extLst>
              <a:ext uri="{FF2B5EF4-FFF2-40B4-BE49-F238E27FC236}">
                <a16:creationId xmlns="" xmlns:a16="http://schemas.microsoft.com/office/drawing/2014/main" id="{53F237F6-6248-487B-96C1-A960A9C6BA30}"/>
              </a:ext>
            </a:extLst>
          </p:cNvPr>
          <p:cNvSpPr txBox="1">
            <a:spLocks noChangeArrowheads="1"/>
          </p:cNvSpPr>
          <p:nvPr/>
        </p:nvSpPr>
        <p:spPr bwMode="auto">
          <a:xfrm>
            <a:off x="4953000" y="4648200"/>
            <a:ext cx="685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yes</a:t>
            </a:r>
          </a:p>
        </p:txBody>
      </p:sp>
      <p:sp>
        <p:nvSpPr>
          <p:cNvPr id="20493" name="TextBox 17">
            <a:extLst>
              <a:ext uri="{FF2B5EF4-FFF2-40B4-BE49-F238E27FC236}">
                <a16:creationId xmlns="" xmlns:a16="http://schemas.microsoft.com/office/drawing/2014/main" id="{B76DE790-FC49-49B2-8145-87434A73167B}"/>
              </a:ext>
            </a:extLst>
          </p:cNvPr>
          <p:cNvSpPr txBox="1">
            <a:spLocks noChangeArrowheads="1"/>
          </p:cNvSpPr>
          <p:nvPr/>
        </p:nvSpPr>
        <p:spPr bwMode="auto">
          <a:xfrm>
            <a:off x="5257800" y="5657850"/>
            <a:ext cx="35052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Parser builds the parse tree to reflect the sequence of derivations or reductions performed during parsing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 xmlns:a16="http://schemas.microsoft.com/office/drawing/2014/main" id="{13D0CF88-298B-4362-B97C-A3C123B20B35}"/>
              </a:ext>
            </a:extLst>
          </p:cNvPr>
          <p:cNvSpPr>
            <a:spLocks noGrp="1"/>
          </p:cNvSpPr>
          <p:nvPr>
            <p:ph idx="1"/>
          </p:nvPr>
        </p:nvSpPr>
        <p:spPr/>
        <p:txBody>
          <a:bodyPr/>
          <a:lstStyle/>
          <a:p>
            <a:pPr eaLnBrk="1" hangingPunct="1"/>
            <a:r>
              <a:rPr lang="en-US" altLang="en-US"/>
              <a:t>Parse tree and abstract syntax trees:</a:t>
            </a:r>
          </a:p>
          <a:p>
            <a:pPr lvl="1" eaLnBrk="1" hangingPunct="1"/>
            <a:r>
              <a:rPr lang="en-US" altLang="en-US"/>
              <a:t>Parse tree depicts the steps in parsing, useful to understanding the process of parsing.</a:t>
            </a:r>
          </a:p>
          <a:p>
            <a:pPr lvl="1" eaLnBrk="1" hangingPunct="1"/>
            <a:endParaRPr lang="en-US" altLang="en-US"/>
          </a:p>
          <a:p>
            <a:pPr lvl="1" eaLnBrk="1" hangingPunct="1"/>
            <a:r>
              <a:rPr lang="en-US" altLang="en-US"/>
              <a:t>It is poor intermediate representation for source string because it contain so much information.</a:t>
            </a:r>
          </a:p>
          <a:p>
            <a:pPr lvl="1" eaLnBrk="1" hangingPunct="1"/>
            <a:endParaRPr lang="en-US" altLang="en-US"/>
          </a:p>
          <a:p>
            <a:pPr lvl="1" eaLnBrk="1" hangingPunct="1"/>
            <a:r>
              <a:rPr lang="en-US" altLang="en-US"/>
              <a:t>An Abstract syntax tree (AST) represents the structure of source string in more economical manner.</a:t>
            </a:r>
          </a:p>
          <a:p>
            <a:pPr lvl="1" eaLnBrk="1" hangingPunct="1"/>
            <a:endParaRPr lang="en-US" altLang="en-US"/>
          </a:p>
        </p:txBody>
      </p:sp>
      <p:sp>
        <p:nvSpPr>
          <p:cNvPr id="3" name="Title 2">
            <a:extLst>
              <a:ext uri="{FF2B5EF4-FFF2-40B4-BE49-F238E27FC236}">
                <a16:creationId xmlns="" xmlns:a16="http://schemas.microsoft.com/office/drawing/2014/main" id="{34E06007-FC98-489E-A5B6-325DFEEB1593}"/>
              </a:ext>
            </a:extLst>
          </p:cNvPr>
          <p:cNvSpPr>
            <a:spLocks noGrp="1"/>
          </p:cNvSpPr>
          <p:nvPr>
            <p:ph type="title"/>
          </p:nvPr>
        </p:nvSpPr>
        <p:spPr/>
        <p:txBody>
          <a:bodyPr/>
          <a:lstStyle/>
          <a:p>
            <a:pPr eaLnBrk="1" fontAlgn="auto" hangingPunct="1">
              <a:spcAft>
                <a:spcPts val="0"/>
              </a:spcAft>
              <a:defRPr/>
            </a:pPr>
            <a:r>
              <a:rPr lang="en-US" dirty="0"/>
              <a:t>Cont.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 xmlns:a16="http://schemas.microsoft.com/office/drawing/2014/main" id="{9857A2C3-782D-403A-92C8-B8BF99BAC9F4}"/>
              </a:ext>
            </a:extLst>
          </p:cNvPr>
          <p:cNvSpPr>
            <a:spLocks noGrp="1"/>
          </p:cNvSpPr>
          <p:nvPr>
            <p:ph idx="1"/>
          </p:nvPr>
        </p:nvSpPr>
        <p:spPr/>
        <p:txBody>
          <a:bodyPr/>
          <a:lstStyle/>
          <a:p>
            <a:r>
              <a:rPr lang="en-US" altLang="en-US"/>
              <a:t>Parsing Methods</a:t>
            </a:r>
          </a:p>
          <a:p>
            <a:pPr lvl="1"/>
            <a:r>
              <a:rPr lang="en-US" altLang="en-US"/>
              <a:t>1) Top down Parsing</a:t>
            </a:r>
          </a:p>
          <a:p>
            <a:pPr lvl="1"/>
            <a:r>
              <a:rPr lang="en-US" altLang="en-US"/>
              <a:t>2) Bottom up Parsing</a:t>
            </a:r>
          </a:p>
          <a:p>
            <a:pPr lvl="1"/>
            <a:endParaRPr lang="en-US" altLang="en-US"/>
          </a:p>
          <a:p>
            <a:r>
              <a:rPr lang="en-US" altLang="en-US"/>
              <a:t>Top Down Parsing</a:t>
            </a:r>
          </a:p>
          <a:p>
            <a:pPr lvl="1"/>
            <a:r>
              <a:rPr lang="en-US" altLang="en-US"/>
              <a:t> It tries to derive a string matching a source string through a sequence of derivation starting with the start symbol of the Grammar G. </a:t>
            </a:r>
          </a:p>
          <a:p>
            <a:pPr lvl="1"/>
            <a:r>
              <a:rPr lang="en-US" altLang="en-US"/>
              <a:t>Example for a valid string </a:t>
            </a:r>
            <a:r>
              <a:rPr lang="el-GR" altLang="en-US"/>
              <a:t>α</a:t>
            </a:r>
            <a:endParaRPr lang="en-US" altLang="en-US"/>
          </a:p>
          <a:p>
            <a:pPr lvl="2"/>
            <a:r>
              <a:rPr lang="en-US" altLang="en-US"/>
              <a:t>S =&gt; … =&gt;  … =&gt; </a:t>
            </a:r>
            <a:r>
              <a:rPr lang="el-GR" altLang="en-US"/>
              <a:t>α</a:t>
            </a:r>
            <a:endParaRPr lang="en-US" altLang="en-US"/>
          </a:p>
          <a:p>
            <a:endParaRPr lang="en-IN" altLang="en-US"/>
          </a:p>
        </p:txBody>
      </p:sp>
      <p:sp>
        <p:nvSpPr>
          <p:cNvPr id="3" name="Title 2">
            <a:extLst>
              <a:ext uri="{FF2B5EF4-FFF2-40B4-BE49-F238E27FC236}">
                <a16:creationId xmlns="" xmlns:a16="http://schemas.microsoft.com/office/drawing/2014/main" id="{93437402-3601-4A09-A90E-CEE045E7DBF4}"/>
              </a:ext>
            </a:extLst>
          </p:cNvPr>
          <p:cNvSpPr>
            <a:spLocks noGrp="1"/>
          </p:cNvSpPr>
          <p:nvPr>
            <p:ph type="title"/>
          </p:nvPr>
        </p:nvSpPr>
        <p:spPr/>
        <p:txBody>
          <a:bodyPr/>
          <a:lstStyle/>
          <a:p>
            <a:pPr>
              <a:defRPr/>
            </a:pPr>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EF100F0A-ACD4-4DD7-8FC3-01EF0368311A}"/>
              </a:ext>
            </a:extLst>
          </p:cNvPr>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a:t>Algorithm (Naïve top down parsing)</a:t>
            </a:r>
          </a:p>
          <a:p>
            <a:pPr marL="365760" lvl="1" indent="-256032" eaLnBrk="1" fontAlgn="auto" hangingPunct="1">
              <a:spcBef>
                <a:spcPts val="400"/>
              </a:spcBef>
              <a:spcAft>
                <a:spcPts val="0"/>
              </a:spcAft>
              <a:buSzPct val="68000"/>
              <a:buFont typeface="Wingdings 3"/>
              <a:buChar char=""/>
              <a:defRPr/>
            </a:pPr>
            <a:r>
              <a:rPr lang="en-US" dirty="0"/>
              <a:t>Let </a:t>
            </a:r>
            <a:r>
              <a:rPr lang="el-GR" dirty="0"/>
              <a:t>α</a:t>
            </a:r>
            <a:r>
              <a:rPr lang="en-US" dirty="0"/>
              <a:t> be the source String</a:t>
            </a:r>
          </a:p>
          <a:p>
            <a:pPr marL="109728" indent="0" eaLnBrk="1" fontAlgn="auto" hangingPunct="1">
              <a:spcAft>
                <a:spcPts val="0"/>
              </a:spcAft>
              <a:buFont typeface="Wingdings 3" panose="05040102010807070707" pitchFamily="18" charset="2"/>
              <a:buNone/>
              <a:defRPr/>
            </a:pPr>
            <a:endParaRPr lang="en-US" dirty="0"/>
          </a:p>
          <a:p>
            <a:pPr marL="365760" indent="-256032" eaLnBrk="1" fontAlgn="auto" hangingPunct="1">
              <a:spcAft>
                <a:spcPts val="0"/>
              </a:spcAft>
              <a:buFont typeface="Wingdings 3"/>
              <a:buNone/>
              <a:defRPr/>
            </a:pPr>
            <a:r>
              <a:rPr lang="en-US" dirty="0"/>
              <a:t>	</a:t>
            </a:r>
            <a:r>
              <a:rPr lang="en-US" sz="2000" dirty="0"/>
              <a:t>1. 	Current sentential form (CSF)=‘S’;</a:t>
            </a:r>
          </a:p>
          <a:p>
            <a:pPr marL="365760" indent="-256032" eaLnBrk="1" fontAlgn="auto" hangingPunct="1">
              <a:spcAft>
                <a:spcPts val="0"/>
              </a:spcAft>
              <a:buFont typeface="Wingdings 3"/>
              <a:buNone/>
              <a:defRPr/>
            </a:pPr>
            <a:r>
              <a:rPr lang="en-US" sz="2000" dirty="0"/>
              <a:t>	2. 	Let CSF be of the form </a:t>
            </a:r>
            <a:r>
              <a:rPr lang="el-GR" sz="2000" dirty="0"/>
              <a:t>β</a:t>
            </a:r>
            <a:r>
              <a:rPr lang="en-US" sz="2000" dirty="0"/>
              <a:t>A</a:t>
            </a:r>
            <a:r>
              <a:rPr lang="el-GR" sz="2000" dirty="0"/>
              <a:t>Π</a:t>
            </a:r>
            <a:r>
              <a:rPr lang="en-US" sz="2000" dirty="0"/>
              <a:t>, such that </a:t>
            </a:r>
            <a:r>
              <a:rPr lang="el-GR" sz="2000" dirty="0"/>
              <a:t>β</a:t>
            </a:r>
            <a:r>
              <a:rPr lang="en-US" sz="2000" dirty="0"/>
              <a:t> is string of Ts 	(note that </a:t>
            </a:r>
            <a:r>
              <a:rPr lang="el-GR" sz="2000" dirty="0"/>
              <a:t>β</a:t>
            </a:r>
            <a:r>
              <a:rPr lang="en-US" sz="2000" dirty="0"/>
              <a:t> may be null), and A is the leftmost NT in CSF. 	Exit with success if CSF=</a:t>
            </a:r>
            <a:r>
              <a:rPr lang="el-GR" sz="2000" dirty="0"/>
              <a:t>α</a:t>
            </a:r>
            <a:r>
              <a:rPr lang="en-US" sz="2000" dirty="0"/>
              <a:t>.</a:t>
            </a:r>
          </a:p>
          <a:p>
            <a:pPr marL="365760" indent="-256032" eaLnBrk="1" fontAlgn="auto" hangingPunct="1">
              <a:spcAft>
                <a:spcPts val="0"/>
              </a:spcAft>
              <a:buFont typeface="Wingdings 3"/>
              <a:buNone/>
              <a:defRPr/>
            </a:pPr>
            <a:r>
              <a:rPr lang="en-US" sz="2000" dirty="0"/>
              <a:t>	3. 	Make a derivation A=&gt; </a:t>
            </a:r>
            <a:r>
              <a:rPr lang="el-GR" sz="2000" dirty="0"/>
              <a:t>β</a:t>
            </a:r>
            <a:r>
              <a:rPr lang="en-US" sz="2000" dirty="0"/>
              <a:t>1B</a:t>
            </a:r>
            <a:r>
              <a:rPr lang="el-GR" sz="2000" dirty="0"/>
              <a:t>γ</a:t>
            </a:r>
            <a:r>
              <a:rPr lang="en-US" sz="2000" dirty="0"/>
              <a:t> according to a production 	A=</a:t>
            </a:r>
            <a:r>
              <a:rPr lang="el-GR" sz="2000" dirty="0"/>
              <a:t> β</a:t>
            </a:r>
            <a:r>
              <a:rPr lang="en-US" sz="2000" dirty="0"/>
              <a:t>1B</a:t>
            </a:r>
            <a:r>
              <a:rPr lang="el-GR" sz="2000" dirty="0"/>
              <a:t>γ</a:t>
            </a:r>
            <a:r>
              <a:rPr lang="en-US" sz="2000" dirty="0"/>
              <a:t> of G such that </a:t>
            </a:r>
            <a:r>
              <a:rPr lang="el-GR" sz="2000" dirty="0"/>
              <a:t>β</a:t>
            </a:r>
            <a:r>
              <a:rPr lang="en-US" sz="2000" dirty="0"/>
              <a:t>1 is a string of Ts (again </a:t>
            </a:r>
            <a:r>
              <a:rPr lang="el-GR" sz="2000" dirty="0"/>
              <a:t>β</a:t>
            </a:r>
            <a:r>
              <a:rPr lang="en-US" sz="2000" dirty="0"/>
              <a:t>1 may 	be null). This makes CSF = </a:t>
            </a:r>
            <a:r>
              <a:rPr lang="el-GR" sz="2000" dirty="0"/>
              <a:t>ββ</a:t>
            </a:r>
            <a:r>
              <a:rPr lang="en-US" sz="2000" dirty="0"/>
              <a:t>1B</a:t>
            </a:r>
            <a:r>
              <a:rPr lang="el-GR" sz="2000" dirty="0"/>
              <a:t>γΠ</a:t>
            </a:r>
            <a:r>
              <a:rPr lang="en-US" sz="2000" dirty="0"/>
              <a:t>.</a:t>
            </a:r>
          </a:p>
          <a:p>
            <a:pPr marL="365760" indent="-256032" eaLnBrk="1" fontAlgn="auto" hangingPunct="1">
              <a:spcAft>
                <a:spcPts val="0"/>
              </a:spcAft>
              <a:buFont typeface="Wingdings 3"/>
              <a:buNone/>
              <a:defRPr/>
            </a:pPr>
            <a:r>
              <a:rPr lang="en-US" sz="2000" dirty="0"/>
              <a:t>	4. 	Go to step 2.</a:t>
            </a:r>
          </a:p>
          <a:p>
            <a:pPr marL="365760" indent="-256032" eaLnBrk="1" fontAlgn="auto" hangingPunct="1">
              <a:spcAft>
                <a:spcPts val="0"/>
              </a:spcAft>
              <a:buFont typeface="Wingdings 3"/>
              <a:buNone/>
              <a:defRPr/>
            </a:pPr>
            <a:endParaRPr lang="en-US" dirty="0"/>
          </a:p>
        </p:txBody>
      </p:sp>
      <p:sp>
        <p:nvSpPr>
          <p:cNvPr id="3" name="Title 2">
            <a:extLst>
              <a:ext uri="{FF2B5EF4-FFF2-40B4-BE49-F238E27FC236}">
                <a16:creationId xmlns="" xmlns:a16="http://schemas.microsoft.com/office/drawing/2014/main" id="{0630BCE0-11C7-48FD-BD3B-26763C7BBA69}"/>
              </a:ext>
            </a:extLst>
          </p:cNvPr>
          <p:cNvSpPr>
            <a:spLocks noGrp="1"/>
          </p:cNvSpPr>
          <p:nvPr>
            <p:ph type="title"/>
          </p:nvPr>
        </p:nvSpPr>
        <p:spPr/>
        <p:txBody>
          <a:bodyPr/>
          <a:lstStyle/>
          <a:p>
            <a:pPr eaLnBrk="1" fontAlgn="auto" hangingPunct="1">
              <a:spcAft>
                <a:spcPts val="0"/>
              </a:spcAft>
              <a:defRPr/>
            </a:pPr>
            <a:r>
              <a:rPr lang="en-US" dirty="0"/>
              <a:t>Top- down parser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a:extLst>
              <a:ext uri="{FF2B5EF4-FFF2-40B4-BE49-F238E27FC236}">
                <a16:creationId xmlns="" xmlns:a16="http://schemas.microsoft.com/office/drawing/2014/main" id="{3DBA8CB7-24E0-4A0D-AC68-BA6560D18A34}"/>
              </a:ext>
            </a:extLst>
          </p:cNvPr>
          <p:cNvSpPr>
            <a:spLocks noGrp="1"/>
          </p:cNvSpPr>
          <p:nvPr>
            <p:ph idx="1"/>
          </p:nvPr>
        </p:nvSpPr>
        <p:spPr/>
        <p:txBody>
          <a:bodyPr/>
          <a:lstStyle/>
          <a:p>
            <a:pPr eaLnBrk="1" hangingPunct="1"/>
            <a:r>
              <a:rPr lang="en-US" altLang="en-US" b="1"/>
              <a:t>Continuation check</a:t>
            </a:r>
            <a:r>
              <a:rPr lang="en-US" altLang="en-US"/>
              <a:t> to determine whether the current sequence of derivations may be able to find a successful  parse of </a:t>
            </a:r>
            <a:r>
              <a:rPr lang="el-GR" altLang="en-US"/>
              <a:t>α</a:t>
            </a:r>
            <a:r>
              <a:rPr lang="en-US" altLang="en-US"/>
              <a:t>.</a:t>
            </a:r>
          </a:p>
          <a:p>
            <a:pPr eaLnBrk="1" hangingPunct="1"/>
            <a:r>
              <a:rPr lang="en-US" altLang="en-US"/>
              <a:t>CSF be of the form </a:t>
            </a:r>
            <a:r>
              <a:rPr lang="el-GR" altLang="en-US" sz="2800"/>
              <a:t>β</a:t>
            </a:r>
            <a:r>
              <a:rPr lang="en-US" altLang="en-US" sz="2800"/>
              <a:t>A</a:t>
            </a:r>
            <a:r>
              <a:rPr lang="el-GR" altLang="en-US" sz="2800"/>
              <a:t>Π</a:t>
            </a:r>
            <a:r>
              <a:rPr lang="en-US" altLang="en-US" sz="2800"/>
              <a:t>, where </a:t>
            </a:r>
            <a:r>
              <a:rPr lang="el-GR" altLang="en-US" sz="2400"/>
              <a:t>β</a:t>
            </a:r>
            <a:r>
              <a:rPr lang="en-US" altLang="en-US" sz="2400"/>
              <a:t> is a string of n Ts. All sentential forms derived from CSF would have the form </a:t>
            </a:r>
            <a:r>
              <a:rPr lang="el-GR" altLang="en-US" sz="2400"/>
              <a:t>β</a:t>
            </a:r>
            <a:r>
              <a:rPr lang="en-US" altLang="en-US" sz="2400"/>
              <a:t> ____. For successful parse </a:t>
            </a:r>
            <a:r>
              <a:rPr lang="el-GR" altLang="en-US" sz="2400"/>
              <a:t>β</a:t>
            </a:r>
            <a:r>
              <a:rPr lang="en-US" altLang="en-US" sz="2400"/>
              <a:t> must match the first n symbols of </a:t>
            </a:r>
            <a:r>
              <a:rPr lang="el-GR" altLang="en-US" sz="2400"/>
              <a:t>α</a:t>
            </a:r>
            <a:r>
              <a:rPr lang="en-US" altLang="en-US" sz="2400"/>
              <a:t>.</a:t>
            </a:r>
          </a:p>
          <a:p>
            <a:pPr eaLnBrk="1" hangingPunct="1"/>
            <a:r>
              <a:rPr lang="en-US" altLang="en-US" sz="2400"/>
              <a:t>Also apply continuation check incrementally. </a:t>
            </a:r>
            <a:endParaRPr lang="en-US" altLang="en-US"/>
          </a:p>
        </p:txBody>
      </p:sp>
      <p:sp>
        <p:nvSpPr>
          <p:cNvPr id="3" name="Title 2">
            <a:extLst>
              <a:ext uri="{FF2B5EF4-FFF2-40B4-BE49-F238E27FC236}">
                <a16:creationId xmlns="" xmlns:a16="http://schemas.microsoft.com/office/drawing/2014/main" id="{52A7FE46-30F7-47FD-A9B5-9CD0F54F8B76}"/>
              </a:ext>
            </a:extLst>
          </p:cNvPr>
          <p:cNvSpPr>
            <a:spLocks noGrp="1"/>
          </p:cNvSpPr>
          <p:nvPr>
            <p:ph type="title"/>
          </p:nvPr>
        </p:nvSpPr>
        <p:spPr/>
        <p:txBody>
          <a:bodyPr/>
          <a:lstStyle/>
          <a:p>
            <a:pPr eaLnBrk="1" fontAlgn="auto" hangingPunct="1">
              <a:spcAft>
                <a:spcPts val="0"/>
              </a:spcAft>
              <a:defRPr/>
            </a:pPr>
            <a:r>
              <a:rPr lang="en-US" dirty="0"/>
              <a:t>Cont.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7635E7FC-199B-459A-8E1F-8FF7A412DA46}"/>
              </a:ext>
            </a:extLst>
          </p:cNvPr>
          <p:cNvSpPr>
            <a:spLocks noGrp="1"/>
          </p:cNvSpPr>
          <p:nvPr>
            <p:ph idx="1"/>
          </p:nvPr>
        </p:nvSpPr>
        <p:spPr/>
        <p:txBody>
          <a:bodyPr>
            <a:normAutofit fontScale="77500" lnSpcReduction="20000"/>
          </a:bodyPr>
          <a:lstStyle/>
          <a:p>
            <a:pPr>
              <a:defRPr/>
            </a:pPr>
            <a:r>
              <a:rPr lang="en-US" dirty="0"/>
              <a:t>Prediction : this mechanism selects the RHS alternative of a production during prediction making. It must ensure that any String LG can be derived from S.</a:t>
            </a:r>
          </a:p>
          <a:p>
            <a:pPr>
              <a:defRPr/>
            </a:pPr>
            <a:r>
              <a:rPr lang="en-US" dirty="0"/>
              <a:t>Backtracking : This mechanism matches every terminal symbol generated during the derivation with the source symbol pointed to by the Source String Marker (SSM). If the match fails, Backtracking is performed,. This involves resetting CSF and SSM to earlier values.</a:t>
            </a:r>
          </a:p>
          <a:p>
            <a:pPr>
              <a:defRPr/>
            </a:pPr>
            <a:r>
              <a:rPr lang="en-US" dirty="0"/>
              <a:t>Example Lexically </a:t>
            </a:r>
            <a:r>
              <a:rPr lang="en-US" dirty="0" err="1"/>
              <a:t>analysed</a:t>
            </a:r>
            <a:r>
              <a:rPr lang="en-US" dirty="0"/>
              <a:t> version of the source string </a:t>
            </a:r>
            <a:r>
              <a:rPr lang="en-US" dirty="0" err="1"/>
              <a:t>a+b</a:t>
            </a:r>
            <a:r>
              <a:rPr lang="en-US" dirty="0"/>
              <a:t>*c. </a:t>
            </a:r>
          </a:p>
          <a:p>
            <a:pPr lvl="1">
              <a:buFont typeface="Verdana" panose="020B0604030504040204" pitchFamily="34" charset="0"/>
              <a:buNone/>
              <a:defRPr/>
            </a:pPr>
            <a:r>
              <a:rPr lang="en-US" dirty="0"/>
              <a:t>&lt;id&gt; + &lt;id&gt; * &lt;id&gt; is to be parsed according to the following grammar</a:t>
            </a:r>
          </a:p>
          <a:p>
            <a:pPr lvl="1">
              <a:buFont typeface="Verdana" panose="020B0604030504040204" pitchFamily="34" charset="0"/>
              <a:buNone/>
              <a:defRPr/>
            </a:pPr>
            <a:r>
              <a:rPr lang="en-US" dirty="0"/>
              <a:t>  	E ::= T + E | T</a:t>
            </a:r>
          </a:p>
          <a:p>
            <a:pPr lvl="1">
              <a:buFont typeface="Verdana" panose="020B0604030504040204" pitchFamily="34" charset="0"/>
              <a:buNone/>
              <a:defRPr/>
            </a:pPr>
            <a:r>
              <a:rPr lang="en-US" dirty="0"/>
              <a:t>   T  ::= V * T | V</a:t>
            </a:r>
          </a:p>
          <a:p>
            <a:pPr lvl="1">
              <a:buFont typeface="Verdana" panose="020B0604030504040204" pitchFamily="34" charset="0"/>
              <a:buNone/>
              <a:defRPr/>
            </a:pPr>
            <a:r>
              <a:rPr lang="en-US" dirty="0"/>
              <a:t>   V ::= &lt;id&gt;</a:t>
            </a:r>
          </a:p>
          <a:p>
            <a:pPr lvl="1">
              <a:buFont typeface="Verdana" panose="020B0604030504040204" pitchFamily="34" charset="0"/>
              <a:buNone/>
              <a:defRPr/>
            </a:pPr>
            <a:r>
              <a:rPr lang="en-US" dirty="0"/>
              <a:t>Here the prediction making mechanism selects the RHS alternative of a production in a left to right manner. </a:t>
            </a:r>
          </a:p>
          <a:p>
            <a:pPr marL="365760" indent="-256032" eaLnBrk="1" fontAlgn="auto" hangingPunct="1">
              <a:spcAft>
                <a:spcPts val="0"/>
              </a:spcAft>
              <a:buFont typeface="Wingdings 3"/>
              <a:buChar char=""/>
              <a:defRPr/>
            </a:pPr>
            <a:endParaRPr lang="en-US" dirty="0"/>
          </a:p>
        </p:txBody>
      </p:sp>
      <p:sp>
        <p:nvSpPr>
          <p:cNvPr id="3" name="Title 2">
            <a:extLst>
              <a:ext uri="{FF2B5EF4-FFF2-40B4-BE49-F238E27FC236}">
                <a16:creationId xmlns="" xmlns:a16="http://schemas.microsoft.com/office/drawing/2014/main" id="{7509DC39-B1F9-4C6C-98AA-B76897D59EC3}"/>
              </a:ext>
            </a:extLst>
          </p:cNvPr>
          <p:cNvSpPr>
            <a:spLocks noGrp="1"/>
          </p:cNvSpPr>
          <p:nvPr>
            <p:ph type="title"/>
          </p:nvPr>
        </p:nvSpPr>
        <p:spPr/>
        <p:txBody>
          <a:bodyPr/>
          <a:lstStyle/>
          <a:p>
            <a:pPr eaLnBrk="1" fontAlgn="auto" hangingPunct="1">
              <a:spcAft>
                <a:spcPts val="0"/>
              </a:spcAft>
              <a:defRPr/>
            </a:pPr>
            <a:r>
              <a:rPr lang="en-US" dirty="0"/>
              <a:t>Prediction and backtracking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a:extLst>
              <a:ext uri="{FF2B5EF4-FFF2-40B4-BE49-F238E27FC236}">
                <a16:creationId xmlns="" xmlns:a16="http://schemas.microsoft.com/office/drawing/2014/main" id="{76B8CB4C-5CA0-4477-92FC-F2CAFE5A1B75}"/>
              </a:ext>
            </a:extLst>
          </p:cNvPr>
          <p:cNvSpPr>
            <a:spLocks noGrp="1"/>
          </p:cNvSpPr>
          <p:nvPr>
            <p:ph idx="1"/>
          </p:nvPr>
        </p:nvSpPr>
        <p:spPr/>
        <p:txBody>
          <a:bodyPr/>
          <a:lstStyle/>
          <a:p>
            <a:pPr eaLnBrk="1" hangingPunct="1"/>
            <a:r>
              <a:rPr lang="en-US" altLang="en-US"/>
              <a:t>Implementing top down parsing:</a:t>
            </a:r>
          </a:p>
          <a:p>
            <a:pPr lvl="1" eaLnBrk="1" hangingPunct="1"/>
            <a:r>
              <a:rPr lang="en-US" altLang="en-US" b="1"/>
              <a:t>Source string marker(SSM)</a:t>
            </a:r>
            <a:r>
              <a:rPr lang="en-US" altLang="en-US"/>
              <a:t>: SSM points to the first unmatched symbol in the source string.</a:t>
            </a:r>
          </a:p>
          <a:p>
            <a:pPr lvl="1" eaLnBrk="1" hangingPunct="1"/>
            <a:r>
              <a:rPr lang="en-US" altLang="en-US" b="1"/>
              <a:t>Prediction making mechanism</a:t>
            </a:r>
            <a:r>
              <a:rPr lang="en-US" altLang="en-US"/>
              <a:t>: this mechanism systematically selects the RHS alternatives of production during prediction making. </a:t>
            </a:r>
          </a:p>
          <a:p>
            <a:pPr lvl="1" eaLnBrk="1" hangingPunct="1"/>
            <a:r>
              <a:rPr lang="en-US" altLang="en-US" b="1"/>
              <a:t>Matching and backtracking mechanism</a:t>
            </a:r>
            <a:r>
              <a:rPr lang="en-US" altLang="en-US"/>
              <a:t>: this mechanism matches every terminal symbol generated during a derivation with the source symbol pointed by SSM.</a:t>
            </a:r>
          </a:p>
        </p:txBody>
      </p:sp>
      <p:sp>
        <p:nvSpPr>
          <p:cNvPr id="3" name="Title 2">
            <a:extLst>
              <a:ext uri="{FF2B5EF4-FFF2-40B4-BE49-F238E27FC236}">
                <a16:creationId xmlns="" xmlns:a16="http://schemas.microsoft.com/office/drawing/2014/main" id="{90444A16-7465-4A34-96BD-3A33A7B74FE2}"/>
              </a:ext>
            </a:extLst>
          </p:cNvPr>
          <p:cNvSpPr>
            <a:spLocks noGrp="1"/>
          </p:cNvSpPr>
          <p:nvPr>
            <p:ph type="title"/>
          </p:nvPr>
        </p:nvSpPr>
        <p:spPr/>
        <p:txBody>
          <a:bodyPr/>
          <a:lstStyle/>
          <a:p>
            <a:pPr eaLnBrk="1" fontAlgn="auto" hangingPunct="1">
              <a:spcAft>
                <a:spcPts val="0"/>
              </a:spcAft>
              <a:defRPr/>
            </a:pPr>
            <a:r>
              <a:rPr lang="en-US" dirty="0"/>
              <a:t>Cont.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B68D65-6500-4FF9-B8BE-558C9F4FDACF}"/>
              </a:ext>
            </a:extLst>
          </p:cNvPr>
          <p:cNvSpPr>
            <a:spLocks noGrp="1"/>
          </p:cNvSpPr>
          <p:nvPr>
            <p:ph type="title"/>
          </p:nvPr>
        </p:nvSpPr>
        <p:spPr>
          <a:xfrm>
            <a:off x="457200" y="274638"/>
            <a:ext cx="8229600" cy="563562"/>
          </a:xfrm>
        </p:spPr>
        <p:txBody>
          <a:bodyPr>
            <a:normAutofit fontScale="90000"/>
          </a:bodyPr>
          <a:lstStyle/>
          <a:p>
            <a:pPr>
              <a:defRPr/>
            </a:pPr>
            <a:r>
              <a:rPr lang="en-US" dirty="0"/>
              <a:t>Predictions and Backtracking</a:t>
            </a:r>
          </a:p>
        </p:txBody>
      </p:sp>
      <p:sp>
        <p:nvSpPr>
          <p:cNvPr id="27651" name="Content Placeholder 2">
            <a:extLst>
              <a:ext uri="{FF2B5EF4-FFF2-40B4-BE49-F238E27FC236}">
                <a16:creationId xmlns="" xmlns:a16="http://schemas.microsoft.com/office/drawing/2014/main" id="{3ECA2B2B-FE0D-488E-9685-69A6E0030AA1}"/>
              </a:ext>
            </a:extLst>
          </p:cNvPr>
          <p:cNvSpPr>
            <a:spLocks noGrp="1"/>
          </p:cNvSpPr>
          <p:nvPr>
            <p:ph idx="1"/>
          </p:nvPr>
        </p:nvSpPr>
        <p:spPr>
          <a:xfrm>
            <a:off x="457200" y="990600"/>
            <a:ext cx="8229600" cy="1905000"/>
          </a:xfrm>
        </p:spPr>
        <p:txBody>
          <a:bodyPr/>
          <a:lstStyle/>
          <a:p>
            <a:r>
              <a:rPr lang="en-US" altLang="en-US" sz="1600"/>
              <a:t>SSM points to the first unmatched symbol in the source string</a:t>
            </a:r>
          </a:p>
          <a:p>
            <a:pPr lvl="1">
              <a:buFont typeface="Verdana" panose="020B0604030504040204" pitchFamily="34" charset="0"/>
              <a:buNone/>
            </a:pPr>
            <a:r>
              <a:rPr lang="en-US" altLang="en-US" sz="1600"/>
              <a:t> &lt;id&gt; + &lt;id&gt; * &lt;id&gt; </a:t>
            </a:r>
          </a:p>
          <a:p>
            <a:r>
              <a:rPr lang="en-US" altLang="en-US" sz="1600"/>
              <a:t>Let it be SSM := 1; CSF := E;</a:t>
            </a:r>
          </a:p>
          <a:p>
            <a:r>
              <a:rPr lang="en-US" altLang="en-US" sz="1600"/>
              <a:t>Predictions in top down Parsing</a:t>
            </a:r>
          </a:p>
          <a:p>
            <a:endParaRPr lang="en-US" altLang="en-US"/>
          </a:p>
        </p:txBody>
      </p:sp>
      <p:graphicFrame>
        <p:nvGraphicFramePr>
          <p:cNvPr id="4" name="Table 3">
            <a:extLst>
              <a:ext uri="{FF2B5EF4-FFF2-40B4-BE49-F238E27FC236}">
                <a16:creationId xmlns="" xmlns:a16="http://schemas.microsoft.com/office/drawing/2014/main" id="{25533F17-811C-47C8-AC18-780584E4DF9A}"/>
              </a:ext>
            </a:extLst>
          </p:cNvPr>
          <p:cNvGraphicFramePr>
            <a:graphicFrameLocks noGrp="1"/>
          </p:cNvGraphicFramePr>
          <p:nvPr/>
        </p:nvGraphicFramePr>
        <p:xfrm>
          <a:off x="457200" y="2286000"/>
          <a:ext cx="8458200" cy="5791200"/>
        </p:xfrm>
        <a:graphic>
          <a:graphicData uri="http://schemas.openxmlformats.org/drawingml/2006/table">
            <a:tbl>
              <a:tblPr firstRow="1" bandRow="1">
                <a:tableStyleId>{5C22544A-7EE6-4342-B048-85BDC9FD1C3A}</a:tableStyleId>
              </a:tblPr>
              <a:tblGrid>
                <a:gridCol w="376850">
                  <a:extLst>
                    <a:ext uri="{9D8B030D-6E8A-4147-A177-3AD203B41FA5}">
                      <a16:colId xmlns="" xmlns:a16="http://schemas.microsoft.com/office/drawing/2014/main" val="20000"/>
                    </a:ext>
                  </a:extLst>
                </a:gridCol>
                <a:gridCol w="2442550">
                  <a:extLst>
                    <a:ext uri="{9D8B030D-6E8A-4147-A177-3AD203B41FA5}">
                      <a16:colId xmlns="" xmlns:a16="http://schemas.microsoft.com/office/drawing/2014/main" val="20001"/>
                    </a:ext>
                  </a:extLst>
                </a:gridCol>
                <a:gridCol w="1409700">
                  <a:extLst>
                    <a:ext uri="{9D8B030D-6E8A-4147-A177-3AD203B41FA5}">
                      <a16:colId xmlns="" xmlns:a16="http://schemas.microsoft.com/office/drawing/2014/main" val="20002"/>
                    </a:ext>
                  </a:extLst>
                </a:gridCol>
                <a:gridCol w="944362">
                  <a:extLst>
                    <a:ext uri="{9D8B030D-6E8A-4147-A177-3AD203B41FA5}">
                      <a16:colId xmlns="" xmlns:a16="http://schemas.microsoft.com/office/drawing/2014/main" val="20003"/>
                    </a:ext>
                  </a:extLst>
                </a:gridCol>
                <a:gridCol w="1067540">
                  <a:extLst>
                    <a:ext uri="{9D8B030D-6E8A-4147-A177-3AD203B41FA5}">
                      <a16:colId xmlns="" xmlns:a16="http://schemas.microsoft.com/office/drawing/2014/main" val="20004"/>
                    </a:ext>
                  </a:extLst>
                </a:gridCol>
                <a:gridCol w="2217198">
                  <a:extLst>
                    <a:ext uri="{9D8B030D-6E8A-4147-A177-3AD203B41FA5}">
                      <a16:colId xmlns="" xmlns:a16="http://schemas.microsoft.com/office/drawing/2014/main" val="20005"/>
                    </a:ext>
                  </a:extLst>
                </a:gridCol>
              </a:tblGrid>
              <a:tr h="1062644">
                <a:tc>
                  <a:txBody>
                    <a:bodyPr/>
                    <a:lstStyle/>
                    <a:p>
                      <a:endParaRPr lang="en-US" sz="1600" dirty="0"/>
                    </a:p>
                  </a:txBody>
                  <a:tcPr/>
                </a:tc>
                <a:tc>
                  <a:txBody>
                    <a:bodyPr/>
                    <a:lstStyle/>
                    <a:p>
                      <a:r>
                        <a:rPr lang="en-US" sz="1600" dirty="0"/>
                        <a:t>Prediction</a:t>
                      </a:r>
                    </a:p>
                  </a:txBody>
                  <a:tcPr/>
                </a:tc>
                <a:tc>
                  <a:txBody>
                    <a:bodyPr/>
                    <a:lstStyle/>
                    <a:p>
                      <a:r>
                        <a:rPr lang="en-US" sz="1600" dirty="0"/>
                        <a:t>Predicted Sentential Form</a:t>
                      </a:r>
                    </a:p>
                  </a:txBody>
                  <a:tcPr/>
                </a:tc>
                <a:tc>
                  <a:txBody>
                    <a:bodyPr/>
                    <a:lstStyle/>
                    <a:p>
                      <a:r>
                        <a:rPr lang="en-US" sz="1600" dirty="0"/>
                        <a:t>String to be matched</a:t>
                      </a:r>
                    </a:p>
                  </a:txBody>
                  <a:tcPr/>
                </a:tc>
                <a:tc>
                  <a:txBody>
                    <a:bodyPr/>
                    <a:lstStyle/>
                    <a:p>
                      <a:r>
                        <a:rPr lang="en-US" sz="1600" dirty="0"/>
                        <a:t>SSM</a:t>
                      </a:r>
                    </a:p>
                  </a:txBody>
                  <a:tcPr/>
                </a:tc>
                <a:tc>
                  <a:txBody>
                    <a:bodyPr/>
                    <a:lstStyle/>
                    <a:p>
                      <a:r>
                        <a:rPr lang="en-US" sz="1600" dirty="0"/>
                        <a:t>Matching</a:t>
                      </a:r>
                      <a:r>
                        <a:rPr lang="en-US" sz="1600" baseline="0" dirty="0"/>
                        <a:t> Result</a:t>
                      </a:r>
                      <a:endParaRPr lang="en-US" sz="1600" dirty="0"/>
                    </a:p>
                  </a:txBody>
                  <a:tcPr/>
                </a:tc>
                <a:extLst>
                  <a:ext uri="{0D108BD9-81ED-4DB2-BD59-A6C34878D82A}">
                    <a16:rowId xmlns="" xmlns:a16="http://schemas.microsoft.com/office/drawing/2014/main" val="10000"/>
                  </a:ext>
                </a:extLst>
              </a:tr>
              <a:tr h="326967">
                <a:tc>
                  <a:txBody>
                    <a:bodyPr/>
                    <a:lstStyle/>
                    <a:p>
                      <a:r>
                        <a:rPr lang="en-US" sz="1600" dirty="0"/>
                        <a:t>1</a:t>
                      </a:r>
                    </a:p>
                  </a:txBody>
                  <a:tcPr/>
                </a:tc>
                <a:tc>
                  <a:txBody>
                    <a:bodyPr/>
                    <a:lstStyle/>
                    <a:p>
                      <a:r>
                        <a:rPr lang="en-US" sz="1600" dirty="0"/>
                        <a:t>E=&gt; T + E</a:t>
                      </a:r>
                    </a:p>
                  </a:txBody>
                  <a:tcPr/>
                </a:tc>
                <a:tc>
                  <a:txBody>
                    <a:bodyPr/>
                    <a:lstStyle/>
                    <a:p>
                      <a:r>
                        <a:rPr lang="en-US" sz="1600" dirty="0"/>
                        <a:t>T+E</a:t>
                      </a:r>
                    </a:p>
                  </a:txBody>
                  <a:tcPr/>
                </a:tc>
                <a:tc>
                  <a:txBody>
                    <a:bodyPr/>
                    <a:lstStyle/>
                    <a:p>
                      <a:endParaRPr lang="en-US" sz="1600" dirty="0"/>
                    </a:p>
                  </a:txBody>
                  <a:tcPr/>
                </a:tc>
                <a:tc>
                  <a:txBody>
                    <a:bodyPr/>
                    <a:lstStyle/>
                    <a:p>
                      <a:r>
                        <a:rPr lang="en-US" sz="1600" dirty="0"/>
                        <a:t>&lt;id&gt;</a:t>
                      </a:r>
                    </a:p>
                  </a:txBody>
                  <a:tcPr/>
                </a:tc>
                <a:tc>
                  <a:txBody>
                    <a:bodyPr/>
                    <a:lstStyle/>
                    <a:p>
                      <a:endParaRPr lang="en-US" sz="1600" dirty="0"/>
                    </a:p>
                  </a:txBody>
                  <a:tcPr/>
                </a:tc>
                <a:extLst>
                  <a:ext uri="{0D108BD9-81ED-4DB2-BD59-A6C34878D82A}">
                    <a16:rowId xmlns="" xmlns:a16="http://schemas.microsoft.com/office/drawing/2014/main" val="10001"/>
                  </a:ext>
                </a:extLst>
              </a:tr>
              <a:tr h="326967">
                <a:tc>
                  <a:txBody>
                    <a:bodyPr/>
                    <a:lstStyle/>
                    <a:p>
                      <a:r>
                        <a:rPr lang="en-US" sz="1600" dirty="0"/>
                        <a:t>2</a:t>
                      </a:r>
                    </a:p>
                  </a:txBody>
                  <a:tcPr/>
                </a:tc>
                <a:tc>
                  <a:txBody>
                    <a:bodyPr/>
                    <a:lstStyle/>
                    <a:p>
                      <a:r>
                        <a:rPr lang="en-US" sz="1600" dirty="0"/>
                        <a:t>T =&gt; V * T</a:t>
                      </a:r>
                    </a:p>
                  </a:txBody>
                  <a:tcPr/>
                </a:tc>
                <a:tc>
                  <a:txBody>
                    <a:bodyPr/>
                    <a:lstStyle/>
                    <a:p>
                      <a:r>
                        <a:rPr lang="en-US" sz="1600" dirty="0"/>
                        <a:t>V * T + E</a:t>
                      </a:r>
                    </a:p>
                  </a:txBody>
                  <a:tcPr/>
                </a:tc>
                <a:tc>
                  <a:txBody>
                    <a:bodyPr/>
                    <a:lstStyle/>
                    <a:p>
                      <a:endParaRPr lang="en-US" sz="1600" dirty="0"/>
                    </a:p>
                  </a:txBody>
                  <a:tcPr/>
                </a:tc>
                <a:tc>
                  <a:txBody>
                    <a:bodyPr/>
                    <a:lstStyle/>
                    <a:p>
                      <a:r>
                        <a:rPr lang="en-US" sz="1600" dirty="0"/>
                        <a:t>&lt;id&gt;</a:t>
                      </a:r>
                    </a:p>
                  </a:txBody>
                  <a:tcPr/>
                </a:tc>
                <a:tc>
                  <a:txBody>
                    <a:bodyPr/>
                    <a:lstStyle/>
                    <a:p>
                      <a:endParaRPr lang="en-US" sz="1600" dirty="0"/>
                    </a:p>
                  </a:txBody>
                  <a:tcPr/>
                </a:tc>
                <a:extLst>
                  <a:ext uri="{0D108BD9-81ED-4DB2-BD59-A6C34878D82A}">
                    <a16:rowId xmlns="" xmlns:a16="http://schemas.microsoft.com/office/drawing/2014/main" val="10002"/>
                  </a:ext>
                </a:extLst>
              </a:tr>
              <a:tr h="326967">
                <a:tc>
                  <a:txBody>
                    <a:bodyPr/>
                    <a:lstStyle/>
                    <a:p>
                      <a:r>
                        <a:rPr lang="en-US" sz="1600" dirty="0"/>
                        <a:t>3</a:t>
                      </a:r>
                    </a:p>
                  </a:txBody>
                  <a:tcPr/>
                </a:tc>
                <a:tc>
                  <a:txBody>
                    <a:bodyPr/>
                    <a:lstStyle/>
                    <a:p>
                      <a:r>
                        <a:rPr lang="en-US" sz="1600" dirty="0"/>
                        <a:t>V =&gt; &lt;id&gt;</a:t>
                      </a:r>
                    </a:p>
                  </a:txBody>
                  <a:tcPr/>
                </a:tc>
                <a:tc>
                  <a:txBody>
                    <a:bodyPr/>
                    <a:lstStyle/>
                    <a:p>
                      <a:r>
                        <a:rPr lang="en-US" sz="1600" dirty="0"/>
                        <a:t>&lt;id&gt; * T +</a:t>
                      </a:r>
                      <a:r>
                        <a:rPr lang="en-US" sz="1600" baseline="0" dirty="0"/>
                        <a:t> E</a:t>
                      </a:r>
                      <a:endParaRPr lang="en-US" sz="1600" dirty="0"/>
                    </a:p>
                  </a:txBody>
                  <a:tcPr/>
                </a:tc>
                <a:tc>
                  <a:txBody>
                    <a:bodyPr/>
                    <a:lstStyle/>
                    <a:p>
                      <a:endParaRPr lang="en-US" sz="1600" dirty="0"/>
                    </a:p>
                  </a:txBody>
                  <a:tcPr/>
                </a:tc>
                <a:tc>
                  <a:txBody>
                    <a:bodyPr/>
                    <a:lstStyle/>
                    <a:p>
                      <a:r>
                        <a:rPr lang="en-US" sz="1600" dirty="0"/>
                        <a:t>&lt;id&gt;</a:t>
                      </a:r>
                    </a:p>
                  </a:txBody>
                  <a:tcPr/>
                </a:tc>
                <a:tc>
                  <a:txBody>
                    <a:bodyPr/>
                    <a:lstStyle/>
                    <a:p>
                      <a:endParaRPr lang="en-US" sz="1600" dirty="0"/>
                    </a:p>
                  </a:txBody>
                  <a:tcPr/>
                </a:tc>
                <a:extLst>
                  <a:ext uri="{0D108BD9-81ED-4DB2-BD59-A6C34878D82A}">
                    <a16:rowId xmlns="" xmlns:a16="http://schemas.microsoft.com/office/drawing/2014/main" val="10003"/>
                  </a:ext>
                </a:extLst>
              </a:tr>
              <a:tr h="817418">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&lt;id&gt;</a:t>
                      </a:r>
                    </a:p>
                  </a:txBody>
                  <a:tcPr/>
                </a:tc>
                <a:tc>
                  <a:txBody>
                    <a:bodyPr/>
                    <a:lstStyle/>
                    <a:p>
                      <a:r>
                        <a:rPr lang="en-US" sz="1600" dirty="0"/>
                        <a:t>&lt;id&gt; matched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&lt;id&gt; matches with</a:t>
                      </a:r>
                      <a:r>
                        <a:rPr lang="en-US" sz="1600" baseline="0" dirty="0"/>
                        <a:t> the first symbol of the source string.</a:t>
                      </a:r>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Thus SSM := SSM + 1</a:t>
                      </a:r>
                    </a:p>
                    <a:p>
                      <a:endParaRPr lang="en-US" sz="1600" dirty="0"/>
                    </a:p>
                  </a:txBody>
                  <a:tcPr/>
                </a:tc>
                <a:extLst>
                  <a:ext uri="{0D108BD9-81ED-4DB2-BD59-A6C34878D82A}">
                    <a16:rowId xmlns="" xmlns:a16="http://schemas.microsoft.com/office/drawing/2014/main" val="10004"/>
                  </a:ext>
                </a:extLst>
              </a:tr>
              <a:tr h="1307869">
                <a:tc>
                  <a:txBody>
                    <a:bodyPr/>
                    <a:lstStyle/>
                    <a:p>
                      <a:endParaRPr lang="en-US" sz="1600" dirty="0"/>
                    </a:p>
                  </a:txBody>
                  <a:tcPr/>
                </a:tc>
                <a:tc>
                  <a:txBody>
                    <a:bodyPr/>
                    <a:lstStyle/>
                    <a:p>
                      <a:r>
                        <a:rPr lang="en-US" sz="1600" dirty="0"/>
                        <a:t>Match</a:t>
                      </a:r>
                      <a:r>
                        <a:rPr lang="en-US" sz="1600" baseline="0" dirty="0"/>
                        <a:t> the second symbol of the prediction in Step 3 that is * </a:t>
                      </a:r>
                      <a:endParaRPr lang="en-US" sz="1600" dirty="0"/>
                    </a:p>
                  </a:txBody>
                  <a:tcPr/>
                </a:tc>
                <a:tc>
                  <a:txBody>
                    <a:bodyPr/>
                    <a:lstStyle/>
                    <a:p>
                      <a:endParaRPr lang="en-US" sz="1600" dirty="0"/>
                    </a:p>
                  </a:txBody>
                  <a:tcPr/>
                </a:tc>
                <a:tc>
                  <a:txBody>
                    <a:bodyPr/>
                    <a:lstStyle/>
                    <a:p>
                      <a:r>
                        <a:rPr lang="en-US" sz="1600" dirty="0"/>
                        <a:t>*</a:t>
                      </a:r>
                    </a:p>
                  </a:txBody>
                  <a:tcPr/>
                </a:tc>
                <a:tc>
                  <a:txBody>
                    <a:bodyPr/>
                    <a:lstStyle/>
                    <a:p>
                      <a:r>
                        <a:rPr lang="en-US" sz="1600" dirty="0"/>
                        <a:t> +</a:t>
                      </a:r>
                    </a:p>
                  </a:txBody>
                  <a:tcPr/>
                </a:tc>
                <a:tc>
                  <a:txBody>
                    <a:bodyPr/>
                    <a:lstStyle/>
                    <a:p>
                      <a:r>
                        <a:rPr lang="en-US" sz="1600" dirty="0"/>
                        <a:t>Fails thus reject Prediction shown at step 2 Thus the SSM and CSF  are reset to step 1 and T + E. (Back Tracking</a:t>
                      </a:r>
                    </a:p>
                  </a:txBody>
                  <a:tcPr/>
                </a:tc>
                <a:extLst>
                  <a:ext uri="{0D108BD9-81ED-4DB2-BD59-A6C34878D82A}">
                    <a16:rowId xmlns="" xmlns:a16="http://schemas.microsoft.com/office/drawing/2014/main" val="10005"/>
                  </a:ext>
                </a:extLst>
              </a:tr>
              <a:tr h="326967">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904E4E53-CFF5-42B3-8C22-A347980149C0}"/>
              </a:ext>
            </a:extLst>
          </p:cNvPr>
          <p:cNvGraphicFramePr>
            <a:graphicFrameLocks noGrp="1"/>
          </p:cNvGraphicFramePr>
          <p:nvPr>
            <p:ph idx="1"/>
          </p:nvPr>
        </p:nvGraphicFramePr>
        <p:xfrm>
          <a:off x="457200" y="157163"/>
          <a:ext cx="8229600" cy="7646987"/>
        </p:xfrm>
        <a:graphic>
          <a:graphicData uri="http://schemas.openxmlformats.org/drawingml/2006/table">
            <a:tbl>
              <a:tblPr firstRow="1" bandRow="1">
                <a:tableStyleId>{5C22544A-7EE6-4342-B048-85BDC9FD1C3A}</a:tableStyleId>
              </a:tblPr>
              <a:tblGrid>
                <a:gridCol w="609600">
                  <a:extLst>
                    <a:ext uri="{9D8B030D-6E8A-4147-A177-3AD203B41FA5}">
                      <a16:colId xmlns="" xmlns:a16="http://schemas.microsoft.com/office/drawing/2014/main" val="20000"/>
                    </a:ext>
                  </a:extLst>
                </a:gridCol>
                <a:gridCol w="1524000">
                  <a:extLst>
                    <a:ext uri="{9D8B030D-6E8A-4147-A177-3AD203B41FA5}">
                      <a16:colId xmlns="" xmlns:a16="http://schemas.microsoft.com/office/drawing/2014/main" val="20001"/>
                    </a:ext>
                  </a:extLst>
                </a:gridCol>
                <a:gridCol w="1981200">
                  <a:extLst>
                    <a:ext uri="{9D8B030D-6E8A-4147-A177-3AD203B41FA5}">
                      <a16:colId xmlns="" xmlns:a16="http://schemas.microsoft.com/office/drawing/2014/main" val="20002"/>
                    </a:ext>
                  </a:extLst>
                </a:gridCol>
                <a:gridCol w="1371600">
                  <a:extLst>
                    <a:ext uri="{9D8B030D-6E8A-4147-A177-3AD203B41FA5}">
                      <a16:colId xmlns="" xmlns:a16="http://schemas.microsoft.com/office/drawing/2014/main" val="20003"/>
                    </a:ext>
                  </a:extLst>
                </a:gridCol>
                <a:gridCol w="838200">
                  <a:extLst>
                    <a:ext uri="{9D8B030D-6E8A-4147-A177-3AD203B41FA5}">
                      <a16:colId xmlns="" xmlns:a16="http://schemas.microsoft.com/office/drawing/2014/main" val="20004"/>
                    </a:ext>
                  </a:extLst>
                </a:gridCol>
                <a:gridCol w="1905000">
                  <a:extLst>
                    <a:ext uri="{9D8B030D-6E8A-4147-A177-3AD203B41FA5}">
                      <a16:colId xmlns="" xmlns:a16="http://schemas.microsoft.com/office/drawing/2014/main" val="20005"/>
                    </a:ext>
                  </a:extLst>
                </a:gridCol>
              </a:tblGrid>
              <a:tr h="833037">
                <a:tc>
                  <a:txBody>
                    <a:bodyPr/>
                    <a:lstStyle/>
                    <a:p>
                      <a:r>
                        <a:rPr lang="en-US" sz="1600" dirty="0" err="1"/>
                        <a:t>Sr</a:t>
                      </a:r>
                      <a:r>
                        <a:rPr lang="en-US" sz="1600" dirty="0"/>
                        <a:t> No</a:t>
                      </a:r>
                    </a:p>
                  </a:txBody>
                  <a:tcPr marT="45716" marB="45716"/>
                </a:tc>
                <a:tc>
                  <a:txBody>
                    <a:bodyPr/>
                    <a:lstStyle/>
                    <a:p>
                      <a:r>
                        <a:rPr lang="en-US" sz="1600"/>
                        <a:t>Prediction</a:t>
                      </a:r>
                      <a:endParaRPr lang="en-US" sz="1600" dirty="0"/>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t>Predicted Sentential Form</a:t>
                      </a:r>
                    </a:p>
                    <a:p>
                      <a:endParaRPr lang="en-US" sz="1600" dirty="0"/>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String to be matched from PSF</a:t>
                      </a:r>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t>SSM</a:t>
                      </a:r>
                    </a:p>
                    <a:p>
                      <a:endParaRPr lang="en-US" sz="1600" dirty="0"/>
                    </a:p>
                  </a:txBody>
                  <a:tcPr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Matching</a:t>
                      </a:r>
                      <a:r>
                        <a:rPr lang="en-US" sz="1600" baseline="0" dirty="0"/>
                        <a:t> Result</a:t>
                      </a:r>
                      <a:endParaRPr lang="en-US" sz="1600" dirty="0"/>
                    </a:p>
                    <a:p>
                      <a:endParaRPr lang="en-US" sz="1600" dirty="0"/>
                    </a:p>
                  </a:txBody>
                  <a:tcPr marT="45716" marB="45716"/>
                </a:tc>
                <a:extLst>
                  <a:ext uri="{0D108BD9-81ED-4DB2-BD59-A6C34878D82A}">
                    <a16:rowId xmlns="" xmlns:a16="http://schemas.microsoft.com/office/drawing/2014/main" val="10000"/>
                  </a:ext>
                </a:extLst>
              </a:tr>
              <a:tr h="371423">
                <a:tc>
                  <a:txBody>
                    <a:bodyPr/>
                    <a:lstStyle/>
                    <a:p>
                      <a:r>
                        <a:rPr lang="en-US" sz="1600" dirty="0"/>
                        <a:t>1</a:t>
                      </a:r>
                    </a:p>
                  </a:txBody>
                  <a:tcPr marT="45716" marB="45716"/>
                </a:tc>
                <a:tc>
                  <a:txBody>
                    <a:bodyPr/>
                    <a:lstStyle/>
                    <a:p>
                      <a:r>
                        <a:rPr lang="en-US" sz="1600" dirty="0"/>
                        <a:t>E=&gt; T + E</a:t>
                      </a:r>
                    </a:p>
                  </a:txBody>
                  <a:tcPr marT="45716" marB="45716"/>
                </a:tc>
                <a:tc>
                  <a:txBody>
                    <a:bodyPr/>
                    <a:lstStyle/>
                    <a:p>
                      <a:r>
                        <a:rPr lang="en-US" sz="1600" dirty="0"/>
                        <a:t>T+E</a:t>
                      </a:r>
                    </a:p>
                  </a:txBody>
                  <a:tcPr marT="45716" marB="45716"/>
                </a:tc>
                <a:tc>
                  <a:txBody>
                    <a:bodyPr/>
                    <a:lstStyle/>
                    <a:p>
                      <a:endParaRPr lang="en-US" sz="1600" dirty="0"/>
                    </a:p>
                  </a:txBody>
                  <a:tcPr marT="45716" marB="45716"/>
                </a:tc>
                <a:tc>
                  <a:txBody>
                    <a:bodyPr/>
                    <a:lstStyle/>
                    <a:p>
                      <a:r>
                        <a:rPr lang="en-US" sz="1600" dirty="0"/>
                        <a:t>&lt;id&gt;</a:t>
                      </a:r>
                    </a:p>
                  </a:txBody>
                  <a:tcPr marT="45716" marB="45716"/>
                </a:tc>
                <a:tc>
                  <a:txBody>
                    <a:bodyPr/>
                    <a:lstStyle/>
                    <a:p>
                      <a:endParaRPr lang="en-US" sz="1600" dirty="0"/>
                    </a:p>
                  </a:txBody>
                  <a:tcPr marT="45716" marB="45716"/>
                </a:tc>
                <a:extLst>
                  <a:ext uri="{0D108BD9-81ED-4DB2-BD59-A6C34878D82A}">
                    <a16:rowId xmlns="" xmlns:a16="http://schemas.microsoft.com/office/drawing/2014/main" val="10001"/>
                  </a:ext>
                </a:extLst>
              </a:tr>
              <a:tr h="335272">
                <a:tc>
                  <a:txBody>
                    <a:bodyPr/>
                    <a:lstStyle/>
                    <a:p>
                      <a:r>
                        <a:rPr lang="en-US" sz="1600" dirty="0"/>
                        <a:t>2</a:t>
                      </a:r>
                    </a:p>
                  </a:txBody>
                  <a:tcPr marT="45716" marB="45716"/>
                </a:tc>
                <a:tc>
                  <a:txBody>
                    <a:bodyPr/>
                    <a:lstStyle/>
                    <a:p>
                      <a:r>
                        <a:rPr lang="en-US" sz="1600" dirty="0"/>
                        <a:t>T =&gt; V</a:t>
                      </a:r>
                    </a:p>
                  </a:txBody>
                  <a:tcPr marT="45716" marB="45716"/>
                </a:tc>
                <a:tc>
                  <a:txBody>
                    <a:bodyPr/>
                    <a:lstStyle/>
                    <a:p>
                      <a:r>
                        <a:rPr lang="en-US" sz="1600" dirty="0"/>
                        <a:t>V+E</a:t>
                      </a:r>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extLst>
                  <a:ext uri="{0D108BD9-81ED-4DB2-BD59-A6C34878D82A}">
                    <a16:rowId xmlns="" xmlns:a16="http://schemas.microsoft.com/office/drawing/2014/main" val="10002"/>
                  </a:ext>
                </a:extLst>
              </a:tr>
              <a:tr h="579111">
                <a:tc>
                  <a:txBody>
                    <a:bodyPr/>
                    <a:lstStyle/>
                    <a:p>
                      <a:r>
                        <a:rPr lang="en-US" sz="1600" dirty="0"/>
                        <a:t>3</a:t>
                      </a:r>
                    </a:p>
                  </a:txBody>
                  <a:tcPr marT="45716" marB="45716"/>
                </a:tc>
                <a:tc>
                  <a:txBody>
                    <a:bodyPr/>
                    <a:lstStyle/>
                    <a:p>
                      <a:r>
                        <a:rPr lang="en-US" sz="1600" dirty="0"/>
                        <a:t>V =&gt;</a:t>
                      </a:r>
                      <a:r>
                        <a:rPr lang="en-US" sz="1600" baseline="0" dirty="0"/>
                        <a:t> &lt;id&gt;</a:t>
                      </a:r>
                      <a:endParaRPr lang="en-US" sz="1600" dirty="0"/>
                    </a:p>
                  </a:txBody>
                  <a:tcPr marT="45716" marB="45716"/>
                </a:tc>
                <a:tc>
                  <a:txBody>
                    <a:bodyPr/>
                    <a:lstStyle/>
                    <a:p>
                      <a:r>
                        <a:rPr lang="en-US" sz="1600" dirty="0"/>
                        <a:t>&lt;id&gt; + E</a:t>
                      </a:r>
                    </a:p>
                  </a:txBody>
                  <a:tcPr marT="45716" marB="45716"/>
                </a:tc>
                <a:tc>
                  <a:txBody>
                    <a:bodyPr/>
                    <a:lstStyle/>
                    <a:p>
                      <a:r>
                        <a:rPr lang="en-US" sz="1600" dirty="0"/>
                        <a:t>&lt;id&gt;</a:t>
                      </a:r>
                    </a:p>
                  </a:txBody>
                  <a:tcPr marT="45716" marB="45716"/>
                </a:tc>
                <a:tc>
                  <a:txBody>
                    <a:bodyPr/>
                    <a:lstStyle/>
                    <a:p>
                      <a:r>
                        <a:rPr lang="en-US" sz="1600" dirty="0"/>
                        <a:t>&lt;id&gt;</a:t>
                      </a:r>
                    </a:p>
                  </a:txBody>
                  <a:tcPr marT="45716" marB="45716"/>
                </a:tc>
                <a:tc>
                  <a:txBody>
                    <a:bodyPr/>
                    <a:lstStyle/>
                    <a:p>
                      <a:r>
                        <a:rPr lang="en-US" sz="1600" dirty="0"/>
                        <a:t>Matches</a:t>
                      </a:r>
                      <a:r>
                        <a:rPr lang="en-US" sz="1600" baseline="0" dirty="0"/>
                        <a:t> thus SSM := SSM + 1</a:t>
                      </a:r>
                      <a:endParaRPr lang="en-US" sz="1600" dirty="0"/>
                    </a:p>
                  </a:txBody>
                  <a:tcPr marT="45716" marB="45716"/>
                </a:tc>
                <a:extLst>
                  <a:ext uri="{0D108BD9-81ED-4DB2-BD59-A6C34878D82A}">
                    <a16:rowId xmlns="" xmlns:a16="http://schemas.microsoft.com/office/drawing/2014/main" val="10003"/>
                  </a:ext>
                </a:extLst>
              </a:tr>
              <a:tr h="335272">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r>
                        <a:rPr lang="en-US" sz="1600" dirty="0"/>
                        <a:t>+</a:t>
                      </a:r>
                    </a:p>
                  </a:txBody>
                  <a:tcPr marT="45716" marB="45716"/>
                </a:tc>
                <a:tc>
                  <a:txBody>
                    <a:bodyPr/>
                    <a:lstStyle/>
                    <a:p>
                      <a:r>
                        <a:rPr lang="en-US" sz="1600" dirty="0"/>
                        <a:t>+</a:t>
                      </a:r>
                    </a:p>
                  </a:txBody>
                  <a:tcPr marT="45716" marB="45716"/>
                </a:tc>
                <a:tc>
                  <a:txBody>
                    <a:bodyPr/>
                    <a:lstStyle/>
                    <a:p>
                      <a:endParaRPr lang="en-US" sz="1600" dirty="0"/>
                    </a:p>
                  </a:txBody>
                  <a:tcPr marT="45716" marB="45716"/>
                </a:tc>
                <a:extLst>
                  <a:ext uri="{0D108BD9-81ED-4DB2-BD59-A6C34878D82A}">
                    <a16:rowId xmlns="" xmlns:a16="http://schemas.microsoft.com/office/drawing/2014/main" val="10004"/>
                  </a:ext>
                </a:extLst>
              </a:tr>
              <a:tr h="1554470">
                <a:tc>
                  <a:txBody>
                    <a:bodyPr/>
                    <a:lstStyle/>
                    <a:p>
                      <a:r>
                        <a:rPr lang="en-US" sz="1600" dirty="0"/>
                        <a:t>4</a:t>
                      </a:r>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r>
                        <a:rPr lang="en-US" sz="1600" dirty="0"/>
                        <a:t>Match Second Symbol of the PSF :Match Successful</a:t>
                      </a:r>
                      <a:r>
                        <a:rPr lang="en-US" sz="1600" baseline="0" dirty="0"/>
                        <a:t> </a:t>
                      </a:r>
                    </a:p>
                    <a:p>
                      <a:r>
                        <a:rPr lang="en-US" sz="1600" baseline="0" dirty="0"/>
                        <a:t>Thus SSM := SSM + 1</a:t>
                      </a:r>
                      <a:endParaRPr lang="en-US" sz="1600" dirty="0"/>
                    </a:p>
                  </a:txBody>
                  <a:tcPr marT="45716" marB="45716"/>
                </a:tc>
                <a:extLst>
                  <a:ext uri="{0D108BD9-81ED-4DB2-BD59-A6C34878D82A}">
                    <a16:rowId xmlns="" xmlns:a16="http://schemas.microsoft.com/office/drawing/2014/main" val="10005"/>
                  </a:ext>
                </a:extLst>
              </a:tr>
              <a:tr h="335272">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r>
                        <a:rPr lang="en-US" sz="1600" dirty="0"/>
                        <a:t>&lt;id&gt;</a:t>
                      </a:r>
                    </a:p>
                  </a:txBody>
                  <a:tcPr marT="45716" marB="45716"/>
                </a:tc>
                <a:tc>
                  <a:txBody>
                    <a:bodyPr/>
                    <a:lstStyle/>
                    <a:p>
                      <a:endParaRPr lang="en-US" sz="1600" dirty="0"/>
                    </a:p>
                  </a:txBody>
                  <a:tcPr marT="45716" marB="45716"/>
                </a:tc>
                <a:extLst>
                  <a:ext uri="{0D108BD9-81ED-4DB2-BD59-A6C34878D82A}">
                    <a16:rowId xmlns="" xmlns:a16="http://schemas.microsoft.com/office/drawing/2014/main" val="10006"/>
                  </a:ext>
                </a:extLst>
              </a:tr>
              <a:tr h="371423">
                <a:tc>
                  <a:txBody>
                    <a:bodyPr/>
                    <a:lstStyle/>
                    <a:p>
                      <a:r>
                        <a:rPr lang="en-US" sz="1600" dirty="0"/>
                        <a:t>5</a:t>
                      </a:r>
                    </a:p>
                  </a:txBody>
                  <a:tcPr marT="45716" marB="45716"/>
                </a:tc>
                <a:tc>
                  <a:txBody>
                    <a:bodyPr/>
                    <a:lstStyle/>
                    <a:p>
                      <a:r>
                        <a:rPr lang="en-US" sz="1600" dirty="0"/>
                        <a:t>E =&gt;</a:t>
                      </a:r>
                      <a:r>
                        <a:rPr lang="en-US" sz="1600" baseline="0" dirty="0"/>
                        <a:t> T </a:t>
                      </a:r>
                      <a:endParaRPr lang="en-US" sz="1600" dirty="0"/>
                    </a:p>
                  </a:txBody>
                  <a:tcPr marT="45716" marB="45716"/>
                </a:tc>
                <a:tc>
                  <a:txBody>
                    <a:bodyPr/>
                    <a:lstStyle/>
                    <a:p>
                      <a:r>
                        <a:rPr lang="en-US" sz="1600" dirty="0"/>
                        <a:t>&lt;id&gt;</a:t>
                      </a:r>
                      <a:r>
                        <a:rPr lang="en-US" sz="1600" baseline="0" dirty="0"/>
                        <a:t> + T </a:t>
                      </a:r>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extLst>
                  <a:ext uri="{0D108BD9-81ED-4DB2-BD59-A6C34878D82A}">
                    <a16:rowId xmlns="" xmlns:a16="http://schemas.microsoft.com/office/drawing/2014/main" val="10007"/>
                  </a:ext>
                </a:extLst>
              </a:tr>
              <a:tr h="335272">
                <a:tc>
                  <a:txBody>
                    <a:bodyPr/>
                    <a:lstStyle/>
                    <a:p>
                      <a:r>
                        <a:rPr lang="en-US" sz="1600" dirty="0"/>
                        <a:t>6</a:t>
                      </a:r>
                    </a:p>
                  </a:txBody>
                  <a:tcPr marT="45716" marB="45716"/>
                </a:tc>
                <a:tc>
                  <a:txBody>
                    <a:bodyPr/>
                    <a:lstStyle/>
                    <a:p>
                      <a:r>
                        <a:rPr lang="en-US" sz="1600" dirty="0"/>
                        <a:t>T =&gt; V * T</a:t>
                      </a:r>
                    </a:p>
                  </a:txBody>
                  <a:tcPr marT="45716" marB="45716"/>
                </a:tc>
                <a:tc>
                  <a:txBody>
                    <a:bodyPr/>
                    <a:lstStyle/>
                    <a:p>
                      <a:r>
                        <a:rPr lang="en-US" sz="1600" dirty="0"/>
                        <a:t>&lt;id&gt; + V * T </a:t>
                      </a:r>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endParaRPr lang="en-US" sz="1600" dirty="0"/>
                    </a:p>
                  </a:txBody>
                  <a:tcPr marT="45716" marB="45716"/>
                </a:tc>
                <a:extLst>
                  <a:ext uri="{0D108BD9-81ED-4DB2-BD59-A6C34878D82A}">
                    <a16:rowId xmlns="" xmlns:a16="http://schemas.microsoft.com/office/drawing/2014/main" val="10008"/>
                  </a:ext>
                </a:extLst>
              </a:tr>
              <a:tr h="822951">
                <a:tc>
                  <a:txBody>
                    <a:bodyPr/>
                    <a:lstStyle/>
                    <a:p>
                      <a:r>
                        <a:rPr lang="en-US" sz="1600" dirty="0"/>
                        <a:t>7</a:t>
                      </a:r>
                    </a:p>
                  </a:txBody>
                  <a:tcPr marT="45716" marB="45716"/>
                </a:tc>
                <a:tc>
                  <a:txBody>
                    <a:bodyPr/>
                    <a:lstStyle/>
                    <a:p>
                      <a:r>
                        <a:rPr lang="en-US" sz="1600" dirty="0"/>
                        <a:t>V</a:t>
                      </a:r>
                      <a:r>
                        <a:rPr lang="en-US" sz="1600" baseline="0" dirty="0"/>
                        <a:t> =&gt; &lt;id&gt;</a:t>
                      </a:r>
                      <a:endParaRPr lang="en-US" sz="1600" dirty="0"/>
                    </a:p>
                  </a:txBody>
                  <a:tcPr marT="45716" marB="45716"/>
                </a:tc>
                <a:tc>
                  <a:txBody>
                    <a:bodyPr/>
                    <a:lstStyle/>
                    <a:p>
                      <a:r>
                        <a:rPr lang="en-US" sz="1600" dirty="0"/>
                        <a:t>&lt;id&gt; + &lt;id&gt; * T </a:t>
                      </a:r>
                    </a:p>
                  </a:txBody>
                  <a:tcPr marT="45716" marB="45716"/>
                </a:tc>
                <a:tc>
                  <a:txBody>
                    <a:bodyPr/>
                    <a:lstStyle/>
                    <a:p>
                      <a:r>
                        <a:rPr lang="en-US" sz="1600" dirty="0"/>
                        <a:t>&lt;id&gt;</a:t>
                      </a:r>
                    </a:p>
                  </a:txBody>
                  <a:tcPr marT="45716" marB="45716"/>
                </a:tc>
                <a:tc>
                  <a:txBody>
                    <a:bodyPr/>
                    <a:lstStyle/>
                    <a:p>
                      <a:r>
                        <a:rPr lang="en-US" sz="1600" dirty="0"/>
                        <a:t>&lt;id&gt;</a:t>
                      </a:r>
                    </a:p>
                  </a:txBody>
                  <a:tcPr marT="45716" marB="45716"/>
                </a:tc>
                <a:tc>
                  <a:txBody>
                    <a:bodyPr/>
                    <a:lstStyle/>
                    <a:p>
                      <a:r>
                        <a:rPr lang="en-US" sz="1600" dirty="0"/>
                        <a:t>Match found Thus SSM := SSM + 1</a:t>
                      </a:r>
                    </a:p>
                  </a:txBody>
                  <a:tcPr marT="45716" marB="45716"/>
                </a:tc>
                <a:extLst>
                  <a:ext uri="{0D108BD9-81ED-4DB2-BD59-A6C34878D82A}">
                    <a16:rowId xmlns="" xmlns:a16="http://schemas.microsoft.com/office/drawing/2014/main" val="10009"/>
                  </a:ext>
                </a:extLst>
              </a:tr>
              <a:tr h="822951">
                <a:tc>
                  <a:txBody>
                    <a:bodyPr/>
                    <a:lstStyle/>
                    <a:p>
                      <a:r>
                        <a:rPr lang="en-US" sz="1600" dirty="0"/>
                        <a:t>8</a:t>
                      </a:r>
                    </a:p>
                  </a:txBody>
                  <a:tcPr marT="45716" marB="45716"/>
                </a:tc>
                <a:tc>
                  <a:txBody>
                    <a:bodyPr/>
                    <a:lstStyle/>
                    <a:p>
                      <a:endParaRPr lang="en-US" sz="1600" dirty="0"/>
                    </a:p>
                  </a:txBody>
                  <a:tcPr marT="45716" marB="45716"/>
                </a:tc>
                <a:tc>
                  <a:txBody>
                    <a:bodyPr/>
                    <a:lstStyle/>
                    <a:p>
                      <a:endParaRPr lang="en-US" sz="1600" dirty="0"/>
                    </a:p>
                  </a:txBody>
                  <a:tcPr marT="45716" marB="45716"/>
                </a:tc>
                <a:tc>
                  <a:txBody>
                    <a:bodyPr/>
                    <a:lstStyle/>
                    <a:p>
                      <a:r>
                        <a:rPr lang="en-US" sz="1600" dirty="0"/>
                        <a:t>*</a:t>
                      </a:r>
                    </a:p>
                  </a:txBody>
                  <a:tcPr marT="45716" marB="45716"/>
                </a:tc>
                <a:tc>
                  <a:txBody>
                    <a:bodyPr/>
                    <a:lstStyle/>
                    <a:p>
                      <a:r>
                        <a:rPr lang="en-US" sz="1600" dirty="0"/>
                        <a:t>*</a:t>
                      </a:r>
                    </a:p>
                  </a:txBody>
                  <a:tcPr marT="45716" marB="45716"/>
                </a:tc>
                <a:tc>
                  <a:txBody>
                    <a:bodyPr/>
                    <a:lstStyle/>
                    <a:p>
                      <a:r>
                        <a:rPr lang="en-US" sz="1600" dirty="0"/>
                        <a:t>Match found Thus SSM := SSM + 1</a:t>
                      </a:r>
                    </a:p>
                  </a:txBody>
                  <a:tcPr marT="45716" marB="45716"/>
                </a:tc>
                <a:extLst>
                  <a:ext uri="{0D108BD9-81ED-4DB2-BD59-A6C34878D82A}">
                    <a16:rowId xmlns="" xmlns:a16="http://schemas.microsoft.com/office/drawing/2014/main" val="10010"/>
                  </a:ext>
                </a:extLst>
              </a:tr>
              <a:tr h="371423">
                <a:tc>
                  <a:txBody>
                    <a:bodyPr/>
                    <a:lstStyle/>
                    <a:p>
                      <a:r>
                        <a:rPr lang="en-US" sz="1600" dirty="0"/>
                        <a:t>9</a:t>
                      </a:r>
                    </a:p>
                  </a:txBody>
                  <a:tcPr marT="45716" marB="45716"/>
                </a:tc>
                <a:tc>
                  <a:txBody>
                    <a:bodyPr/>
                    <a:lstStyle/>
                    <a:p>
                      <a:r>
                        <a:rPr lang="en-US" sz="1600" dirty="0"/>
                        <a:t>T</a:t>
                      </a:r>
                      <a:r>
                        <a:rPr lang="en-US" sz="1600" baseline="0" dirty="0"/>
                        <a:t> =&gt; V</a:t>
                      </a:r>
                      <a:endParaRPr lang="en-US" sz="1600" dirty="0"/>
                    </a:p>
                  </a:txBody>
                  <a:tcPr marT="45716" marB="45716"/>
                </a:tc>
                <a:tc>
                  <a:txBody>
                    <a:bodyPr/>
                    <a:lstStyle/>
                    <a:p>
                      <a:r>
                        <a:rPr lang="en-US" sz="1600" dirty="0"/>
                        <a:t>&lt;id&gt; +&lt;id&gt; * V </a:t>
                      </a:r>
                    </a:p>
                  </a:txBody>
                  <a:tcPr marT="45716" marB="45716"/>
                </a:tc>
                <a:tc>
                  <a:txBody>
                    <a:bodyPr/>
                    <a:lstStyle/>
                    <a:p>
                      <a:endParaRPr lang="en-US" sz="1600" dirty="0"/>
                    </a:p>
                  </a:txBody>
                  <a:tcPr marT="45716" marB="45716"/>
                </a:tc>
                <a:tc>
                  <a:txBody>
                    <a:bodyPr/>
                    <a:lstStyle/>
                    <a:p>
                      <a:r>
                        <a:rPr lang="en-US" sz="1600" dirty="0"/>
                        <a:t>&lt;id&gt;</a:t>
                      </a:r>
                    </a:p>
                  </a:txBody>
                  <a:tcPr marT="45716" marB="45716"/>
                </a:tc>
                <a:tc>
                  <a:txBody>
                    <a:bodyPr/>
                    <a:lstStyle/>
                    <a:p>
                      <a:endParaRPr lang="en-US" sz="1600" dirty="0"/>
                    </a:p>
                  </a:txBody>
                  <a:tcPr marT="45716" marB="45716"/>
                </a:tc>
                <a:extLst>
                  <a:ext uri="{0D108BD9-81ED-4DB2-BD59-A6C34878D82A}">
                    <a16:rowId xmlns="" xmlns:a16="http://schemas.microsoft.com/office/drawing/2014/main" val="10011"/>
                  </a:ext>
                </a:extLst>
              </a:tr>
              <a:tr h="579111">
                <a:tc>
                  <a:txBody>
                    <a:bodyPr/>
                    <a:lstStyle/>
                    <a:p>
                      <a:r>
                        <a:rPr lang="en-US" sz="1600" dirty="0"/>
                        <a:t>10</a:t>
                      </a:r>
                    </a:p>
                  </a:txBody>
                  <a:tcPr marT="45716" marB="45716"/>
                </a:tc>
                <a:tc>
                  <a:txBody>
                    <a:bodyPr/>
                    <a:lstStyle/>
                    <a:p>
                      <a:r>
                        <a:rPr lang="en-US" sz="1600" dirty="0"/>
                        <a:t>V</a:t>
                      </a:r>
                      <a:r>
                        <a:rPr lang="en-US" sz="1600" baseline="0" dirty="0"/>
                        <a:t> =&gt; &lt;id&gt;</a:t>
                      </a:r>
                      <a:endParaRPr lang="en-US" sz="1600" dirty="0"/>
                    </a:p>
                  </a:txBody>
                  <a:tcPr marT="45716" marB="45716"/>
                </a:tc>
                <a:tc>
                  <a:txBody>
                    <a:bodyPr/>
                    <a:lstStyle/>
                    <a:p>
                      <a:r>
                        <a:rPr lang="en-US" sz="1600" dirty="0"/>
                        <a:t>&lt;id&gt; + &lt;id&gt; * &lt;id&gt;</a:t>
                      </a:r>
                    </a:p>
                  </a:txBody>
                  <a:tcPr marT="45716" marB="45716"/>
                </a:tc>
                <a:tc>
                  <a:txBody>
                    <a:bodyPr/>
                    <a:lstStyle/>
                    <a:p>
                      <a:r>
                        <a:rPr lang="en-US" sz="1600" dirty="0"/>
                        <a:t>&lt;id&gt;</a:t>
                      </a:r>
                    </a:p>
                  </a:txBody>
                  <a:tcPr marT="45716" marB="45716"/>
                </a:tc>
                <a:tc>
                  <a:txBody>
                    <a:bodyPr/>
                    <a:lstStyle/>
                    <a:p>
                      <a:r>
                        <a:rPr lang="en-US" sz="1600" dirty="0"/>
                        <a:t>&lt;id&gt;</a:t>
                      </a:r>
                    </a:p>
                  </a:txBody>
                  <a:tcPr marT="45716" marB="45716"/>
                </a:tc>
                <a:tc>
                  <a:txBody>
                    <a:bodyPr/>
                    <a:lstStyle/>
                    <a:p>
                      <a:r>
                        <a:rPr lang="en-US" sz="1600" dirty="0"/>
                        <a:t>Match found.</a:t>
                      </a:r>
                    </a:p>
                  </a:txBody>
                  <a:tcPr marT="45716" marB="45716"/>
                </a:tc>
                <a:extLst>
                  <a:ext uri="{0D108BD9-81ED-4DB2-BD59-A6C34878D82A}">
                    <a16:rowId xmlns="" xmlns:a16="http://schemas.microsoft.com/office/drawing/2014/main" val="1001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 xmlns:a16="http://schemas.microsoft.com/office/drawing/2014/main" id="{8F139368-BE1F-447C-9A69-E57ABF9B8ADB}"/>
              </a:ext>
            </a:extLst>
          </p:cNvPr>
          <p:cNvSpPr>
            <a:spLocks noGrp="1"/>
          </p:cNvSpPr>
          <p:nvPr>
            <p:ph idx="1"/>
          </p:nvPr>
        </p:nvSpPr>
        <p:spPr/>
        <p:txBody>
          <a:bodyPr/>
          <a:lstStyle/>
          <a:p>
            <a:pPr eaLnBrk="1" hangingPunct="1"/>
            <a:r>
              <a:rPr lang="en-US" altLang="en-US"/>
              <a:t>Scanning is process of recognizing the lexical components in a source string.</a:t>
            </a:r>
          </a:p>
          <a:p>
            <a:pPr eaLnBrk="1" hangingPunct="1"/>
            <a:endParaRPr lang="en-US" altLang="en-US"/>
          </a:p>
          <a:p>
            <a:pPr eaLnBrk="1" hangingPunct="1"/>
            <a:r>
              <a:rPr lang="en-US" altLang="en-US"/>
              <a:t>Lexical features of a language can be specified using Type-3 or regular grammars.</a:t>
            </a:r>
          </a:p>
          <a:p>
            <a:pPr eaLnBrk="1" hangingPunct="1"/>
            <a:endParaRPr lang="en-US" altLang="en-US"/>
          </a:p>
          <a:p>
            <a:pPr eaLnBrk="1" hangingPunct="1"/>
            <a:r>
              <a:rPr lang="en-US" altLang="en-US"/>
              <a:t>Reasons for separating scanning from parsing.</a:t>
            </a:r>
          </a:p>
          <a:p>
            <a:pPr lvl="1" eaLnBrk="1" hangingPunct="1"/>
            <a:r>
              <a:rPr lang="en-US" altLang="en-US"/>
              <a:t>A recognizer Type-3 productions is simpler, easier to build and more efficient during execution than a recognizer for type-2 productions.</a:t>
            </a:r>
          </a:p>
        </p:txBody>
      </p:sp>
      <p:sp>
        <p:nvSpPr>
          <p:cNvPr id="3" name="Title 2">
            <a:extLst>
              <a:ext uri="{FF2B5EF4-FFF2-40B4-BE49-F238E27FC236}">
                <a16:creationId xmlns="" xmlns:a16="http://schemas.microsoft.com/office/drawing/2014/main" id="{E6811566-B333-4EF4-B413-21A0177C59E5}"/>
              </a:ext>
            </a:extLst>
          </p:cNvPr>
          <p:cNvSpPr>
            <a:spLocks noGrp="1"/>
          </p:cNvSpPr>
          <p:nvPr>
            <p:ph type="title"/>
          </p:nvPr>
        </p:nvSpPr>
        <p:spPr/>
        <p:txBody>
          <a:bodyPr/>
          <a:lstStyle/>
          <a:p>
            <a:pPr eaLnBrk="1" fontAlgn="auto" hangingPunct="1">
              <a:spcAft>
                <a:spcPts val="0"/>
              </a:spcAft>
              <a:defRPr/>
            </a:pPr>
            <a:r>
              <a:rPr lang="en-US" dirty="0"/>
              <a:t>Scanning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9BC1B3-43D8-4033-A469-34ABA4D253D3}"/>
              </a:ext>
            </a:extLst>
          </p:cNvPr>
          <p:cNvSpPr>
            <a:spLocks noGrp="1"/>
          </p:cNvSpPr>
          <p:nvPr>
            <p:ph type="title"/>
          </p:nvPr>
        </p:nvSpPr>
        <p:spPr/>
        <p:txBody>
          <a:bodyPr>
            <a:normAutofit fontScale="90000"/>
          </a:bodyPr>
          <a:lstStyle/>
          <a:p>
            <a:pPr>
              <a:defRPr/>
            </a:pPr>
            <a:r>
              <a:rPr lang="en-US" dirty="0"/>
              <a:t>Problems with Top Down Parsing	</a:t>
            </a:r>
          </a:p>
        </p:txBody>
      </p:sp>
      <p:sp>
        <p:nvSpPr>
          <p:cNvPr id="3" name="Content Placeholder 2">
            <a:extLst>
              <a:ext uri="{FF2B5EF4-FFF2-40B4-BE49-F238E27FC236}">
                <a16:creationId xmlns="" xmlns:a16="http://schemas.microsoft.com/office/drawing/2014/main" id="{910E2B46-5910-4467-A4C5-8EB803BC1B51}"/>
              </a:ext>
            </a:extLst>
          </p:cNvPr>
          <p:cNvSpPr>
            <a:spLocks noGrp="1"/>
          </p:cNvSpPr>
          <p:nvPr>
            <p:ph idx="1"/>
          </p:nvPr>
        </p:nvSpPr>
        <p:spPr/>
        <p:txBody>
          <a:bodyPr>
            <a:normAutofit/>
          </a:bodyPr>
          <a:lstStyle/>
          <a:p>
            <a:pPr>
              <a:buFont typeface="Wingdings 3" panose="05040102010807070707" pitchFamily="18" charset="2"/>
              <a:buNone/>
              <a:defRPr/>
            </a:pPr>
            <a:r>
              <a:rPr lang="en-US" dirty="0"/>
              <a:t>1) Grammar containing Left Recursion are not supporting Top down Parsing (Example)</a:t>
            </a:r>
          </a:p>
          <a:p>
            <a:pPr lvl="1">
              <a:defRPr/>
            </a:pPr>
            <a:r>
              <a:rPr lang="en-US" dirty="0"/>
              <a:t>Solution is to eliminate left recursion from the Grammar.</a:t>
            </a:r>
          </a:p>
          <a:p>
            <a:pPr>
              <a:buFont typeface="Wingdings 3" panose="05040102010807070707" pitchFamily="18" charset="2"/>
              <a:buNone/>
              <a:defRPr/>
            </a:pPr>
            <a:r>
              <a:rPr lang="en-US" dirty="0"/>
              <a:t>2) A source string is known to be erroneous only after all predictions have failed. </a:t>
            </a:r>
          </a:p>
          <a:p>
            <a:pPr>
              <a:buFont typeface="Wingdings 3" panose="05040102010807070707" pitchFamily="18" charset="2"/>
              <a:buNone/>
              <a:defRPr/>
            </a:pPr>
            <a:r>
              <a:rPr lang="en-US" dirty="0"/>
              <a:t>3) Semantic Actions can not be performed while making a prediction.</a:t>
            </a:r>
          </a:p>
          <a:p>
            <a:pPr marL="109537" indent="0">
              <a:buFont typeface="Wingdings 3" panose="05040102010807070707" pitchFamily="18" charset="2"/>
              <a:buNone/>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9FC272-5642-45C1-AFAE-3E4380311207}"/>
              </a:ext>
            </a:extLst>
          </p:cNvPr>
          <p:cNvSpPr>
            <a:spLocks noGrp="1"/>
          </p:cNvSpPr>
          <p:nvPr>
            <p:ph type="title"/>
          </p:nvPr>
        </p:nvSpPr>
        <p:spPr/>
        <p:txBody>
          <a:bodyPr/>
          <a:lstStyle/>
          <a:p>
            <a:pPr>
              <a:defRPr/>
            </a:pPr>
            <a:r>
              <a:rPr lang="en-US" dirty="0"/>
              <a:t>Solution</a:t>
            </a:r>
          </a:p>
        </p:txBody>
      </p:sp>
      <p:sp>
        <p:nvSpPr>
          <p:cNvPr id="30723" name="Content Placeholder 2">
            <a:extLst>
              <a:ext uri="{FF2B5EF4-FFF2-40B4-BE49-F238E27FC236}">
                <a16:creationId xmlns="" xmlns:a16="http://schemas.microsoft.com/office/drawing/2014/main" id="{5C9F6421-5B74-4473-A1E8-6C795B50366E}"/>
              </a:ext>
            </a:extLst>
          </p:cNvPr>
          <p:cNvSpPr>
            <a:spLocks noGrp="1"/>
          </p:cNvSpPr>
          <p:nvPr>
            <p:ph idx="1"/>
          </p:nvPr>
        </p:nvSpPr>
        <p:spPr/>
        <p:txBody>
          <a:bodyPr/>
          <a:lstStyle/>
          <a:p>
            <a:r>
              <a:rPr lang="en-US" altLang="en-US"/>
              <a:t>Eliminating BackTracking solves the last two listed problems</a:t>
            </a:r>
          </a:p>
          <a:p>
            <a:r>
              <a:rPr lang="en-US" altLang="en-US"/>
              <a:t>To Eliminate Backtracking precise prediction is necessary</a:t>
            </a:r>
          </a:p>
          <a:p>
            <a:pPr lvl="1"/>
            <a:r>
              <a:rPr lang="en-US" altLang="en-US"/>
              <a:t>The parser must use the contextual information from the source string to decide which prediction to make for the leftmost 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0A7AB4-E12F-4D5C-9624-4B8274FDE3A1}"/>
              </a:ext>
            </a:extLst>
          </p:cNvPr>
          <p:cNvSpPr>
            <a:spLocks noGrp="1"/>
          </p:cNvSpPr>
          <p:nvPr>
            <p:ph type="title"/>
          </p:nvPr>
        </p:nvSpPr>
        <p:spPr/>
        <p:txBody>
          <a:bodyPr/>
          <a:lstStyle/>
          <a:p>
            <a:pPr>
              <a:defRPr/>
            </a:pPr>
            <a:endParaRPr lang="en-US"/>
          </a:p>
        </p:txBody>
      </p:sp>
      <p:sp>
        <p:nvSpPr>
          <p:cNvPr id="31747" name="Content Placeholder 2">
            <a:extLst>
              <a:ext uri="{FF2B5EF4-FFF2-40B4-BE49-F238E27FC236}">
                <a16:creationId xmlns="" xmlns:a16="http://schemas.microsoft.com/office/drawing/2014/main" id="{366E7446-AF7D-484B-80D9-5884B2F1D140}"/>
              </a:ext>
            </a:extLst>
          </p:cNvPr>
          <p:cNvSpPr>
            <a:spLocks noGrp="1"/>
          </p:cNvSpPr>
          <p:nvPr>
            <p:ph idx="1"/>
          </p:nvPr>
        </p:nvSpPr>
        <p:spPr/>
        <p:txBody>
          <a:bodyPr/>
          <a:lstStyle/>
          <a:p>
            <a:endParaRPr lang="en-US" altLang="en-US"/>
          </a:p>
        </p:txBody>
      </p:sp>
      <p:sp>
        <p:nvSpPr>
          <p:cNvPr id="31748" name="TextBox 4">
            <a:extLst>
              <a:ext uri="{FF2B5EF4-FFF2-40B4-BE49-F238E27FC236}">
                <a16:creationId xmlns="" xmlns:a16="http://schemas.microsoft.com/office/drawing/2014/main" id="{7DE864C0-9E23-4131-BF2E-4F6F9230DC98}"/>
              </a:ext>
            </a:extLst>
          </p:cNvPr>
          <p:cNvSpPr txBox="1">
            <a:spLocks noChangeArrowheads="1"/>
          </p:cNvSpPr>
          <p:nvPr/>
        </p:nvSpPr>
        <p:spPr bwMode="auto">
          <a:xfrm>
            <a:off x="2514600" y="1905000"/>
            <a:ext cx="29718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lvl="1"/>
            <a:r>
              <a:rPr lang="en-US" altLang="en-US"/>
              <a:t>If the left most NT is A and the source symbol pointed by SSM is t</a:t>
            </a:r>
          </a:p>
          <a:p>
            <a:endParaRPr lang="en-US" altLang="en-US"/>
          </a:p>
        </p:txBody>
      </p:sp>
      <p:sp>
        <p:nvSpPr>
          <p:cNvPr id="31749" name="TextBox 5">
            <a:extLst>
              <a:ext uri="{FF2B5EF4-FFF2-40B4-BE49-F238E27FC236}">
                <a16:creationId xmlns="" xmlns:a16="http://schemas.microsoft.com/office/drawing/2014/main" id="{45457828-4A2F-4995-B794-1D0423326C91}"/>
              </a:ext>
            </a:extLst>
          </p:cNvPr>
          <p:cNvSpPr txBox="1">
            <a:spLocks noChangeArrowheads="1"/>
          </p:cNvSpPr>
          <p:nvPr/>
        </p:nvSpPr>
        <p:spPr bwMode="auto">
          <a:xfrm>
            <a:off x="2667000" y="3124200"/>
            <a:ext cx="2819400"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Parser selects the RHS alternative of A which can produce ‘t’ as its first terminal symbol</a:t>
            </a:r>
          </a:p>
        </p:txBody>
      </p:sp>
      <p:cxnSp>
        <p:nvCxnSpPr>
          <p:cNvPr id="8" name="Straight Arrow Connector 7">
            <a:extLst>
              <a:ext uri="{FF2B5EF4-FFF2-40B4-BE49-F238E27FC236}">
                <a16:creationId xmlns="" xmlns:a16="http://schemas.microsoft.com/office/drawing/2014/main" id="{DABB6A13-CA1B-4C8A-8718-303945F77F1A}"/>
              </a:ext>
            </a:extLst>
          </p:cNvPr>
          <p:cNvCxnSpPr/>
          <p:nvPr/>
        </p:nvCxnSpPr>
        <p:spPr>
          <a:xfrm>
            <a:off x="3962400" y="2819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Diamond 9">
            <a:extLst>
              <a:ext uri="{FF2B5EF4-FFF2-40B4-BE49-F238E27FC236}">
                <a16:creationId xmlns="" xmlns:a16="http://schemas.microsoft.com/office/drawing/2014/main" id="{3833D536-ED6F-4FD7-ADFC-81AFBF23E6A6}"/>
              </a:ext>
            </a:extLst>
          </p:cNvPr>
          <p:cNvSpPr/>
          <p:nvPr/>
        </p:nvSpPr>
        <p:spPr>
          <a:xfrm>
            <a:off x="3657600" y="4648200"/>
            <a:ext cx="533400" cy="6858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752" name="TextBox 10">
            <a:extLst>
              <a:ext uri="{FF2B5EF4-FFF2-40B4-BE49-F238E27FC236}">
                <a16:creationId xmlns="" xmlns:a16="http://schemas.microsoft.com/office/drawing/2014/main" id="{995415BB-3DEA-4583-954C-B17137AF3649}"/>
              </a:ext>
            </a:extLst>
          </p:cNvPr>
          <p:cNvSpPr txBox="1">
            <a:spLocks noChangeArrowheads="1"/>
          </p:cNvSpPr>
          <p:nvPr/>
        </p:nvSpPr>
        <p:spPr bwMode="auto">
          <a:xfrm>
            <a:off x="5486400" y="4572000"/>
            <a:ext cx="2514600"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Error if RHS alternative cant produce ‘t’ as the first terminal Symbol.</a:t>
            </a:r>
          </a:p>
        </p:txBody>
      </p:sp>
      <p:cxnSp>
        <p:nvCxnSpPr>
          <p:cNvPr id="12" name="Straight Arrow Connector 11">
            <a:extLst>
              <a:ext uri="{FF2B5EF4-FFF2-40B4-BE49-F238E27FC236}">
                <a16:creationId xmlns="" xmlns:a16="http://schemas.microsoft.com/office/drawing/2014/main" id="{EE49AA6D-65B7-4FF6-AD06-644C55BF3921}"/>
              </a:ext>
            </a:extLst>
          </p:cNvPr>
          <p:cNvCxnSpPr/>
          <p:nvPr/>
        </p:nvCxnSpPr>
        <p:spPr>
          <a:xfrm>
            <a:off x="3886200" y="4191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 xmlns:a16="http://schemas.microsoft.com/office/drawing/2014/main" id="{2A047AB5-6095-4989-9C7B-5347CE7A63C9}"/>
              </a:ext>
            </a:extLst>
          </p:cNvPr>
          <p:cNvCxnSpPr/>
          <p:nvPr/>
        </p:nvCxnSpPr>
        <p:spPr>
          <a:xfrm>
            <a:off x="4267200" y="495300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D4ABBD-64DB-4739-940E-255C2A2B2F93}"/>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 xmlns:a16="http://schemas.microsoft.com/office/drawing/2014/main" id="{858EDB5B-AC4B-42BE-A64E-CB5743F565B4}"/>
              </a:ext>
            </a:extLst>
          </p:cNvPr>
          <p:cNvSpPr>
            <a:spLocks noGrp="1"/>
          </p:cNvSpPr>
          <p:nvPr>
            <p:ph idx="1"/>
          </p:nvPr>
        </p:nvSpPr>
        <p:spPr/>
        <p:txBody>
          <a:bodyPr>
            <a:normAutofit fontScale="92500" lnSpcReduction="20000"/>
          </a:bodyPr>
          <a:lstStyle/>
          <a:p>
            <a:pPr>
              <a:defRPr/>
            </a:pPr>
            <a:r>
              <a:rPr lang="en-US" dirty="0"/>
              <a:t>Example</a:t>
            </a:r>
          </a:p>
          <a:p>
            <a:pPr lvl="1">
              <a:defRPr/>
            </a:pPr>
            <a:r>
              <a:rPr lang="en-US" dirty="0"/>
              <a:t>Consider Parsing String </a:t>
            </a:r>
          </a:p>
          <a:p>
            <a:pPr lvl="1">
              <a:defRPr/>
            </a:pPr>
            <a:r>
              <a:rPr lang="en-US" dirty="0"/>
              <a:t>&lt;id&gt; + &lt;id&gt; * &lt;id&gt;</a:t>
            </a:r>
          </a:p>
          <a:p>
            <a:pPr lvl="1">
              <a:defRPr/>
            </a:pPr>
            <a:r>
              <a:rPr lang="en-US" dirty="0"/>
              <a:t>The first prediction is to be made according to the Grammar </a:t>
            </a:r>
          </a:p>
          <a:p>
            <a:pPr lvl="1">
              <a:defRPr/>
            </a:pPr>
            <a:r>
              <a:rPr lang="en-US" dirty="0"/>
              <a:t> 		E::= T+E|T</a:t>
            </a:r>
          </a:p>
          <a:p>
            <a:pPr lvl="1">
              <a:defRPr/>
            </a:pPr>
            <a:r>
              <a:rPr lang="en-US" dirty="0"/>
              <a:t>Such that the first terminal symbol produced by it should be &lt;id&gt;</a:t>
            </a:r>
          </a:p>
          <a:p>
            <a:pPr lvl="1">
              <a:defRPr/>
            </a:pPr>
            <a:r>
              <a:rPr lang="en-US" dirty="0"/>
              <a:t>From the Grammar  we find that </a:t>
            </a:r>
          </a:p>
          <a:p>
            <a:pPr lvl="1">
              <a:defRPr/>
            </a:pPr>
            <a:r>
              <a:rPr lang="en-US" dirty="0"/>
              <a:t>T = &gt; V …. And V =&gt; &lt;id&gt;  </a:t>
            </a:r>
          </a:p>
          <a:p>
            <a:pPr lvl="1">
              <a:defRPr/>
            </a:pPr>
            <a:r>
              <a:rPr lang="en-US" dirty="0"/>
              <a:t>Thus any RHS alternative starting with T will produce &lt;id&gt; </a:t>
            </a:r>
          </a:p>
          <a:p>
            <a:pPr lvl="1">
              <a:defRPr/>
            </a:pPr>
            <a:r>
              <a:rPr lang="en-US" dirty="0"/>
              <a:t>However both alternative of E Start with T</a:t>
            </a:r>
          </a:p>
          <a:p>
            <a:pPr lvl="1">
              <a:defRPr/>
            </a:pPr>
            <a:r>
              <a:rPr lang="en-US" dirty="0"/>
              <a:t>Which alternative to Choose ?????</a:t>
            </a:r>
          </a:p>
          <a:p>
            <a:pPr lvl="1">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CAEA6-646F-468A-9CF1-B4AC5A037AF8}"/>
              </a:ext>
            </a:extLst>
          </p:cNvPr>
          <p:cNvSpPr>
            <a:spLocks noGrp="1"/>
          </p:cNvSpPr>
          <p:nvPr>
            <p:ph type="title"/>
          </p:nvPr>
        </p:nvSpPr>
        <p:spPr/>
        <p:txBody>
          <a:bodyPr/>
          <a:lstStyle/>
          <a:p>
            <a:pPr>
              <a:defRPr/>
            </a:pPr>
            <a:endParaRPr lang="en-US"/>
          </a:p>
        </p:txBody>
      </p:sp>
      <p:sp>
        <p:nvSpPr>
          <p:cNvPr id="33795" name="Content Placeholder 2">
            <a:extLst>
              <a:ext uri="{FF2B5EF4-FFF2-40B4-BE49-F238E27FC236}">
                <a16:creationId xmlns="" xmlns:a16="http://schemas.microsoft.com/office/drawing/2014/main" id="{12C39D1D-5D0F-47FF-8E0A-197D2D3A8317}"/>
              </a:ext>
            </a:extLst>
          </p:cNvPr>
          <p:cNvSpPr>
            <a:spLocks noGrp="1"/>
          </p:cNvSpPr>
          <p:nvPr>
            <p:ph idx="1"/>
          </p:nvPr>
        </p:nvSpPr>
        <p:spPr/>
        <p:txBody>
          <a:bodyPr/>
          <a:lstStyle/>
          <a:p>
            <a:r>
              <a:rPr lang="en-US" altLang="en-US"/>
              <a:t>Solution to this ambiguity is to use Left Factoring for the Grammar to Ensure that the RHS alternative will produce unique terminal symbol in the first position </a:t>
            </a:r>
          </a:p>
          <a:p>
            <a:r>
              <a:rPr lang="en-US" altLang="en-US"/>
              <a:t>The production for E can be rewritten as</a:t>
            </a:r>
          </a:p>
          <a:p>
            <a:pPr lvl="1"/>
            <a:r>
              <a:rPr lang="en-US" altLang="en-US"/>
              <a:t>E ::= TE’</a:t>
            </a:r>
          </a:p>
          <a:p>
            <a:pPr lvl="1"/>
            <a:r>
              <a:rPr lang="en-US" altLang="en-US"/>
              <a:t>E’ ::= +E|</a:t>
            </a:r>
            <a:r>
              <a:rPr lang="az-Cyrl-AZ" altLang="en-US"/>
              <a:t>є</a:t>
            </a:r>
            <a:endParaRPr lang="en-US" altLang="en-US"/>
          </a:p>
          <a:p>
            <a:pPr lvl="1">
              <a:buFont typeface="Verdana" panose="020B0604030504040204" pitchFamily="34" charset="0"/>
              <a:buNone/>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D98046-50F5-4D20-BE19-6EE0DA0FFB8C}"/>
              </a:ext>
            </a:extLst>
          </p:cNvPr>
          <p:cNvSpPr>
            <a:spLocks noGrp="1"/>
          </p:cNvSpPr>
          <p:nvPr>
            <p:ph type="title"/>
          </p:nvPr>
        </p:nvSpPr>
        <p:spPr/>
        <p:txBody>
          <a:bodyPr/>
          <a:lstStyle/>
          <a:p>
            <a:pPr>
              <a:defRPr/>
            </a:pPr>
            <a:endParaRPr lang="en-US"/>
          </a:p>
        </p:txBody>
      </p:sp>
      <p:sp>
        <p:nvSpPr>
          <p:cNvPr id="34819" name="Content Placeholder 2">
            <a:extLst>
              <a:ext uri="{FF2B5EF4-FFF2-40B4-BE49-F238E27FC236}">
                <a16:creationId xmlns="" xmlns:a16="http://schemas.microsoft.com/office/drawing/2014/main" id="{3953F749-C362-48BD-BC64-9268BE3101EA}"/>
              </a:ext>
            </a:extLst>
          </p:cNvPr>
          <p:cNvSpPr>
            <a:spLocks noGrp="1"/>
          </p:cNvSpPr>
          <p:nvPr>
            <p:ph idx="1"/>
          </p:nvPr>
        </p:nvSpPr>
        <p:spPr/>
        <p:txBody>
          <a:bodyPr/>
          <a:lstStyle/>
          <a:p>
            <a:r>
              <a:rPr lang="en-US" altLang="en-US"/>
              <a:t>The first prediction according to grammar is </a:t>
            </a:r>
          </a:p>
          <a:p>
            <a:r>
              <a:rPr lang="en-US" altLang="en-US"/>
              <a:t>E = &gt; T E’ since the first source is &lt;id&gt;</a:t>
            </a:r>
          </a:p>
          <a:p>
            <a:r>
              <a:rPr lang="en-US" altLang="en-US"/>
              <a:t>When E’ becomes the leftmost NT in CSF , the prediction E’ =&gt; +E is made if the next source symbol is + or else the prediction for E’ = </a:t>
            </a:r>
            <a:r>
              <a:rPr lang="az-Cyrl-AZ" altLang="en-US"/>
              <a:t>є</a:t>
            </a:r>
            <a:r>
              <a:rPr lang="en-US" altLang="en-US"/>
              <a:t> is made</a:t>
            </a:r>
          </a:p>
          <a:p>
            <a:r>
              <a:rPr lang="en-US" altLang="en-US"/>
              <a:t>Thus parsing is no longer by trial and error and no backtracking is performed This approach is called predictive Parsing.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D92611-FCFA-4989-8E35-999FF6667F41}"/>
              </a:ext>
            </a:extLst>
          </p:cNvPr>
          <p:cNvSpPr>
            <a:spLocks noGrp="1"/>
          </p:cNvSpPr>
          <p:nvPr>
            <p:ph type="title"/>
          </p:nvPr>
        </p:nvSpPr>
        <p:spPr/>
        <p:txBody>
          <a:bodyPr/>
          <a:lstStyle/>
          <a:p>
            <a:pPr>
              <a:defRPr/>
            </a:pPr>
            <a:endParaRPr lang="en-US" dirty="0"/>
          </a:p>
        </p:txBody>
      </p:sp>
      <p:sp>
        <p:nvSpPr>
          <p:cNvPr id="35843" name="Content Placeholder 2">
            <a:extLst>
              <a:ext uri="{FF2B5EF4-FFF2-40B4-BE49-F238E27FC236}">
                <a16:creationId xmlns="" xmlns:a16="http://schemas.microsoft.com/office/drawing/2014/main" id="{A3AEC661-C399-427F-A23C-DF6FFB7B19A3}"/>
              </a:ext>
            </a:extLst>
          </p:cNvPr>
          <p:cNvSpPr>
            <a:spLocks noGrp="1"/>
          </p:cNvSpPr>
          <p:nvPr>
            <p:ph idx="1"/>
          </p:nvPr>
        </p:nvSpPr>
        <p:spPr/>
        <p:txBody>
          <a:bodyPr/>
          <a:lstStyle/>
          <a:p>
            <a:r>
              <a:rPr lang="en-US" altLang="en-US"/>
              <a:t>Example P2: Parsing of &lt;id&gt; + &lt; id&gt; * &lt;id&gt; according to following Grammar G3 ( Left Factoring is applied)</a:t>
            </a:r>
          </a:p>
          <a:p>
            <a:pPr lvl="1"/>
            <a:r>
              <a:rPr lang="en-US" altLang="en-US"/>
              <a:t>E ::= TE’</a:t>
            </a:r>
          </a:p>
          <a:p>
            <a:pPr lvl="1"/>
            <a:r>
              <a:rPr lang="en-US" altLang="en-US"/>
              <a:t>E’ ::= +E|</a:t>
            </a:r>
            <a:r>
              <a:rPr lang="az-Cyrl-AZ" altLang="en-US"/>
              <a:t>є</a:t>
            </a:r>
            <a:endParaRPr lang="en-US" altLang="en-US"/>
          </a:p>
          <a:p>
            <a:pPr lvl="1"/>
            <a:r>
              <a:rPr lang="en-US" altLang="en-US"/>
              <a:t>T ::= V T’</a:t>
            </a:r>
          </a:p>
          <a:p>
            <a:pPr lvl="1"/>
            <a:r>
              <a:rPr lang="en-US" altLang="en-US"/>
              <a:t>T’ ::= *T |</a:t>
            </a:r>
            <a:r>
              <a:rPr lang="az-Cyrl-AZ" altLang="en-US"/>
              <a:t> є</a:t>
            </a:r>
            <a:endParaRPr lang="en-US" altLang="en-US"/>
          </a:p>
          <a:p>
            <a:pPr lvl="1"/>
            <a:r>
              <a:rPr lang="en-US" altLang="en-US"/>
              <a:t>V ::= &lt;id&gt;</a:t>
            </a:r>
          </a:p>
          <a:p>
            <a:pPr lvl="1">
              <a:buFont typeface="Verdana" panose="020B0604030504040204" pitchFamily="34" charset="0"/>
              <a:buNone/>
            </a:pPr>
            <a:r>
              <a:rPr lang="en-US" altLang="en-US"/>
              <a:t>Let CSF = E and SSM = &lt;id&gt; . </a:t>
            </a:r>
          </a:p>
          <a:p>
            <a:pPr lvl="1">
              <a:buFont typeface="Verdana" panose="020B0604030504040204" pitchFamily="34" charset="0"/>
              <a:buNone/>
            </a:pPr>
            <a:r>
              <a:rPr lang="en-US" altLang="en-US"/>
              <a:t>Discuss this example of top down parsing without backtracking.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00C77905-20C8-46BA-A21F-C0AD9B48679C}"/>
              </a:ext>
            </a:extLst>
          </p:cNvPr>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a:t>Grammar often has its productions defined in term of itself. </a:t>
            </a:r>
          </a:p>
          <a:p>
            <a:pPr marL="365760" indent="-256032" eaLnBrk="1" fontAlgn="auto" hangingPunct="1">
              <a:spcAft>
                <a:spcPts val="0"/>
              </a:spcAft>
              <a:buFont typeface="Wingdings 3"/>
              <a:buChar char=""/>
              <a:defRPr/>
            </a:pPr>
            <a:r>
              <a:rPr lang="en-US" dirty="0"/>
              <a:t>“A non terminal on the LHS of the production occurs on the RHS as well, these are called recursive production.</a:t>
            </a:r>
          </a:p>
          <a:p>
            <a:pPr marL="365760" indent="-256032" eaLnBrk="1" fontAlgn="auto" hangingPunct="1">
              <a:spcAft>
                <a:spcPts val="0"/>
              </a:spcAft>
              <a:buFont typeface="Wingdings 3"/>
              <a:buChar char=""/>
              <a:defRPr/>
            </a:pPr>
            <a:r>
              <a:rPr lang="en-US" dirty="0"/>
              <a:t>If recursive non-terminal occur on the left in the RHS of the production, A-&gt; </a:t>
            </a:r>
            <a:r>
              <a:rPr lang="en-US" dirty="0" err="1"/>
              <a:t>a|Ab,The</a:t>
            </a:r>
            <a:r>
              <a:rPr lang="en-US" dirty="0"/>
              <a:t> production is said to be left recursive.</a:t>
            </a:r>
          </a:p>
          <a:p>
            <a:pPr marL="365760" indent="-256032" eaLnBrk="1" fontAlgn="auto" hangingPunct="1">
              <a:spcAft>
                <a:spcPts val="0"/>
              </a:spcAft>
              <a:buFont typeface="Wingdings 3"/>
              <a:buChar char=""/>
              <a:defRPr/>
            </a:pPr>
            <a:r>
              <a:rPr lang="en-US" dirty="0"/>
              <a:t>The production has its recursive non-terminal on the right side on </a:t>
            </a:r>
            <a:r>
              <a:rPr lang="en-US" dirty="0" err="1"/>
              <a:t>RHS,called</a:t>
            </a:r>
            <a:r>
              <a:rPr lang="en-US" dirty="0"/>
              <a:t> A-&gt;</a:t>
            </a:r>
            <a:r>
              <a:rPr lang="en-US" dirty="0" err="1"/>
              <a:t>a|bA</a:t>
            </a:r>
            <a:r>
              <a:rPr lang="en-US" dirty="0"/>
              <a:t> is right recursive.</a:t>
            </a:r>
          </a:p>
        </p:txBody>
      </p:sp>
      <p:sp>
        <p:nvSpPr>
          <p:cNvPr id="3" name="Title 2">
            <a:extLst>
              <a:ext uri="{FF2B5EF4-FFF2-40B4-BE49-F238E27FC236}">
                <a16:creationId xmlns="" xmlns:a16="http://schemas.microsoft.com/office/drawing/2014/main" id="{C7654B4E-3BBB-4A59-BE3E-974DFE157069}"/>
              </a:ext>
            </a:extLst>
          </p:cNvPr>
          <p:cNvSpPr>
            <a:spLocks noGrp="1"/>
          </p:cNvSpPr>
          <p:nvPr>
            <p:ph type="title"/>
          </p:nvPr>
        </p:nvSpPr>
        <p:spPr/>
        <p:txBody>
          <a:bodyPr/>
          <a:lstStyle/>
          <a:p>
            <a:pPr eaLnBrk="1" fontAlgn="auto" hangingPunct="1">
              <a:spcAft>
                <a:spcPts val="0"/>
              </a:spcAft>
              <a:defRPr/>
            </a:pPr>
            <a:r>
              <a:rPr lang="en-US" dirty="0"/>
              <a:t>Recursive Productions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a:extLst>
              <a:ext uri="{FF2B5EF4-FFF2-40B4-BE49-F238E27FC236}">
                <a16:creationId xmlns="" xmlns:a16="http://schemas.microsoft.com/office/drawing/2014/main" id="{96FC3D9F-A087-4911-BF24-5CF47670D062}"/>
              </a:ext>
            </a:extLst>
          </p:cNvPr>
          <p:cNvSpPr>
            <a:spLocks noGrp="1"/>
          </p:cNvSpPr>
          <p:nvPr>
            <p:ph idx="1"/>
          </p:nvPr>
        </p:nvSpPr>
        <p:spPr/>
        <p:txBody>
          <a:bodyPr/>
          <a:lstStyle/>
          <a:p>
            <a:pPr eaLnBrk="1" hangingPunct="1"/>
            <a:r>
              <a:rPr lang="en-US" altLang="en-US"/>
              <a:t>Left-recursive grammar is not suitable for top-down parsing because the parser would enter into infinite loop of prediction making.</a:t>
            </a:r>
          </a:p>
          <a:p>
            <a:pPr eaLnBrk="1" hangingPunct="1"/>
            <a:r>
              <a:rPr lang="en-US" altLang="en-US"/>
              <a:t>To eliminate left recursion, introduce new non-terminal, say X’, and append to the end of all non-left- recursive production for X.</a:t>
            </a:r>
          </a:p>
          <a:p>
            <a:pPr eaLnBrk="1" hangingPunct="1"/>
            <a:r>
              <a:rPr lang="en-US" altLang="en-US"/>
              <a:t>The expansion rule for the new non-terminal X’ is essentially the reverse of the original left-recursive rule.</a:t>
            </a:r>
          </a:p>
        </p:txBody>
      </p:sp>
      <p:sp>
        <p:nvSpPr>
          <p:cNvPr id="3" name="Title 2">
            <a:extLst>
              <a:ext uri="{FF2B5EF4-FFF2-40B4-BE49-F238E27FC236}">
                <a16:creationId xmlns="" xmlns:a16="http://schemas.microsoft.com/office/drawing/2014/main" id="{35694E56-125B-42BA-8EB0-0D012B679807}"/>
              </a:ext>
            </a:extLst>
          </p:cNvPr>
          <p:cNvSpPr>
            <a:spLocks noGrp="1"/>
          </p:cNvSpPr>
          <p:nvPr>
            <p:ph type="title"/>
          </p:nvPr>
        </p:nvSpPr>
        <p:spPr/>
        <p:txBody>
          <a:bodyPr/>
          <a:lstStyle/>
          <a:p>
            <a:pPr eaLnBrk="1" fontAlgn="auto" hangingPunct="1">
              <a:spcAft>
                <a:spcPts val="0"/>
              </a:spcAft>
              <a:defRPr/>
            </a:pPr>
            <a:r>
              <a:rPr lang="en-US" dirty="0"/>
              <a:t>Cont.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a:extLst>
              <a:ext uri="{FF2B5EF4-FFF2-40B4-BE49-F238E27FC236}">
                <a16:creationId xmlns="" xmlns:a16="http://schemas.microsoft.com/office/drawing/2014/main" id="{211DE073-4564-4D35-B8FD-8A7320B73009}"/>
              </a:ext>
            </a:extLst>
          </p:cNvPr>
          <p:cNvSpPr>
            <a:spLocks noGrp="1"/>
          </p:cNvSpPr>
          <p:nvPr>
            <p:ph idx="1"/>
          </p:nvPr>
        </p:nvSpPr>
        <p:spPr/>
        <p:txBody>
          <a:bodyPr/>
          <a:lstStyle/>
          <a:p>
            <a:pPr eaLnBrk="1" hangingPunct="1"/>
            <a:r>
              <a:rPr lang="en-US" altLang="en-US"/>
              <a:t>Recursive descend (RD) parser is a variant of top down parsing without backtracking.</a:t>
            </a:r>
          </a:p>
          <a:p>
            <a:pPr eaLnBrk="1" hangingPunct="1"/>
            <a:r>
              <a:rPr lang="en-US" altLang="en-US"/>
              <a:t>It can be implemented any programming language which support Recursive procedure.</a:t>
            </a:r>
          </a:p>
          <a:p>
            <a:r>
              <a:rPr lang="en-US" altLang="en-US"/>
              <a:t>To implement recursive descend parsing , a left factored grammar is modified to make repeated occurrences of string s more explicit.</a:t>
            </a:r>
          </a:p>
          <a:p>
            <a:r>
              <a:rPr lang="en-US" altLang="en-US"/>
              <a:t>Grammar G3 is rewritten as </a:t>
            </a:r>
          </a:p>
          <a:p>
            <a:pPr lvl="1"/>
            <a:r>
              <a:rPr lang="en-US" altLang="en-US"/>
              <a:t>E ::= T { +T}*</a:t>
            </a:r>
          </a:p>
          <a:p>
            <a:pPr lvl="1"/>
            <a:r>
              <a:rPr lang="en-US" altLang="en-US"/>
              <a:t>T ::= V{* V}*</a:t>
            </a:r>
          </a:p>
          <a:p>
            <a:pPr lvl="1"/>
            <a:r>
              <a:rPr lang="en-US" altLang="en-US"/>
              <a:t>V ::= &lt;id&gt;</a:t>
            </a:r>
          </a:p>
          <a:p>
            <a:pPr eaLnBrk="1" hangingPunct="1"/>
            <a:endParaRPr lang="en-US" altLang="en-US"/>
          </a:p>
        </p:txBody>
      </p:sp>
      <p:sp>
        <p:nvSpPr>
          <p:cNvPr id="3" name="Title 2">
            <a:extLst>
              <a:ext uri="{FF2B5EF4-FFF2-40B4-BE49-F238E27FC236}">
                <a16:creationId xmlns="" xmlns:a16="http://schemas.microsoft.com/office/drawing/2014/main" id="{3BBA8F98-FD88-4D16-BBAF-CA45A674251E}"/>
              </a:ext>
            </a:extLst>
          </p:cNvPr>
          <p:cNvSpPr>
            <a:spLocks noGrp="1"/>
          </p:cNvSpPr>
          <p:nvPr>
            <p:ph type="title"/>
          </p:nvPr>
        </p:nvSpPr>
        <p:spPr/>
        <p:txBody>
          <a:bodyPr/>
          <a:lstStyle/>
          <a:p>
            <a:pPr eaLnBrk="1" fontAlgn="auto" hangingPunct="1">
              <a:spcAft>
                <a:spcPts val="0"/>
              </a:spcAft>
              <a:defRPr/>
            </a:pPr>
            <a:r>
              <a:rPr lang="en-US" dirty="0"/>
              <a:t>A practical top down Parsing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 xmlns:a16="http://schemas.microsoft.com/office/drawing/2014/main" id="{2603D707-1E38-4902-B173-6D84260622A5}"/>
              </a:ext>
            </a:extLst>
          </p:cNvPr>
          <p:cNvSpPr>
            <a:spLocks noGrp="1"/>
          </p:cNvSpPr>
          <p:nvPr>
            <p:ph idx="1"/>
          </p:nvPr>
        </p:nvSpPr>
        <p:spPr>
          <a:xfrm>
            <a:off x="457200" y="1481138"/>
            <a:ext cx="8229600" cy="4843462"/>
          </a:xfrm>
        </p:spPr>
        <p:txBody>
          <a:bodyPr/>
          <a:lstStyle/>
          <a:p>
            <a:r>
              <a:rPr lang="en-IN" altLang="en-US"/>
              <a:t>During the construction of a lexical analyser, convert the pattern in the diagrammatic form called transition diagram.</a:t>
            </a:r>
          </a:p>
          <a:p>
            <a:endParaRPr lang="en-IN" altLang="en-US"/>
          </a:p>
          <a:p>
            <a:r>
              <a:rPr lang="en-IN" altLang="en-US"/>
              <a:t>Transition diagrams are used to keep track of recognized sequence of characters as the forward pointer scans the input.</a:t>
            </a:r>
          </a:p>
        </p:txBody>
      </p:sp>
      <p:sp>
        <p:nvSpPr>
          <p:cNvPr id="3" name="Title 2">
            <a:extLst>
              <a:ext uri="{FF2B5EF4-FFF2-40B4-BE49-F238E27FC236}">
                <a16:creationId xmlns="" xmlns:a16="http://schemas.microsoft.com/office/drawing/2014/main" id="{7DC7FDAE-1361-4140-9BAA-4382774D0A7E}"/>
              </a:ext>
            </a:extLst>
          </p:cNvPr>
          <p:cNvSpPr>
            <a:spLocks noGrp="1"/>
          </p:cNvSpPr>
          <p:nvPr>
            <p:ph type="title"/>
          </p:nvPr>
        </p:nvSpPr>
        <p:spPr/>
        <p:txBody>
          <a:bodyPr/>
          <a:lstStyle/>
          <a:p>
            <a:pPr>
              <a:defRPr/>
            </a:pPr>
            <a:r>
              <a:rPr lang="en-IN" dirty="0"/>
              <a:t>Transition Diagram</a:t>
            </a:r>
          </a:p>
        </p:txBody>
      </p:sp>
      <p:sp>
        <p:nvSpPr>
          <p:cNvPr id="4" name="Oval 3">
            <a:extLst>
              <a:ext uri="{FF2B5EF4-FFF2-40B4-BE49-F238E27FC236}">
                <a16:creationId xmlns="" xmlns:a16="http://schemas.microsoft.com/office/drawing/2014/main" id="{AE7F4D80-5703-4733-B008-1644C0DF146E}"/>
              </a:ext>
            </a:extLst>
          </p:cNvPr>
          <p:cNvSpPr/>
          <p:nvPr/>
        </p:nvSpPr>
        <p:spPr>
          <a:xfrm>
            <a:off x="1981200" y="5029200"/>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dirty="0"/>
              <a:t>Start</a:t>
            </a:r>
          </a:p>
        </p:txBody>
      </p:sp>
      <p:cxnSp>
        <p:nvCxnSpPr>
          <p:cNvPr id="6" name="Straight Arrow Connector 5">
            <a:extLst>
              <a:ext uri="{FF2B5EF4-FFF2-40B4-BE49-F238E27FC236}">
                <a16:creationId xmlns="" xmlns:a16="http://schemas.microsoft.com/office/drawing/2014/main" id="{07B487D2-62DC-46B2-870D-4B67CD79D4C9}"/>
              </a:ext>
            </a:extLst>
          </p:cNvPr>
          <p:cNvCxnSpPr>
            <a:endCxn id="9" idx="2"/>
          </p:cNvCxnSpPr>
          <p:nvPr/>
        </p:nvCxnSpPr>
        <p:spPr>
          <a:xfrm>
            <a:off x="3048000" y="5524500"/>
            <a:ext cx="1981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 xmlns:a16="http://schemas.microsoft.com/office/drawing/2014/main" id="{717F6D75-140A-41DA-976F-CBB006237702}"/>
              </a:ext>
            </a:extLst>
          </p:cNvPr>
          <p:cNvSpPr/>
          <p:nvPr/>
        </p:nvSpPr>
        <p:spPr>
          <a:xfrm>
            <a:off x="5029200" y="5029200"/>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dirty="0" err="1"/>
              <a:t>Int</a:t>
            </a:r>
            <a:endParaRPr lang="en-IN" dirty="0"/>
          </a:p>
        </p:txBody>
      </p:sp>
      <p:sp>
        <p:nvSpPr>
          <p:cNvPr id="12295" name="TextBox 20">
            <a:extLst>
              <a:ext uri="{FF2B5EF4-FFF2-40B4-BE49-F238E27FC236}">
                <a16:creationId xmlns="" xmlns:a16="http://schemas.microsoft.com/office/drawing/2014/main" id="{F21263C6-7049-44A9-BB22-AD23E97C9731}"/>
              </a:ext>
            </a:extLst>
          </p:cNvPr>
          <p:cNvSpPr txBox="1">
            <a:spLocks noChangeArrowheads="1"/>
          </p:cNvSpPr>
          <p:nvPr/>
        </p:nvSpPr>
        <p:spPr bwMode="auto">
          <a:xfrm>
            <a:off x="3886200" y="5154613"/>
            <a:ext cx="762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IN" altLang="en-US"/>
              <a:t>d</a:t>
            </a:r>
          </a:p>
        </p:txBody>
      </p:sp>
      <p:cxnSp>
        <p:nvCxnSpPr>
          <p:cNvPr id="24" name="Curved Connector 23">
            <a:extLst>
              <a:ext uri="{FF2B5EF4-FFF2-40B4-BE49-F238E27FC236}">
                <a16:creationId xmlns="" xmlns:a16="http://schemas.microsoft.com/office/drawing/2014/main" id="{1856B405-6B2A-46D8-B395-7442763AEB17}"/>
              </a:ext>
            </a:extLst>
          </p:cNvPr>
          <p:cNvCxnSpPr>
            <a:stCxn id="9" idx="7"/>
            <a:endCxn id="9" idx="5"/>
          </p:cNvCxnSpPr>
          <p:nvPr/>
        </p:nvCxnSpPr>
        <p:spPr>
          <a:xfrm rot="16200000" flipH="1">
            <a:off x="5524500" y="5524501"/>
            <a:ext cx="701675" cy="12700"/>
          </a:xfrm>
          <a:prstGeom prst="curvedConnector5">
            <a:avLst>
              <a:gd name="adj1" fmla="val -32636"/>
              <a:gd name="adj2" fmla="val 8457717"/>
              <a:gd name="adj3" fmla="val 132636"/>
            </a:avLst>
          </a:prstGeom>
          <a:ln>
            <a:tailEnd type="triangle"/>
          </a:ln>
        </p:spPr>
        <p:style>
          <a:lnRef idx="1">
            <a:schemeClr val="accent1"/>
          </a:lnRef>
          <a:fillRef idx="0">
            <a:schemeClr val="accent1"/>
          </a:fillRef>
          <a:effectRef idx="0">
            <a:schemeClr val="accent1"/>
          </a:effectRef>
          <a:fontRef idx="minor">
            <a:schemeClr val="tx1"/>
          </a:fontRef>
        </p:style>
      </p:cxnSp>
      <p:sp>
        <p:nvSpPr>
          <p:cNvPr id="12297" name="TextBox 31">
            <a:extLst>
              <a:ext uri="{FF2B5EF4-FFF2-40B4-BE49-F238E27FC236}">
                <a16:creationId xmlns="" xmlns:a16="http://schemas.microsoft.com/office/drawing/2014/main" id="{4109630F-1FBC-49DD-9AC3-27819CDB11BF}"/>
              </a:ext>
            </a:extLst>
          </p:cNvPr>
          <p:cNvSpPr txBox="1">
            <a:spLocks noChangeArrowheads="1"/>
          </p:cNvSpPr>
          <p:nvPr/>
        </p:nvSpPr>
        <p:spPr bwMode="auto">
          <a:xfrm>
            <a:off x="6934200" y="5213350"/>
            <a:ext cx="609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IN" altLang="en-US"/>
              <a:t>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a:extLst>
              <a:ext uri="{FF2B5EF4-FFF2-40B4-BE49-F238E27FC236}">
                <a16:creationId xmlns="" xmlns:a16="http://schemas.microsoft.com/office/drawing/2014/main" id="{A600F1E9-B596-4729-A4B8-F95655E59FF5}"/>
              </a:ext>
            </a:extLst>
          </p:cNvPr>
          <p:cNvSpPr>
            <a:spLocks noGrp="1"/>
          </p:cNvSpPr>
          <p:nvPr>
            <p:ph idx="1"/>
          </p:nvPr>
        </p:nvSpPr>
        <p:spPr/>
        <p:txBody>
          <a:bodyPr/>
          <a:lstStyle/>
          <a:p>
            <a:pPr eaLnBrk="1" hangingPunct="1">
              <a:buFont typeface="Wingdings 3" panose="05040102010807070707" pitchFamily="18" charset="2"/>
              <a:buNone/>
            </a:pPr>
            <a:r>
              <a:rPr lang="en-US" altLang="en-US"/>
              <a:t>	var</a:t>
            </a:r>
          </a:p>
          <a:p>
            <a:pPr eaLnBrk="1" hangingPunct="1">
              <a:buFont typeface="Wingdings 3" panose="05040102010807070707" pitchFamily="18" charset="2"/>
              <a:buNone/>
            </a:pPr>
            <a:r>
              <a:rPr lang="en-US" altLang="en-US"/>
              <a:t>		a,b:pointer to a tree node;</a:t>
            </a:r>
          </a:p>
          <a:p>
            <a:pPr eaLnBrk="1" hangingPunct="1">
              <a:buFont typeface="Wingdings 3" panose="05040102010807070707" pitchFamily="18" charset="2"/>
              <a:buNone/>
            </a:pPr>
            <a:r>
              <a:rPr lang="en-US" altLang="en-US"/>
              <a:t>	begin</a:t>
            </a:r>
          </a:p>
          <a:p>
            <a:pPr eaLnBrk="1" hangingPunct="1">
              <a:buFont typeface="Wingdings 3" panose="05040102010807070707" pitchFamily="18" charset="2"/>
              <a:buNone/>
            </a:pPr>
            <a:r>
              <a:rPr lang="en-US" altLang="en-US"/>
              <a:t>		proc_T(a); /*Returns a pointer to the root 	of tree</a:t>
            </a:r>
          </a:p>
          <a:p>
            <a:pPr eaLnBrk="1" hangingPunct="1">
              <a:buFont typeface="Wingdings 3" panose="05040102010807070707" pitchFamily="18" charset="2"/>
              <a:buNone/>
            </a:pPr>
            <a:r>
              <a:rPr lang="en-US" altLang="en-US"/>
              <a:t>	while (nextsymb = ‘+’)</a:t>
            </a:r>
          </a:p>
          <a:p>
            <a:pPr eaLnBrk="1" hangingPunct="1">
              <a:buFont typeface="Wingdings 3" panose="05040102010807070707" pitchFamily="18" charset="2"/>
              <a:buNone/>
            </a:pPr>
            <a:r>
              <a:rPr lang="en-US" altLang="en-US"/>
              <a:t>        match(‘+’)</a:t>
            </a:r>
          </a:p>
          <a:p>
            <a:pPr eaLnBrk="1" hangingPunct="1">
              <a:buFont typeface="Wingdings 3" panose="05040102010807070707" pitchFamily="18" charset="2"/>
              <a:buNone/>
            </a:pPr>
            <a:r>
              <a:rPr lang="en-US" altLang="en-US"/>
              <a:t>        proc_T(b);</a:t>
            </a:r>
          </a:p>
          <a:p>
            <a:pPr eaLnBrk="1" hangingPunct="1">
              <a:buFont typeface="Wingdings 3" panose="05040102010807070707" pitchFamily="18" charset="2"/>
              <a:buNone/>
            </a:pPr>
            <a:r>
              <a:rPr lang="en-US" altLang="en-US"/>
              <a:t>        a= treebuild(‘+’,a,b)</a:t>
            </a:r>
          </a:p>
          <a:p>
            <a:pPr eaLnBrk="1" hangingPunct="1">
              <a:buFont typeface="Wingdings 3" panose="05040102010807070707" pitchFamily="18" charset="2"/>
              <a:buNone/>
            </a:pPr>
            <a:r>
              <a:rPr lang="en-US" altLang="en-US"/>
              <a:t> tree_root = a;</a:t>
            </a:r>
          </a:p>
          <a:p>
            <a:pPr eaLnBrk="1" hangingPunct="1">
              <a:buFont typeface="Wingdings 3" panose="05040102010807070707" pitchFamily="18" charset="2"/>
              <a:buNone/>
            </a:pPr>
            <a:r>
              <a:rPr lang="en-US" altLang="en-US"/>
              <a:t> return;</a:t>
            </a:r>
          </a:p>
        </p:txBody>
      </p:sp>
      <p:sp>
        <p:nvSpPr>
          <p:cNvPr id="3" name="Title 2">
            <a:extLst>
              <a:ext uri="{FF2B5EF4-FFF2-40B4-BE49-F238E27FC236}">
                <a16:creationId xmlns="" xmlns:a16="http://schemas.microsoft.com/office/drawing/2014/main" id="{2B2FF9AF-BADD-4E29-B14E-66D9764E5046}"/>
              </a:ext>
            </a:extLst>
          </p:cNvPr>
          <p:cNvSpPr>
            <a:spLocks noGrp="1"/>
          </p:cNvSpPr>
          <p:nvPr>
            <p:ph type="title"/>
          </p:nvPr>
        </p:nvSpPr>
        <p:spPr/>
        <p:txBody>
          <a:bodyPr>
            <a:normAutofit fontScale="90000"/>
          </a:bodyPr>
          <a:lstStyle/>
          <a:p>
            <a:pPr eaLnBrk="1" fontAlgn="auto" hangingPunct="1">
              <a:spcAft>
                <a:spcPts val="0"/>
              </a:spcAft>
              <a:defRPr/>
            </a:pPr>
            <a:r>
              <a:rPr lang="en-US" altLang="en-US" dirty="0"/>
              <a:t/>
            </a:r>
            <a:br>
              <a:rPr lang="en-US" altLang="en-US" dirty="0"/>
            </a:br>
            <a:r>
              <a:rPr lang="en-US" altLang="en-US" dirty="0"/>
              <a:t>Recursive Descent Parser</a:t>
            </a:r>
            <a:br>
              <a:rPr lang="en-US" altLang="en-US" dirty="0"/>
            </a:br>
            <a:r>
              <a:rPr lang="en-US" altLang="en-US" dirty="0"/>
              <a:t>Procedure </a:t>
            </a:r>
            <a:r>
              <a:rPr lang="en-US" altLang="en-US" dirty="0" err="1"/>
              <a:t>proc_E</a:t>
            </a:r>
            <a:r>
              <a:rPr lang="en-US" altLang="en-US" dirty="0">
                <a:sym typeface="Wingdings" panose="05000000000000000000" pitchFamily="2" charset="2"/>
              </a:rPr>
              <a:t>( </a:t>
            </a:r>
            <a:r>
              <a:rPr lang="en-US" altLang="en-US" dirty="0" err="1">
                <a:sym typeface="Wingdings" panose="05000000000000000000" pitchFamily="2" charset="2"/>
              </a:rPr>
              <a:t>tree_root</a:t>
            </a:r>
            <a:r>
              <a:rPr lang="en-US" altLang="en-US" dirty="0">
                <a:sym typeface="Wingdings" panose="05000000000000000000" pitchFamily="2" charset="2"/>
              </a:rPr>
              <a:t>)</a:t>
            </a:r>
            <a:br>
              <a:rPr lang="en-US" altLang="en-US" dirty="0">
                <a:sym typeface="Wingdings" panose="05000000000000000000" pitchFamily="2" charset="2"/>
              </a:rPr>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 xmlns:a16="http://schemas.microsoft.com/office/drawing/2014/main" id="{C5981A3D-FEA7-4876-9286-44632114D8D4}"/>
              </a:ext>
            </a:extLst>
          </p:cNvPr>
          <p:cNvSpPr>
            <a:spLocks noGrp="1"/>
          </p:cNvSpPr>
          <p:nvPr>
            <p:ph idx="1"/>
          </p:nvPr>
        </p:nvSpPr>
        <p:spPr/>
        <p:txBody>
          <a:bodyPr/>
          <a:lstStyle/>
          <a:p>
            <a:pPr eaLnBrk="1" hangingPunct="1">
              <a:buFont typeface="Wingdings 3" panose="05040102010807070707" pitchFamily="18" charset="2"/>
              <a:buNone/>
            </a:pPr>
            <a:r>
              <a:rPr lang="en-US" altLang="en-US"/>
              <a:t>	var</a:t>
            </a:r>
          </a:p>
          <a:p>
            <a:pPr eaLnBrk="1" hangingPunct="1">
              <a:buFont typeface="Wingdings 3" panose="05040102010807070707" pitchFamily="18" charset="2"/>
              <a:buNone/>
            </a:pPr>
            <a:r>
              <a:rPr lang="en-US" altLang="en-US"/>
              <a:t>		a,b:pointer to a tree node;</a:t>
            </a:r>
          </a:p>
          <a:p>
            <a:pPr eaLnBrk="1" hangingPunct="1">
              <a:buFont typeface="Wingdings 3" panose="05040102010807070707" pitchFamily="18" charset="2"/>
              <a:buNone/>
            </a:pPr>
            <a:r>
              <a:rPr lang="en-US" altLang="en-US"/>
              <a:t>	begin</a:t>
            </a:r>
          </a:p>
          <a:p>
            <a:pPr eaLnBrk="1" hangingPunct="1">
              <a:buFont typeface="Wingdings 3" panose="05040102010807070707" pitchFamily="18" charset="2"/>
              <a:buNone/>
            </a:pPr>
            <a:r>
              <a:rPr lang="en-US" altLang="en-US"/>
              <a:t>		proc_V(a); /*Returns a pointer to the root 	of tree</a:t>
            </a:r>
          </a:p>
          <a:p>
            <a:pPr eaLnBrk="1" hangingPunct="1">
              <a:buFont typeface="Wingdings 3" panose="05040102010807070707" pitchFamily="18" charset="2"/>
              <a:buNone/>
            </a:pPr>
            <a:r>
              <a:rPr lang="en-US" altLang="en-US"/>
              <a:t>	while (nextsymb = ‘*’)</a:t>
            </a:r>
          </a:p>
          <a:p>
            <a:pPr eaLnBrk="1" hangingPunct="1">
              <a:buFont typeface="Wingdings 3" panose="05040102010807070707" pitchFamily="18" charset="2"/>
              <a:buNone/>
            </a:pPr>
            <a:r>
              <a:rPr lang="en-US" altLang="en-US"/>
              <a:t>        match(‘*’)</a:t>
            </a:r>
          </a:p>
          <a:p>
            <a:pPr eaLnBrk="1" hangingPunct="1">
              <a:buFont typeface="Wingdings 3" panose="05040102010807070707" pitchFamily="18" charset="2"/>
              <a:buNone/>
            </a:pPr>
            <a:r>
              <a:rPr lang="en-US" altLang="en-US"/>
              <a:t>        proc_V(b);</a:t>
            </a:r>
          </a:p>
          <a:p>
            <a:pPr eaLnBrk="1" hangingPunct="1">
              <a:buFont typeface="Wingdings 3" panose="05040102010807070707" pitchFamily="18" charset="2"/>
              <a:buNone/>
            </a:pPr>
            <a:r>
              <a:rPr lang="en-US" altLang="en-US"/>
              <a:t>        a= treebuild(‘*’,a,b)</a:t>
            </a:r>
          </a:p>
          <a:p>
            <a:pPr eaLnBrk="1" hangingPunct="1">
              <a:buFont typeface="Wingdings 3" panose="05040102010807070707" pitchFamily="18" charset="2"/>
              <a:buNone/>
            </a:pPr>
            <a:r>
              <a:rPr lang="en-US" altLang="en-US"/>
              <a:t> tree_root = a;</a:t>
            </a:r>
          </a:p>
          <a:p>
            <a:pPr eaLnBrk="1" hangingPunct="1">
              <a:buFont typeface="Wingdings 3" panose="05040102010807070707" pitchFamily="18" charset="2"/>
              <a:buNone/>
            </a:pPr>
            <a:r>
              <a:rPr lang="en-US" altLang="en-US"/>
              <a:t> return;</a:t>
            </a:r>
          </a:p>
        </p:txBody>
      </p:sp>
      <p:sp>
        <p:nvSpPr>
          <p:cNvPr id="3" name="Title 2">
            <a:extLst>
              <a:ext uri="{FF2B5EF4-FFF2-40B4-BE49-F238E27FC236}">
                <a16:creationId xmlns="" xmlns:a16="http://schemas.microsoft.com/office/drawing/2014/main" id="{A5CBD41C-9DE6-4487-A289-43749A449688}"/>
              </a:ext>
            </a:extLst>
          </p:cNvPr>
          <p:cNvSpPr>
            <a:spLocks noGrp="1"/>
          </p:cNvSpPr>
          <p:nvPr>
            <p:ph type="title"/>
          </p:nvPr>
        </p:nvSpPr>
        <p:spPr/>
        <p:txBody>
          <a:bodyPr>
            <a:normAutofit fontScale="90000"/>
          </a:bodyPr>
          <a:lstStyle/>
          <a:p>
            <a:pPr eaLnBrk="1" fontAlgn="auto" hangingPunct="1">
              <a:spcAft>
                <a:spcPts val="0"/>
              </a:spcAft>
              <a:defRPr/>
            </a:pPr>
            <a:r>
              <a:rPr lang="en-US" altLang="en-US" dirty="0"/>
              <a:t/>
            </a:r>
            <a:br>
              <a:rPr lang="en-US" altLang="en-US" dirty="0"/>
            </a:br>
            <a:r>
              <a:rPr lang="en-US" altLang="en-US" dirty="0"/>
              <a:t>Procedure </a:t>
            </a:r>
            <a:r>
              <a:rPr lang="en-US" altLang="en-US" dirty="0" err="1"/>
              <a:t>proc_T</a:t>
            </a:r>
            <a:r>
              <a:rPr lang="en-US" altLang="en-US" dirty="0">
                <a:sym typeface="Wingdings" panose="05000000000000000000" pitchFamily="2" charset="2"/>
              </a:rPr>
              <a:t>( </a:t>
            </a:r>
            <a:r>
              <a:rPr lang="en-US" altLang="en-US" dirty="0" err="1">
                <a:sym typeface="Wingdings" panose="05000000000000000000" pitchFamily="2" charset="2"/>
              </a:rPr>
              <a:t>tree_root</a:t>
            </a:r>
            <a:r>
              <a:rPr lang="en-US" altLang="en-US" dirty="0">
                <a:sym typeface="Wingdings" panose="05000000000000000000" pitchFamily="2" charset="2"/>
              </a:rPr>
              <a:t>)</a:t>
            </a:r>
            <a:br>
              <a:rPr lang="en-US" altLang="en-US" dirty="0">
                <a:sym typeface="Wingdings" panose="05000000000000000000" pitchFamily="2" charset="2"/>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 xmlns:a16="http://schemas.microsoft.com/office/drawing/2014/main" id="{C778A39E-E5D1-4BF9-9EAA-A8A8E52836D4}"/>
              </a:ext>
            </a:extLst>
          </p:cNvPr>
          <p:cNvSpPr>
            <a:spLocks noGrp="1"/>
          </p:cNvSpPr>
          <p:nvPr>
            <p:ph idx="1"/>
          </p:nvPr>
        </p:nvSpPr>
        <p:spPr/>
        <p:txBody>
          <a:bodyPr/>
          <a:lstStyle/>
          <a:p>
            <a:pPr eaLnBrk="1" hangingPunct="1">
              <a:buFont typeface="Wingdings 3" panose="05040102010807070707" pitchFamily="18" charset="2"/>
              <a:buNone/>
            </a:pPr>
            <a:r>
              <a:rPr lang="en-US" altLang="en-US"/>
              <a:t>	var</a:t>
            </a:r>
          </a:p>
          <a:p>
            <a:pPr eaLnBrk="1" hangingPunct="1">
              <a:buFont typeface="Wingdings 3" panose="05040102010807070707" pitchFamily="18" charset="2"/>
              <a:buNone/>
            </a:pPr>
            <a:r>
              <a:rPr lang="en-US" altLang="en-US"/>
              <a:t>		a:pointer to a tree node;</a:t>
            </a:r>
          </a:p>
          <a:p>
            <a:pPr eaLnBrk="1" hangingPunct="1">
              <a:buFont typeface="Wingdings 3" panose="05040102010807070707" pitchFamily="18" charset="2"/>
              <a:buNone/>
            </a:pPr>
            <a:r>
              <a:rPr lang="en-US" altLang="en-US"/>
              <a:t>	begin</a:t>
            </a:r>
          </a:p>
          <a:p>
            <a:pPr eaLnBrk="1" hangingPunct="1">
              <a:buFont typeface="Wingdings 3" panose="05040102010807070707" pitchFamily="18" charset="2"/>
              <a:buNone/>
            </a:pPr>
            <a:r>
              <a:rPr lang="en-US" altLang="en-US"/>
              <a:t>	if (nextsymb = &lt;id&gt;)</a:t>
            </a:r>
          </a:p>
          <a:p>
            <a:pPr eaLnBrk="1" hangingPunct="1">
              <a:buFont typeface="Wingdings 3" panose="05040102010807070707" pitchFamily="18" charset="2"/>
              <a:buNone/>
            </a:pPr>
            <a:r>
              <a:rPr lang="en-US" altLang="en-US"/>
              <a:t>        match(‘id’)</a:t>
            </a:r>
          </a:p>
          <a:p>
            <a:pPr eaLnBrk="1" hangingPunct="1">
              <a:buFont typeface="Wingdings 3" panose="05040102010807070707" pitchFamily="18" charset="2"/>
              <a:buNone/>
            </a:pPr>
            <a:r>
              <a:rPr lang="en-US" altLang="en-US"/>
              <a:t>		tree_root= treebuild(&lt;id&gt;,-,-)</a:t>
            </a:r>
          </a:p>
          <a:p>
            <a:pPr eaLnBrk="1" hangingPunct="1">
              <a:buFont typeface="Wingdings 3" panose="05040102010807070707" pitchFamily="18" charset="2"/>
              <a:buNone/>
            </a:pPr>
            <a:r>
              <a:rPr lang="en-US" altLang="en-US"/>
              <a:t>   else</a:t>
            </a:r>
          </a:p>
          <a:p>
            <a:pPr eaLnBrk="1" hangingPunct="1">
              <a:buFont typeface="Wingdings 3" panose="05040102010807070707" pitchFamily="18" charset="2"/>
              <a:buNone/>
            </a:pPr>
            <a:r>
              <a:rPr lang="en-US" altLang="en-US"/>
              <a:t>		print “Error!”</a:t>
            </a:r>
          </a:p>
          <a:p>
            <a:pPr eaLnBrk="1" hangingPunct="1">
              <a:buFont typeface="Wingdings 3" panose="05040102010807070707" pitchFamily="18" charset="2"/>
              <a:buNone/>
            </a:pPr>
            <a:r>
              <a:rPr lang="en-US" altLang="en-US"/>
              <a:t>  return;</a:t>
            </a:r>
          </a:p>
        </p:txBody>
      </p:sp>
      <p:sp>
        <p:nvSpPr>
          <p:cNvPr id="3" name="Title 2">
            <a:extLst>
              <a:ext uri="{FF2B5EF4-FFF2-40B4-BE49-F238E27FC236}">
                <a16:creationId xmlns="" xmlns:a16="http://schemas.microsoft.com/office/drawing/2014/main" id="{FA60F9B7-6CC9-4AA9-9B8F-BF2D5A6FA01A}"/>
              </a:ext>
            </a:extLst>
          </p:cNvPr>
          <p:cNvSpPr>
            <a:spLocks noGrp="1"/>
          </p:cNvSpPr>
          <p:nvPr>
            <p:ph type="title"/>
          </p:nvPr>
        </p:nvSpPr>
        <p:spPr/>
        <p:txBody>
          <a:bodyPr>
            <a:normAutofit fontScale="90000"/>
          </a:bodyPr>
          <a:lstStyle/>
          <a:p>
            <a:pPr eaLnBrk="1" fontAlgn="auto" hangingPunct="1">
              <a:spcAft>
                <a:spcPts val="0"/>
              </a:spcAft>
              <a:defRPr/>
            </a:pPr>
            <a:r>
              <a:rPr lang="en-US" altLang="en-US" dirty="0"/>
              <a:t/>
            </a:r>
            <a:br>
              <a:rPr lang="en-US" altLang="en-US" dirty="0"/>
            </a:br>
            <a:r>
              <a:rPr lang="en-US" altLang="en-US" dirty="0"/>
              <a:t>Procedure </a:t>
            </a:r>
            <a:r>
              <a:rPr lang="en-US" altLang="en-US" dirty="0" err="1"/>
              <a:t>proc_V</a:t>
            </a:r>
            <a:r>
              <a:rPr lang="en-US" altLang="en-US" dirty="0">
                <a:sym typeface="Wingdings" panose="05000000000000000000" pitchFamily="2" charset="2"/>
              </a:rPr>
              <a:t>( </a:t>
            </a:r>
            <a:r>
              <a:rPr lang="en-US" altLang="en-US" dirty="0" err="1">
                <a:sym typeface="Wingdings" panose="05000000000000000000" pitchFamily="2" charset="2"/>
              </a:rPr>
              <a:t>tree_root</a:t>
            </a:r>
            <a:r>
              <a:rPr lang="en-US" altLang="en-US" dirty="0">
                <a:sym typeface="Wingdings" panose="05000000000000000000" pitchFamily="2" charset="2"/>
              </a:rPr>
              <a:t>)</a:t>
            </a:r>
            <a:br>
              <a:rPr lang="en-US" altLang="en-US" dirty="0">
                <a:sym typeface="Wingdings" panose="05000000000000000000" pitchFamily="2" charset="2"/>
              </a:rPr>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 xmlns:a16="http://schemas.microsoft.com/office/drawing/2014/main" id="{67E0950E-2DEF-4FC4-BE39-98BBDC17E475}"/>
              </a:ext>
            </a:extLst>
          </p:cNvPr>
          <p:cNvSpPr>
            <a:spLocks noGrp="1"/>
          </p:cNvSpPr>
          <p:nvPr>
            <p:ph type="title"/>
          </p:nvPr>
        </p:nvSpPr>
        <p:spPr/>
        <p:txBody>
          <a:bodyPr/>
          <a:lstStyle/>
          <a:p>
            <a:pPr>
              <a:defRPr/>
            </a:pPr>
            <a:endParaRPr lang="en-US" altLang="en-US"/>
          </a:p>
        </p:txBody>
      </p:sp>
      <p:sp>
        <p:nvSpPr>
          <p:cNvPr id="3" name="Content Placeholder 2">
            <a:extLst>
              <a:ext uri="{FF2B5EF4-FFF2-40B4-BE49-F238E27FC236}">
                <a16:creationId xmlns="" xmlns:a16="http://schemas.microsoft.com/office/drawing/2014/main" id="{267340F0-1E91-4E5F-B0B0-C50B96172E95}"/>
              </a:ext>
            </a:extLst>
          </p:cNvPr>
          <p:cNvSpPr>
            <a:spLocks noGrp="1"/>
          </p:cNvSpPr>
          <p:nvPr>
            <p:ph idx="1"/>
          </p:nvPr>
        </p:nvSpPr>
        <p:spPr/>
        <p:txBody>
          <a:bodyPr rtlCol="0">
            <a:normAutofit lnSpcReduction="10000"/>
          </a:bodyPr>
          <a:lstStyle/>
          <a:p>
            <a:pPr fontAlgn="auto">
              <a:spcAft>
                <a:spcPts val="0"/>
              </a:spcAft>
              <a:defRPr/>
            </a:pPr>
            <a:r>
              <a:rPr lang="en-US" dirty="0"/>
              <a:t>LL(1) Parser</a:t>
            </a:r>
          </a:p>
          <a:p>
            <a:pPr lvl="1" fontAlgn="auto">
              <a:spcAft>
                <a:spcPts val="0"/>
              </a:spcAft>
              <a:defRPr/>
            </a:pPr>
            <a:r>
              <a:rPr lang="en-US" dirty="0"/>
              <a:t>It is a table driven Parser for Left – to Left Parsing</a:t>
            </a:r>
          </a:p>
          <a:p>
            <a:pPr lvl="1" fontAlgn="auto">
              <a:spcAft>
                <a:spcPts val="0"/>
              </a:spcAft>
              <a:defRPr/>
            </a:pPr>
            <a:r>
              <a:rPr lang="en-US" dirty="0"/>
              <a:t> ‘1’ indicates that the grammar uses a look ahead of one source symbol to make a prediction</a:t>
            </a:r>
          </a:p>
          <a:p>
            <a:pPr lvl="1" fontAlgn="auto">
              <a:spcAft>
                <a:spcPts val="0"/>
              </a:spcAft>
              <a:defRPr/>
            </a:pPr>
            <a:r>
              <a:rPr lang="en-US" dirty="0"/>
              <a:t>The parsing table (PT)has a row for each NT and a column for each T </a:t>
            </a:r>
            <a:r>
              <a:rPr lang="az-Cyrl-AZ" dirty="0"/>
              <a:t>є</a:t>
            </a:r>
            <a:r>
              <a:rPr lang="en-US" dirty="0"/>
              <a:t> </a:t>
            </a:r>
            <a:r>
              <a:rPr lang="el-GR" dirty="0"/>
              <a:t>Σ</a:t>
            </a:r>
            <a:endParaRPr lang="en-US" dirty="0"/>
          </a:p>
          <a:p>
            <a:pPr lvl="1" fontAlgn="auto">
              <a:spcAft>
                <a:spcPts val="0"/>
              </a:spcAft>
              <a:defRPr/>
            </a:pPr>
            <a:r>
              <a:rPr lang="en-US" dirty="0"/>
              <a:t>A parsing table entry PT(</a:t>
            </a:r>
            <a:r>
              <a:rPr lang="en-US" dirty="0" err="1"/>
              <a:t>nti</a:t>
            </a:r>
            <a:r>
              <a:rPr lang="en-US" dirty="0"/>
              <a:t> , </a:t>
            </a:r>
            <a:r>
              <a:rPr lang="en-US" dirty="0" err="1"/>
              <a:t>tj</a:t>
            </a:r>
            <a:r>
              <a:rPr lang="en-US" dirty="0"/>
              <a:t>) indicates what prediction should be made if </a:t>
            </a:r>
            <a:r>
              <a:rPr lang="en-US" dirty="0" err="1"/>
              <a:t>nti</a:t>
            </a:r>
            <a:r>
              <a:rPr lang="en-US" dirty="0"/>
              <a:t> is the leftmost NT in a sentential form and </a:t>
            </a:r>
            <a:r>
              <a:rPr lang="en-US" dirty="0" err="1"/>
              <a:t>tj</a:t>
            </a:r>
            <a:r>
              <a:rPr lang="en-US" dirty="0"/>
              <a:t> is the next source symbol</a:t>
            </a:r>
          </a:p>
          <a:p>
            <a:pPr lvl="1" fontAlgn="auto">
              <a:spcAft>
                <a:spcPts val="0"/>
              </a:spcAft>
              <a:defRPr/>
            </a:pPr>
            <a:r>
              <a:rPr lang="en-US" dirty="0"/>
              <a:t>A blank entry in this cell represents an error.</a:t>
            </a:r>
          </a:p>
          <a:p>
            <a:pPr lvl="1" fontAlgn="auto">
              <a:spcAft>
                <a:spcPts val="0"/>
              </a:spcAft>
              <a:defRPr/>
            </a:pPr>
            <a:r>
              <a:rPr lang="en-US" dirty="0"/>
              <a:t>Parser starts with the sentential form |-E-|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 xmlns:a16="http://schemas.microsoft.com/office/drawing/2014/main" id="{36016A7B-B4FA-435F-8285-DDEAC4B7100A}"/>
              </a:ext>
            </a:extLst>
          </p:cNvPr>
          <p:cNvSpPr>
            <a:spLocks noGrp="1"/>
          </p:cNvSpPr>
          <p:nvPr>
            <p:ph type="title"/>
          </p:nvPr>
        </p:nvSpPr>
        <p:spPr/>
        <p:txBody>
          <a:bodyPr/>
          <a:lstStyle/>
          <a:p>
            <a:pPr>
              <a:defRPr/>
            </a:pPr>
            <a:r>
              <a:rPr lang="en-US" altLang="en-US"/>
              <a:t>Parsing Table</a:t>
            </a:r>
          </a:p>
        </p:txBody>
      </p:sp>
      <p:sp>
        <p:nvSpPr>
          <p:cNvPr id="44035" name="Content Placeholder 2">
            <a:extLst>
              <a:ext uri="{FF2B5EF4-FFF2-40B4-BE49-F238E27FC236}">
                <a16:creationId xmlns="" xmlns:a16="http://schemas.microsoft.com/office/drawing/2014/main" id="{7B0D00D9-15E8-4DBD-8BF8-2C7699ABC8EF}"/>
              </a:ext>
            </a:extLst>
          </p:cNvPr>
          <p:cNvSpPr>
            <a:spLocks noGrp="1"/>
          </p:cNvSpPr>
          <p:nvPr>
            <p:ph idx="1"/>
          </p:nvPr>
        </p:nvSpPr>
        <p:spPr/>
        <p:txBody>
          <a:bodyPr/>
          <a:lstStyle/>
          <a:p>
            <a:r>
              <a:rPr lang="en-US" altLang="en-US"/>
              <a:t>The Parsing table for LL(1) parser for grammar G4</a:t>
            </a:r>
          </a:p>
          <a:p>
            <a:r>
              <a:rPr lang="en-US" altLang="en-US"/>
              <a:t>E ::= TE’</a:t>
            </a:r>
          </a:p>
          <a:p>
            <a:r>
              <a:rPr lang="en-US" altLang="en-US"/>
              <a:t>E’ ::= +TE’|</a:t>
            </a:r>
            <a:r>
              <a:rPr lang="az-Cyrl-AZ" altLang="en-US"/>
              <a:t>є</a:t>
            </a:r>
            <a:endParaRPr lang="en-US" altLang="en-US"/>
          </a:p>
          <a:p>
            <a:r>
              <a:rPr lang="en-US" altLang="en-US"/>
              <a:t>T ::= VT’</a:t>
            </a:r>
          </a:p>
          <a:p>
            <a:r>
              <a:rPr lang="en-US" altLang="en-US"/>
              <a:t>T’ ::= * VT’ | </a:t>
            </a:r>
            <a:r>
              <a:rPr lang="az-Cyrl-AZ" altLang="en-US"/>
              <a:t>є</a:t>
            </a:r>
            <a:endParaRPr lang="en-US" altLang="en-US"/>
          </a:p>
          <a:p>
            <a:r>
              <a:rPr lang="en-US" altLang="en-US"/>
              <a:t>V ::= &lt;id&gt;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 xmlns:a16="http://schemas.microsoft.com/office/drawing/2014/main" id="{8A4B64BD-7F05-4EFB-B632-8336A5B6564B}"/>
              </a:ext>
            </a:extLst>
          </p:cNvPr>
          <p:cNvSpPr>
            <a:spLocks noGrp="1"/>
          </p:cNvSpPr>
          <p:nvPr>
            <p:ph type="title"/>
          </p:nvPr>
        </p:nvSpPr>
        <p:spPr/>
        <p:txBody>
          <a:bodyPr/>
          <a:lstStyle/>
          <a:p>
            <a:pPr>
              <a:defRPr/>
            </a:pPr>
            <a:r>
              <a:rPr lang="en-US" altLang="en-US"/>
              <a:t>Parsing Table</a:t>
            </a:r>
          </a:p>
        </p:txBody>
      </p:sp>
      <p:graphicFrame>
        <p:nvGraphicFramePr>
          <p:cNvPr id="4" name="Content Placeholder 3">
            <a:extLst>
              <a:ext uri="{FF2B5EF4-FFF2-40B4-BE49-F238E27FC236}">
                <a16:creationId xmlns="" xmlns:a16="http://schemas.microsoft.com/office/drawing/2014/main" id="{9846EC2D-8C01-4151-B093-E0B0D549E56B}"/>
              </a:ext>
            </a:extLst>
          </p:cNvPr>
          <p:cNvGraphicFramePr>
            <a:graphicFrameLocks noGrp="1"/>
          </p:cNvGraphicFramePr>
          <p:nvPr>
            <p:ph idx="1"/>
          </p:nvPr>
        </p:nvGraphicFramePr>
        <p:xfrm>
          <a:off x="457200" y="1600200"/>
          <a:ext cx="8229600" cy="2768600"/>
        </p:xfrm>
        <a:graphic>
          <a:graphicData uri="http://schemas.openxmlformats.org/drawingml/2006/table">
            <a:tbl>
              <a:tblPr firstRow="1" bandRow="1">
                <a:tableStyleId>{5C22544A-7EE6-4342-B048-85BDC9FD1C3A}</a:tableStyleId>
              </a:tblPr>
              <a:tblGrid>
                <a:gridCol w="1645920">
                  <a:extLst>
                    <a:ext uri="{9D8B030D-6E8A-4147-A177-3AD203B41FA5}">
                      <a16:colId xmlns="" xmlns:a16="http://schemas.microsoft.com/office/drawing/2014/main" val="20000"/>
                    </a:ext>
                  </a:extLst>
                </a:gridCol>
                <a:gridCol w="1645920">
                  <a:extLst>
                    <a:ext uri="{9D8B030D-6E8A-4147-A177-3AD203B41FA5}">
                      <a16:colId xmlns="" xmlns:a16="http://schemas.microsoft.com/office/drawing/2014/main" val="20001"/>
                    </a:ext>
                  </a:extLst>
                </a:gridCol>
                <a:gridCol w="1645920">
                  <a:extLst>
                    <a:ext uri="{9D8B030D-6E8A-4147-A177-3AD203B41FA5}">
                      <a16:colId xmlns="" xmlns:a16="http://schemas.microsoft.com/office/drawing/2014/main" val="20002"/>
                    </a:ext>
                  </a:extLst>
                </a:gridCol>
                <a:gridCol w="1645920">
                  <a:extLst>
                    <a:ext uri="{9D8B030D-6E8A-4147-A177-3AD203B41FA5}">
                      <a16:colId xmlns="" xmlns:a16="http://schemas.microsoft.com/office/drawing/2014/main" val="20003"/>
                    </a:ext>
                  </a:extLst>
                </a:gridCol>
                <a:gridCol w="1645920">
                  <a:extLst>
                    <a:ext uri="{9D8B030D-6E8A-4147-A177-3AD203B41FA5}">
                      <a16:colId xmlns="" xmlns:a16="http://schemas.microsoft.com/office/drawing/2014/main" val="20004"/>
                    </a:ext>
                  </a:extLst>
                </a:gridCol>
              </a:tblGrid>
              <a:tr h="914470">
                <a:tc>
                  <a:txBody>
                    <a:bodyPr/>
                    <a:lstStyle/>
                    <a:p>
                      <a:r>
                        <a:rPr lang="en-US" sz="1800" dirty="0"/>
                        <a:t>Non Terminal (NT)</a:t>
                      </a:r>
                    </a:p>
                  </a:txBody>
                  <a:tcPr marT="45718" marB="45718"/>
                </a:tc>
                <a:tc>
                  <a:txBody>
                    <a:bodyPr/>
                    <a:lstStyle/>
                    <a:p>
                      <a:r>
                        <a:rPr lang="en-US" sz="1800" dirty="0"/>
                        <a:t>&lt;id&gt;</a:t>
                      </a:r>
                    </a:p>
                  </a:txBody>
                  <a:tcPr marT="45718" marB="45718"/>
                </a:tc>
                <a:tc>
                  <a:txBody>
                    <a:bodyPr/>
                    <a:lstStyle/>
                    <a:p>
                      <a:r>
                        <a:rPr lang="en-US" sz="1800" dirty="0"/>
                        <a:t>+</a:t>
                      </a:r>
                    </a:p>
                  </a:txBody>
                  <a:tcPr marT="45718" marB="45718"/>
                </a:tc>
                <a:tc>
                  <a:txBody>
                    <a:bodyPr/>
                    <a:lstStyle/>
                    <a:p>
                      <a:r>
                        <a:rPr lang="en-US" sz="1800" dirty="0"/>
                        <a:t>*</a:t>
                      </a:r>
                    </a:p>
                  </a:txBody>
                  <a:tcPr marT="45718" marB="45718"/>
                </a:tc>
                <a:tc>
                  <a:txBody>
                    <a:bodyPr/>
                    <a:lstStyle/>
                    <a:p>
                      <a:r>
                        <a:rPr lang="en-US" sz="1800" dirty="0"/>
                        <a:t>-|</a:t>
                      </a:r>
                    </a:p>
                  </a:txBody>
                  <a:tcPr marT="45718" marB="45718"/>
                </a:tc>
                <a:extLst>
                  <a:ext uri="{0D108BD9-81ED-4DB2-BD59-A6C34878D82A}">
                    <a16:rowId xmlns="" xmlns:a16="http://schemas.microsoft.com/office/drawing/2014/main" val="10000"/>
                  </a:ext>
                </a:extLst>
              </a:tr>
              <a:tr h="370826">
                <a:tc>
                  <a:txBody>
                    <a:bodyPr/>
                    <a:lstStyle/>
                    <a:p>
                      <a:r>
                        <a:rPr lang="en-US" sz="1800" dirty="0"/>
                        <a:t>E</a:t>
                      </a:r>
                    </a:p>
                  </a:txBody>
                  <a:tcPr marT="45718" marB="45718"/>
                </a:tc>
                <a:tc>
                  <a:txBody>
                    <a:bodyPr/>
                    <a:lstStyle/>
                    <a:p>
                      <a:r>
                        <a:rPr lang="en-US" sz="1800" dirty="0"/>
                        <a:t>E =&gt; TE’</a:t>
                      </a:r>
                    </a:p>
                  </a:txBody>
                  <a:tcPr marT="45718" marB="45718"/>
                </a:tc>
                <a:tc>
                  <a:txBody>
                    <a:bodyPr/>
                    <a:lstStyle/>
                    <a:p>
                      <a:endParaRPr lang="en-US" sz="1800" dirty="0"/>
                    </a:p>
                  </a:txBody>
                  <a:tcPr marT="45718" marB="45718"/>
                </a:tc>
                <a:tc>
                  <a:txBody>
                    <a:bodyPr/>
                    <a:lstStyle/>
                    <a:p>
                      <a:endParaRPr lang="en-US" sz="1800" dirty="0"/>
                    </a:p>
                  </a:txBody>
                  <a:tcPr marT="45718" marB="45718"/>
                </a:tc>
                <a:tc>
                  <a:txBody>
                    <a:bodyPr/>
                    <a:lstStyle/>
                    <a:p>
                      <a:endParaRPr lang="en-US" sz="1800" dirty="0"/>
                    </a:p>
                  </a:txBody>
                  <a:tcPr marT="45718" marB="45718"/>
                </a:tc>
                <a:extLst>
                  <a:ext uri="{0D108BD9-81ED-4DB2-BD59-A6C34878D82A}">
                    <a16:rowId xmlns="" xmlns:a16="http://schemas.microsoft.com/office/drawing/2014/main" val="10001"/>
                  </a:ext>
                </a:extLst>
              </a:tr>
              <a:tr h="370826">
                <a:tc>
                  <a:txBody>
                    <a:bodyPr/>
                    <a:lstStyle/>
                    <a:p>
                      <a:r>
                        <a:rPr lang="en-US" sz="1800" dirty="0"/>
                        <a:t>E’</a:t>
                      </a:r>
                    </a:p>
                  </a:txBody>
                  <a:tcPr marT="45718" marB="45718"/>
                </a:tc>
                <a:tc>
                  <a:txBody>
                    <a:bodyPr/>
                    <a:lstStyle/>
                    <a:p>
                      <a:endParaRPr lang="en-US" sz="1800" dirty="0"/>
                    </a:p>
                  </a:txBody>
                  <a:tcPr marT="45718" marB="45718"/>
                </a:tc>
                <a:tc>
                  <a:txBody>
                    <a:bodyPr/>
                    <a:lstStyle/>
                    <a:p>
                      <a:r>
                        <a:rPr lang="en-US" sz="1800" dirty="0"/>
                        <a:t>E</a:t>
                      </a:r>
                      <a:r>
                        <a:rPr lang="en-US" sz="1800"/>
                        <a:t>’ =&gt;+TE</a:t>
                      </a:r>
                      <a:r>
                        <a:rPr lang="en-US" sz="1800" dirty="0"/>
                        <a:t>’</a:t>
                      </a:r>
                    </a:p>
                  </a:txBody>
                  <a:tcPr marT="45718" marB="45718"/>
                </a:tc>
                <a:tc>
                  <a:txBody>
                    <a:bodyPr/>
                    <a:lstStyle/>
                    <a:p>
                      <a:endParaRPr lang="en-US" sz="1800" dirty="0"/>
                    </a:p>
                  </a:txBody>
                  <a:tcPr marT="45718" marB="45718"/>
                </a:tc>
                <a:tc>
                  <a:txBody>
                    <a:bodyPr/>
                    <a:lstStyle/>
                    <a:p>
                      <a:r>
                        <a:rPr lang="en-US" sz="1800" dirty="0"/>
                        <a:t>E’=&gt;</a:t>
                      </a:r>
                      <a:r>
                        <a:rPr lang="az-Cyrl-AZ" sz="1800" dirty="0"/>
                        <a:t>є</a:t>
                      </a:r>
                      <a:endParaRPr lang="en-US" sz="1800" dirty="0"/>
                    </a:p>
                  </a:txBody>
                  <a:tcPr marT="45718" marB="45718"/>
                </a:tc>
                <a:extLst>
                  <a:ext uri="{0D108BD9-81ED-4DB2-BD59-A6C34878D82A}">
                    <a16:rowId xmlns="" xmlns:a16="http://schemas.microsoft.com/office/drawing/2014/main" val="10002"/>
                  </a:ext>
                </a:extLst>
              </a:tr>
              <a:tr h="370826">
                <a:tc>
                  <a:txBody>
                    <a:bodyPr/>
                    <a:lstStyle/>
                    <a:p>
                      <a:r>
                        <a:rPr lang="en-US" sz="1800" dirty="0"/>
                        <a:t>T</a:t>
                      </a:r>
                    </a:p>
                  </a:txBody>
                  <a:tcPr marT="45718" marB="45718"/>
                </a:tc>
                <a:tc>
                  <a:txBody>
                    <a:bodyPr/>
                    <a:lstStyle/>
                    <a:p>
                      <a:r>
                        <a:rPr lang="en-US" sz="1800" dirty="0"/>
                        <a:t>T=&gt; VT’</a:t>
                      </a:r>
                    </a:p>
                  </a:txBody>
                  <a:tcPr marT="45718" marB="45718"/>
                </a:tc>
                <a:tc>
                  <a:txBody>
                    <a:bodyPr/>
                    <a:lstStyle/>
                    <a:p>
                      <a:endParaRPr lang="en-US" sz="1800" dirty="0"/>
                    </a:p>
                  </a:txBody>
                  <a:tcPr marT="45718" marB="45718"/>
                </a:tc>
                <a:tc>
                  <a:txBody>
                    <a:bodyPr/>
                    <a:lstStyle/>
                    <a:p>
                      <a:endParaRPr lang="en-US" sz="1800" dirty="0"/>
                    </a:p>
                  </a:txBody>
                  <a:tcPr marT="45718" marB="45718"/>
                </a:tc>
                <a:tc>
                  <a:txBody>
                    <a:bodyPr/>
                    <a:lstStyle/>
                    <a:p>
                      <a:endParaRPr lang="en-US" sz="1800" dirty="0"/>
                    </a:p>
                  </a:txBody>
                  <a:tcPr marT="45718" marB="45718"/>
                </a:tc>
                <a:extLst>
                  <a:ext uri="{0D108BD9-81ED-4DB2-BD59-A6C34878D82A}">
                    <a16:rowId xmlns="" xmlns:a16="http://schemas.microsoft.com/office/drawing/2014/main" val="10003"/>
                  </a:ext>
                </a:extLst>
              </a:tr>
              <a:tr h="370826">
                <a:tc>
                  <a:txBody>
                    <a:bodyPr/>
                    <a:lstStyle/>
                    <a:p>
                      <a:r>
                        <a:rPr lang="en-US" sz="1800" dirty="0"/>
                        <a:t>T’</a:t>
                      </a:r>
                    </a:p>
                  </a:txBody>
                  <a:tcPr marT="45718" marB="45718"/>
                </a:tc>
                <a:tc>
                  <a:txBody>
                    <a:bodyPr/>
                    <a:lstStyle/>
                    <a:p>
                      <a:endParaRPr lang="en-US" sz="1800" dirty="0"/>
                    </a:p>
                  </a:txBody>
                  <a:tcPr marT="45718" marB="45718"/>
                </a:tc>
                <a:tc>
                  <a:txBody>
                    <a:bodyPr/>
                    <a:lstStyle/>
                    <a:p>
                      <a:r>
                        <a:rPr lang="en-US" sz="1800" dirty="0"/>
                        <a:t>T’ =&gt; </a:t>
                      </a:r>
                      <a:r>
                        <a:rPr lang="az-Cyrl-AZ" sz="1800" dirty="0"/>
                        <a:t>є</a:t>
                      </a:r>
                      <a:endParaRPr lang="en-US" sz="1800" dirty="0"/>
                    </a:p>
                  </a:txBody>
                  <a:tcPr marT="45718" marB="45718"/>
                </a:tc>
                <a:tc>
                  <a:txBody>
                    <a:bodyPr/>
                    <a:lstStyle/>
                    <a:p>
                      <a:r>
                        <a:rPr lang="en-US" sz="1800" dirty="0"/>
                        <a:t>T’=&gt;*VT’</a:t>
                      </a:r>
                    </a:p>
                  </a:txBody>
                  <a:tcPr marT="45718" marB="45718"/>
                </a:tc>
                <a:tc>
                  <a:txBody>
                    <a:bodyPr/>
                    <a:lstStyle/>
                    <a:p>
                      <a:r>
                        <a:rPr lang="en-US" sz="1800" dirty="0"/>
                        <a:t>T’ =&gt; </a:t>
                      </a:r>
                      <a:r>
                        <a:rPr lang="az-Cyrl-AZ" sz="1800" dirty="0"/>
                        <a:t>є</a:t>
                      </a:r>
                      <a:endParaRPr lang="en-US" sz="1800" dirty="0"/>
                    </a:p>
                  </a:txBody>
                  <a:tcPr marT="45718" marB="45718"/>
                </a:tc>
                <a:extLst>
                  <a:ext uri="{0D108BD9-81ED-4DB2-BD59-A6C34878D82A}">
                    <a16:rowId xmlns="" xmlns:a16="http://schemas.microsoft.com/office/drawing/2014/main" val="10004"/>
                  </a:ext>
                </a:extLst>
              </a:tr>
              <a:tr h="370826">
                <a:tc>
                  <a:txBody>
                    <a:bodyPr/>
                    <a:lstStyle/>
                    <a:p>
                      <a:r>
                        <a:rPr lang="en-US" sz="1800" dirty="0"/>
                        <a:t>V</a:t>
                      </a:r>
                    </a:p>
                  </a:txBody>
                  <a:tcPr marT="45718" marB="45718"/>
                </a:tc>
                <a:tc>
                  <a:txBody>
                    <a:bodyPr/>
                    <a:lstStyle/>
                    <a:p>
                      <a:r>
                        <a:rPr lang="en-US" sz="1800" dirty="0"/>
                        <a:t>V=&gt; &lt;id&gt;</a:t>
                      </a:r>
                    </a:p>
                  </a:txBody>
                  <a:tcPr marT="45718" marB="45718"/>
                </a:tc>
                <a:tc>
                  <a:txBody>
                    <a:bodyPr/>
                    <a:lstStyle/>
                    <a:p>
                      <a:endParaRPr lang="en-US" sz="1800" dirty="0"/>
                    </a:p>
                  </a:txBody>
                  <a:tcPr marT="45718" marB="45718"/>
                </a:tc>
                <a:tc>
                  <a:txBody>
                    <a:bodyPr/>
                    <a:lstStyle/>
                    <a:p>
                      <a:endParaRPr lang="en-US" sz="1800" dirty="0"/>
                    </a:p>
                  </a:txBody>
                  <a:tcPr marT="45718" marB="45718"/>
                </a:tc>
                <a:tc>
                  <a:txBody>
                    <a:bodyPr/>
                    <a:lstStyle/>
                    <a:p>
                      <a:endParaRPr lang="en-US" sz="1800" dirty="0"/>
                    </a:p>
                  </a:txBody>
                  <a:tcPr marT="45718" marB="45718"/>
                </a:tc>
                <a:extLst>
                  <a:ext uri="{0D108BD9-81ED-4DB2-BD59-A6C34878D82A}">
                    <a16:rowId xmlns="" xmlns:a16="http://schemas.microsoft.com/office/drawing/2014/main" val="10005"/>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a:extLst>
              <a:ext uri="{FF2B5EF4-FFF2-40B4-BE49-F238E27FC236}">
                <a16:creationId xmlns="" xmlns:a16="http://schemas.microsoft.com/office/drawing/2014/main" id="{07300264-23BB-43E2-A2E5-4CB0A7294831}"/>
              </a:ext>
            </a:extLst>
          </p:cNvPr>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a:p>
        </p:txBody>
      </p:sp>
      <p:sp>
        <p:nvSpPr>
          <p:cNvPr id="4099" name="Slide Number Placeholder 5">
            <a:extLst>
              <a:ext uri="{FF2B5EF4-FFF2-40B4-BE49-F238E27FC236}">
                <a16:creationId xmlns="" xmlns:a16="http://schemas.microsoft.com/office/drawing/2014/main" id="{8347F2AB-FB0F-40EE-9E4C-F57642483FAB}"/>
              </a:ext>
            </a:extLst>
          </p:cNvPr>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dirty="0"/>
          </a:p>
        </p:txBody>
      </p:sp>
      <p:sp>
        <p:nvSpPr>
          <p:cNvPr id="4100" name="Rectangle 2">
            <a:extLst>
              <a:ext uri="{FF2B5EF4-FFF2-40B4-BE49-F238E27FC236}">
                <a16:creationId xmlns="" xmlns:a16="http://schemas.microsoft.com/office/drawing/2014/main" id="{1E442DB9-E709-43E6-94E7-4680D753F0E7}"/>
              </a:ext>
            </a:extLst>
          </p:cNvPr>
          <p:cNvSpPr>
            <a:spLocks noGrp="1" noChangeArrowheads="1"/>
          </p:cNvSpPr>
          <p:nvPr>
            <p:ph type="title"/>
          </p:nvPr>
        </p:nvSpPr>
        <p:spPr>
          <a:xfrm>
            <a:off x="457200" y="274638"/>
            <a:ext cx="8229600" cy="639762"/>
          </a:xfrm>
        </p:spPr>
        <p:txBody>
          <a:bodyPr>
            <a:normAutofit fontScale="90000"/>
          </a:bodyPr>
          <a:lstStyle/>
          <a:p>
            <a:pPr>
              <a:defRPr/>
            </a:pPr>
            <a:r>
              <a:rPr lang="en-US" altLang="en-US" dirty="0"/>
              <a:t>Bottom-Up Parsing</a:t>
            </a:r>
          </a:p>
        </p:txBody>
      </p:sp>
      <p:sp>
        <p:nvSpPr>
          <p:cNvPr id="46085" name="Rectangle 3">
            <a:extLst>
              <a:ext uri="{FF2B5EF4-FFF2-40B4-BE49-F238E27FC236}">
                <a16:creationId xmlns="" xmlns:a16="http://schemas.microsoft.com/office/drawing/2014/main" id="{A42853CE-E57F-472B-9BB1-AB775B75CB59}"/>
              </a:ext>
            </a:extLst>
          </p:cNvPr>
          <p:cNvSpPr>
            <a:spLocks noGrp="1" noChangeArrowheads="1"/>
          </p:cNvSpPr>
          <p:nvPr>
            <p:ph type="body" idx="1"/>
          </p:nvPr>
        </p:nvSpPr>
        <p:spPr>
          <a:xfrm>
            <a:off x="417513" y="838200"/>
            <a:ext cx="8229600" cy="4525963"/>
          </a:xfrm>
        </p:spPr>
        <p:txBody>
          <a:bodyPr/>
          <a:lstStyle/>
          <a:p>
            <a:endParaRPr lang="en-US" altLang="en-US"/>
          </a:p>
          <a:p>
            <a:r>
              <a:rPr lang="en-US" altLang="en-US"/>
              <a:t>A </a:t>
            </a:r>
            <a:r>
              <a:rPr lang="en-US" altLang="en-US" b="1"/>
              <a:t>bottom-up parser</a:t>
            </a:r>
            <a:r>
              <a:rPr lang="en-US" altLang="en-US"/>
              <a:t> creates the parse tree of the given input starting from leaves towards the root.</a:t>
            </a:r>
          </a:p>
          <a:p>
            <a:endParaRPr lang="en-US" altLang="en-US"/>
          </a:p>
          <a:p>
            <a:r>
              <a:rPr lang="en-US" altLang="en-US"/>
              <a:t>Bottom-up parsing is also known as </a:t>
            </a:r>
            <a:r>
              <a:rPr lang="en-US" altLang="en-US" b="1"/>
              <a:t>shift-reduce parsing</a:t>
            </a:r>
            <a:r>
              <a:rPr lang="en-US" altLang="en-US"/>
              <a:t> because its two main actions are shift and reduce.</a:t>
            </a:r>
          </a:p>
          <a:p>
            <a:pPr>
              <a:buFontTx/>
              <a:buNone/>
            </a:pPr>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a:extLst>
              <a:ext uri="{FF2B5EF4-FFF2-40B4-BE49-F238E27FC236}">
                <a16:creationId xmlns="" xmlns:a16="http://schemas.microsoft.com/office/drawing/2014/main" id="{22D1AD6F-39DB-4995-BD09-6F34DEF11615}"/>
              </a:ext>
            </a:extLst>
          </p:cNvPr>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dirty="0"/>
          </a:p>
        </p:txBody>
      </p:sp>
      <p:sp>
        <p:nvSpPr>
          <p:cNvPr id="6147" name="Slide Number Placeholder 5">
            <a:extLst>
              <a:ext uri="{FF2B5EF4-FFF2-40B4-BE49-F238E27FC236}">
                <a16:creationId xmlns="" xmlns:a16="http://schemas.microsoft.com/office/drawing/2014/main" id="{B9DBE0CD-8F53-4D02-9A09-9504D7028CE7}"/>
              </a:ext>
            </a:extLst>
          </p:cNvPr>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dirty="0"/>
          </a:p>
        </p:txBody>
      </p:sp>
      <p:sp>
        <p:nvSpPr>
          <p:cNvPr id="6148" name="Rectangle 2">
            <a:extLst>
              <a:ext uri="{FF2B5EF4-FFF2-40B4-BE49-F238E27FC236}">
                <a16:creationId xmlns="" xmlns:a16="http://schemas.microsoft.com/office/drawing/2014/main" id="{C5216B9D-E31B-4231-8B13-6F7DCF7375AD}"/>
              </a:ext>
            </a:extLst>
          </p:cNvPr>
          <p:cNvSpPr>
            <a:spLocks noGrp="1" noChangeArrowheads="1"/>
          </p:cNvSpPr>
          <p:nvPr>
            <p:ph type="title"/>
          </p:nvPr>
        </p:nvSpPr>
        <p:spPr/>
        <p:txBody>
          <a:bodyPr/>
          <a:lstStyle/>
          <a:p>
            <a:pPr>
              <a:defRPr/>
            </a:pPr>
            <a:r>
              <a:rPr lang="en-US" altLang="en-US"/>
              <a:t>Shift-Reduce Parsing</a:t>
            </a:r>
          </a:p>
        </p:txBody>
      </p:sp>
      <p:sp>
        <p:nvSpPr>
          <p:cNvPr id="6149" name="Rectangle 3">
            <a:extLst>
              <a:ext uri="{FF2B5EF4-FFF2-40B4-BE49-F238E27FC236}">
                <a16:creationId xmlns="" xmlns:a16="http://schemas.microsoft.com/office/drawing/2014/main" id="{B9D70F4A-2E37-4BF9-8E82-CF9BBEA81081}"/>
              </a:ext>
            </a:extLst>
          </p:cNvPr>
          <p:cNvSpPr>
            <a:spLocks noGrp="1" noChangeArrowheads="1"/>
          </p:cNvSpPr>
          <p:nvPr>
            <p:ph type="body" idx="1"/>
          </p:nvPr>
        </p:nvSpPr>
        <p:spPr/>
        <p:txBody>
          <a:bodyPr/>
          <a:lstStyle/>
          <a:p>
            <a:pPr>
              <a:defRPr/>
            </a:pPr>
            <a:r>
              <a:rPr lang="en-US" altLang="en-US" sz="1846" dirty="0"/>
              <a:t>A shift-reduce parser tries to reduce the given input string into the starting symbol.</a:t>
            </a:r>
          </a:p>
          <a:p>
            <a:pPr>
              <a:defRPr/>
            </a:pPr>
            <a:endParaRPr lang="en-US" altLang="en-US" sz="831" dirty="0"/>
          </a:p>
          <a:p>
            <a:pPr lvl="1">
              <a:buFontTx/>
              <a:buNone/>
              <a:defRPr/>
            </a:pPr>
            <a:r>
              <a:rPr lang="en-US" altLang="en-US" sz="1846" dirty="0"/>
              <a:t>a string     </a:t>
            </a:r>
            <a:r>
              <a:rPr lang="en-US" altLang="en-US" sz="1846" dirty="0">
                <a:sym typeface="Wingdings" panose="05000000000000000000" pitchFamily="2" charset="2"/>
              </a:rPr>
              <a:t>     the starting symbol</a:t>
            </a:r>
            <a:endParaRPr lang="en-US" altLang="en-US" sz="646" dirty="0">
              <a:sym typeface="Wingdings" panose="05000000000000000000" pitchFamily="2" charset="2"/>
            </a:endParaRPr>
          </a:p>
          <a:p>
            <a:pPr lvl="1">
              <a:buFontTx/>
              <a:buNone/>
              <a:defRPr/>
            </a:pPr>
            <a:r>
              <a:rPr lang="en-US" altLang="en-US" sz="1846" dirty="0"/>
              <a:t>		      </a:t>
            </a:r>
            <a:r>
              <a:rPr lang="en-US" altLang="en-US" sz="1477" dirty="0"/>
              <a:t>reduced to</a:t>
            </a:r>
          </a:p>
          <a:p>
            <a:pPr>
              <a:buFontTx/>
              <a:buNone/>
              <a:defRPr/>
            </a:pPr>
            <a:endParaRPr lang="en-US" altLang="en-US" sz="1846" dirty="0"/>
          </a:p>
          <a:p>
            <a:pPr>
              <a:defRPr/>
            </a:pPr>
            <a:r>
              <a:rPr lang="en-US" altLang="en-US" sz="1846" dirty="0"/>
              <a:t>At each reduction step, a substring of the input matching to the right side of a production rule is replaced by the non-terminal at the left side of that production rule.</a:t>
            </a:r>
          </a:p>
          <a:p>
            <a:pPr>
              <a:defRPr/>
            </a:pPr>
            <a:r>
              <a:rPr lang="en-US" altLang="en-US" sz="1846" dirty="0"/>
              <a:t>If the substring is chosen correctly, the right most derivation of that string is created in the reverse order.</a:t>
            </a:r>
          </a:p>
          <a:p>
            <a:pPr>
              <a:defRPr/>
            </a:pPr>
            <a:endParaRPr lang="en-US" altLang="en-US" sz="923" dirty="0"/>
          </a:p>
          <a:p>
            <a:pPr>
              <a:buFontTx/>
              <a:buNone/>
              <a:defRPr/>
            </a:pPr>
            <a:r>
              <a:rPr lang="en-US" altLang="en-US" sz="1846" dirty="0"/>
              <a:t>		Rightmost Derivation:  		S </a:t>
            </a:r>
            <a:r>
              <a:rPr lang="en-US" altLang="en-US" sz="1846" dirty="0">
                <a:sym typeface="Symbol" panose="05050102010706020507" pitchFamily="18" charset="2"/>
              </a:rPr>
              <a:t> </a:t>
            </a:r>
          </a:p>
          <a:p>
            <a:pPr>
              <a:buFontTx/>
              <a:buNone/>
              <a:defRPr/>
            </a:pPr>
            <a:endParaRPr lang="en-US" altLang="en-US" sz="1846" dirty="0">
              <a:sym typeface="Symbol" panose="05050102010706020507" pitchFamily="18" charset="2"/>
            </a:endParaRPr>
          </a:p>
          <a:p>
            <a:pPr>
              <a:buFontTx/>
              <a:buNone/>
              <a:defRPr/>
            </a:pPr>
            <a:r>
              <a:rPr lang="en-US" altLang="en-US" sz="1846" dirty="0">
                <a:sym typeface="Symbol" panose="05050102010706020507" pitchFamily="18" charset="2"/>
              </a:rPr>
              <a:t>		Shift-Reduce Parser finds: 		  ...  S</a:t>
            </a:r>
          </a:p>
          <a:p>
            <a:pPr>
              <a:buFontTx/>
              <a:buNone/>
              <a:defRPr/>
            </a:pPr>
            <a:r>
              <a:rPr lang="en-US" altLang="en-US" sz="1846" dirty="0">
                <a:sym typeface="Symbol" panose="05050102010706020507" pitchFamily="18" charset="2"/>
              </a:rPr>
              <a:t>		</a:t>
            </a:r>
          </a:p>
          <a:p>
            <a:pPr>
              <a:buFontTx/>
              <a:buNone/>
              <a:defRPr/>
            </a:pPr>
            <a:r>
              <a:rPr lang="en-US" altLang="en-US" sz="1846" dirty="0">
                <a:sym typeface="Symbol" panose="05050102010706020507" pitchFamily="18" charset="2"/>
              </a:rPr>
              <a:t> </a:t>
            </a:r>
          </a:p>
        </p:txBody>
      </p:sp>
      <p:sp>
        <p:nvSpPr>
          <p:cNvPr id="6152" name="Text Box 6">
            <a:extLst>
              <a:ext uri="{FF2B5EF4-FFF2-40B4-BE49-F238E27FC236}">
                <a16:creationId xmlns="" xmlns:a16="http://schemas.microsoft.com/office/drawing/2014/main" id="{25D5860F-A9D6-490B-AD9E-580353CEBD4D}"/>
              </a:ext>
            </a:extLst>
          </p:cNvPr>
          <p:cNvSpPr txBox="1">
            <a:spLocks noChangeArrowheads="1"/>
          </p:cNvSpPr>
          <p:nvPr/>
        </p:nvSpPr>
        <p:spPr bwMode="auto">
          <a:xfrm>
            <a:off x="5257800" y="5029200"/>
            <a:ext cx="395288"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dirty="0" err="1"/>
              <a:t>rm</a:t>
            </a:r>
            <a:endParaRPr lang="en-US" altLang="en-US" sz="1477" dirty="0"/>
          </a:p>
        </p:txBody>
      </p:sp>
      <p:sp>
        <p:nvSpPr>
          <p:cNvPr id="6153" name="Text Box 7">
            <a:extLst>
              <a:ext uri="{FF2B5EF4-FFF2-40B4-BE49-F238E27FC236}">
                <a16:creationId xmlns="" xmlns:a16="http://schemas.microsoft.com/office/drawing/2014/main" id="{B518D59F-0321-434C-A426-77E582977423}"/>
              </a:ext>
            </a:extLst>
          </p:cNvPr>
          <p:cNvSpPr txBox="1">
            <a:spLocks noChangeArrowheads="1"/>
          </p:cNvSpPr>
          <p:nvPr/>
        </p:nvSpPr>
        <p:spPr bwMode="auto">
          <a:xfrm>
            <a:off x="6248400" y="5749925"/>
            <a:ext cx="395288"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dirty="0" err="1"/>
              <a:t>rm</a:t>
            </a:r>
            <a:endParaRPr lang="en-US" altLang="en-US" sz="1477"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a:extLst>
              <a:ext uri="{FF2B5EF4-FFF2-40B4-BE49-F238E27FC236}">
                <a16:creationId xmlns="" xmlns:a16="http://schemas.microsoft.com/office/drawing/2014/main" id="{DCB0A4EA-CF5F-4749-9868-919C926ADE35}"/>
              </a:ext>
            </a:extLst>
          </p:cNvPr>
          <p:cNvSpPr>
            <a:spLocks noGrp="1"/>
          </p:cNvSpPr>
          <p:nvPr>
            <p:ph idx="1"/>
          </p:nvPr>
        </p:nvSpPr>
        <p:spPr>
          <a:xfrm>
            <a:off x="457200" y="1481138"/>
            <a:ext cx="8610600" cy="4525962"/>
          </a:xfrm>
        </p:spPr>
        <p:txBody>
          <a:bodyPr/>
          <a:lstStyle/>
          <a:p>
            <a:r>
              <a:rPr lang="en-IN" altLang="en-US"/>
              <a:t>1. SSM =1;n=0;</a:t>
            </a:r>
          </a:p>
          <a:p>
            <a:r>
              <a:rPr lang="en-IN" altLang="en-US"/>
              <a:t>2. r=n;</a:t>
            </a:r>
          </a:p>
          <a:p>
            <a:r>
              <a:rPr lang="en-IN" altLang="en-US"/>
              <a:t>3. Compare the string of r symbols to the left of SSM with all RHS alternatives in G which have length of r symbols</a:t>
            </a:r>
          </a:p>
          <a:p>
            <a:r>
              <a:rPr lang="en-IN" altLang="en-US"/>
              <a:t>4. If a match is found with a production A=</a:t>
            </a:r>
            <a:r>
              <a:rPr lang="el-GR" altLang="en-US"/>
              <a:t>α</a:t>
            </a:r>
            <a:r>
              <a:rPr lang="en-IN" altLang="en-US"/>
              <a:t>, then reduce the string of r symbols to the NT A.</a:t>
            </a:r>
          </a:p>
          <a:p>
            <a:r>
              <a:rPr lang="en-IN" altLang="en-US"/>
              <a:t>    n=n-r+1;</a:t>
            </a:r>
          </a:p>
          <a:p>
            <a:r>
              <a:rPr lang="en-IN" altLang="en-US"/>
              <a:t>    goto step 2;</a:t>
            </a:r>
          </a:p>
          <a:p>
            <a:r>
              <a:rPr lang="en-IN" altLang="en-US"/>
              <a:t>5. r=r-1;</a:t>
            </a:r>
          </a:p>
          <a:p>
            <a:r>
              <a:rPr lang="en-IN" altLang="en-US"/>
              <a:t>     IF r &gt;0 goto step3;</a:t>
            </a:r>
          </a:p>
        </p:txBody>
      </p:sp>
      <p:sp>
        <p:nvSpPr>
          <p:cNvPr id="3" name="Title 2">
            <a:extLst>
              <a:ext uri="{FF2B5EF4-FFF2-40B4-BE49-F238E27FC236}">
                <a16:creationId xmlns="" xmlns:a16="http://schemas.microsoft.com/office/drawing/2014/main" id="{2E361ED2-781B-4FF2-BA90-DFC360C61E58}"/>
              </a:ext>
            </a:extLst>
          </p:cNvPr>
          <p:cNvSpPr>
            <a:spLocks noGrp="1"/>
          </p:cNvSpPr>
          <p:nvPr>
            <p:ph type="title"/>
          </p:nvPr>
        </p:nvSpPr>
        <p:spPr/>
        <p:txBody>
          <a:bodyPr/>
          <a:lstStyle/>
          <a:p>
            <a:pPr>
              <a:defRPr/>
            </a:pPr>
            <a:r>
              <a:rPr lang="en-IN" dirty="0"/>
              <a:t>Naïve Bottom up parsing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a:extLst>
              <a:ext uri="{FF2B5EF4-FFF2-40B4-BE49-F238E27FC236}">
                <a16:creationId xmlns="" xmlns:a16="http://schemas.microsoft.com/office/drawing/2014/main" id="{5A2B4595-06BC-4121-B420-A9320977C792}"/>
              </a:ext>
            </a:extLst>
          </p:cNvPr>
          <p:cNvSpPr>
            <a:spLocks noGrp="1"/>
          </p:cNvSpPr>
          <p:nvPr>
            <p:ph idx="1"/>
          </p:nvPr>
        </p:nvSpPr>
        <p:spPr/>
        <p:txBody>
          <a:bodyPr/>
          <a:lstStyle/>
          <a:p>
            <a:r>
              <a:rPr lang="en-IN" altLang="en-US"/>
              <a:t>6. If no more symbols exit to the right of SSM then </a:t>
            </a:r>
          </a:p>
          <a:p>
            <a:r>
              <a:rPr lang="en-IN" altLang="en-US"/>
              <a:t>     if current string form = ‘S’ then</a:t>
            </a:r>
          </a:p>
          <a:p>
            <a:r>
              <a:rPr lang="en-IN" altLang="en-US"/>
              <a:t>          exit with success</a:t>
            </a:r>
          </a:p>
          <a:p>
            <a:r>
              <a:rPr lang="en-IN" altLang="en-US"/>
              <a:t>     else report error and exit with failure</a:t>
            </a:r>
          </a:p>
          <a:p>
            <a:r>
              <a:rPr lang="en-IN" altLang="en-US"/>
              <a:t>7. SSM = SSM+1;</a:t>
            </a:r>
          </a:p>
          <a:p>
            <a:r>
              <a:rPr lang="en-IN" altLang="en-US"/>
              <a:t>    n=n+1;</a:t>
            </a:r>
          </a:p>
          <a:p>
            <a:r>
              <a:rPr lang="en-IN" altLang="en-US"/>
              <a:t>    goto step2;</a:t>
            </a:r>
          </a:p>
        </p:txBody>
      </p:sp>
      <p:sp>
        <p:nvSpPr>
          <p:cNvPr id="3" name="Title 2">
            <a:extLst>
              <a:ext uri="{FF2B5EF4-FFF2-40B4-BE49-F238E27FC236}">
                <a16:creationId xmlns="" xmlns:a16="http://schemas.microsoft.com/office/drawing/2014/main" id="{CDC07949-17D8-4289-BD42-D9949AD3D581}"/>
              </a:ext>
            </a:extLst>
          </p:cNvPr>
          <p:cNvSpPr>
            <a:spLocks noGrp="1"/>
          </p:cNvSpPr>
          <p:nvPr>
            <p:ph type="title"/>
          </p:nvPr>
        </p:nvSpPr>
        <p:spPr/>
        <p:txBody>
          <a:bodyPr/>
          <a:lstStyle/>
          <a:p>
            <a:pPr>
              <a:defRPr/>
            </a:pP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 xmlns:a16="http://schemas.microsoft.com/office/drawing/2014/main" id="{E815F49A-4625-4C10-8B1B-C259B05C9CC6}"/>
              </a:ext>
            </a:extLst>
          </p:cNvPr>
          <p:cNvSpPr>
            <a:spLocks noGrp="1"/>
          </p:cNvSpPr>
          <p:nvPr>
            <p:ph idx="1"/>
          </p:nvPr>
        </p:nvSpPr>
        <p:spPr/>
        <p:txBody>
          <a:bodyPr/>
          <a:lstStyle/>
          <a:p>
            <a:pPr eaLnBrk="1" hangingPunct="1"/>
            <a:r>
              <a:rPr lang="en-US" altLang="en-US"/>
              <a:t>Finite automata are graphs that decide whether a sentence is in the language (set of valid string generated by regular expression) or not.</a:t>
            </a:r>
          </a:p>
          <a:p>
            <a:pPr eaLnBrk="1" hangingPunct="1"/>
            <a:r>
              <a:rPr lang="en-US" altLang="en-US"/>
              <a:t>A finite state automaton (FSA) is triples (S, </a:t>
            </a:r>
            <a:r>
              <a:rPr lang="el-GR" altLang="en-US"/>
              <a:t>Σ</a:t>
            </a:r>
            <a:r>
              <a:rPr lang="en-US" altLang="en-US"/>
              <a:t>, T) where</a:t>
            </a:r>
          </a:p>
          <a:p>
            <a:pPr lvl="1" eaLnBrk="1" hangingPunct="1"/>
            <a:r>
              <a:rPr lang="en-US" altLang="en-US"/>
              <a:t>S : is a finite set of states, one of which is the initial state S</a:t>
            </a:r>
            <a:r>
              <a:rPr lang="en-US" altLang="en-US" baseline="-25000"/>
              <a:t>init,</a:t>
            </a:r>
            <a:r>
              <a:rPr lang="en-US" altLang="en-US"/>
              <a:t> and one or more of which are the final states.</a:t>
            </a:r>
          </a:p>
          <a:p>
            <a:pPr lvl="1" eaLnBrk="1" hangingPunct="1"/>
            <a:r>
              <a:rPr lang="el-GR" altLang="en-US"/>
              <a:t>Σ </a:t>
            </a:r>
            <a:r>
              <a:rPr lang="en-US" altLang="en-US"/>
              <a:t>: is the alphabet of source symbols.</a:t>
            </a:r>
          </a:p>
          <a:p>
            <a:pPr lvl="1" eaLnBrk="1" hangingPunct="1"/>
            <a:r>
              <a:rPr lang="en-US" altLang="en-US"/>
              <a:t>T : is finite set of state transitions defining transitions out of each si </a:t>
            </a:r>
            <a:r>
              <a:rPr lang="el-GR" altLang="en-US"/>
              <a:t>ε</a:t>
            </a:r>
            <a:r>
              <a:rPr lang="en-US" altLang="en-US"/>
              <a:t> S in encountering the symbols of </a:t>
            </a:r>
            <a:r>
              <a:rPr lang="el-GR" altLang="en-US"/>
              <a:t>Σ</a:t>
            </a:r>
            <a:r>
              <a:rPr lang="en-US" altLang="en-US"/>
              <a:t>.</a:t>
            </a:r>
          </a:p>
        </p:txBody>
      </p:sp>
      <p:sp>
        <p:nvSpPr>
          <p:cNvPr id="3" name="Title 2">
            <a:extLst>
              <a:ext uri="{FF2B5EF4-FFF2-40B4-BE49-F238E27FC236}">
                <a16:creationId xmlns="" xmlns:a16="http://schemas.microsoft.com/office/drawing/2014/main" id="{BD34EC3B-9966-4F4E-8971-8FB06390BAD3}"/>
              </a:ext>
            </a:extLst>
          </p:cNvPr>
          <p:cNvSpPr>
            <a:spLocks noGrp="1"/>
          </p:cNvSpPr>
          <p:nvPr>
            <p:ph type="title"/>
          </p:nvPr>
        </p:nvSpPr>
        <p:spPr/>
        <p:txBody>
          <a:bodyPr/>
          <a:lstStyle/>
          <a:p>
            <a:pPr eaLnBrk="1" fontAlgn="auto" hangingPunct="1">
              <a:spcAft>
                <a:spcPts val="0"/>
              </a:spcAft>
              <a:defRPr/>
            </a:pPr>
            <a:r>
              <a:rPr lang="en-US" dirty="0"/>
              <a:t>Finite state automata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a:extLst>
              <a:ext uri="{FF2B5EF4-FFF2-40B4-BE49-F238E27FC236}">
                <a16:creationId xmlns="" xmlns:a16="http://schemas.microsoft.com/office/drawing/2014/main" id="{2D3D505F-5A85-4FAD-A520-953B3B38213C}"/>
              </a:ext>
            </a:extLst>
          </p:cNvPr>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a:p>
        </p:txBody>
      </p:sp>
      <p:sp>
        <p:nvSpPr>
          <p:cNvPr id="7171" name="Slide Number Placeholder 5">
            <a:extLst>
              <a:ext uri="{FF2B5EF4-FFF2-40B4-BE49-F238E27FC236}">
                <a16:creationId xmlns="" xmlns:a16="http://schemas.microsoft.com/office/drawing/2014/main" id="{453A1420-06FE-45AE-A360-97CDE49D05EE}"/>
              </a:ext>
            </a:extLst>
          </p:cNvPr>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63525">
              <a:defRPr>
                <a:solidFill>
                  <a:schemeClr val="tx1"/>
                </a:solidFill>
                <a:latin typeface="Arial" panose="020B0604020202020204" pitchFamily="34" charset="0"/>
                <a:cs typeface="Arial" panose="020B0604020202020204" pitchFamily="34" charset="0"/>
              </a:defRPr>
            </a:lvl2pPr>
            <a:lvl3pPr marL="1054100" indent="-209550">
              <a:defRPr>
                <a:solidFill>
                  <a:schemeClr val="tx1"/>
                </a:solidFill>
                <a:latin typeface="Arial" panose="020B0604020202020204" pitchFamily="34" charset="0"/>
                <a:cs typeface="Arial" panose="020B0604020202020204" pitchFamily="34" charset="0"/>
              </a:defRPr>
            </a:lvl3pPr>
            <a:lvl4pPr marL="1476375" indent="-209550">
              <a:defRPr>
                <a:solidFill>
                  <a:schemeClr val="tx1"/>
                </a:solidFill>
                <a:latin typeface="Arial" panose="020B0604020202020204" pitchFamily="34" charset="0"/>
                <a:cs typeface="Arial" panose="020B0604020202020204" pitchFamily="34" charset="0"/>
              </a:defRPr>
            </a:lvl4pPr>
            <a:lvl5pPr marL="1898650" indent="-209550">
              <a:defRPr>
                <a:solidFill>
                  <a:schemeClr val="tx1"/>
                </a:solidFill>
                <a:latin typeface="Arial" panose="020B0604020202020204" pitchFamily="34" charset="0"/>
                <a:cs typeface="Arial" panose="020B0604020202020204" pitchFamily="34" charset="0"/>
              </a:defRPr>
            </a:lvl5pPr>
            <a:lvl6pPr marL="23558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130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2702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274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7A1CC0-2007-48EA-AC73-654E49C5187D}" type="slidenum">
              <a:rPr lang="en-US" altLang="en-US" sz="700">
                <a:latin typeface="Times New Roman" panose="02020603050405020304" pitchFamily="18" charset="0"/>
              </a:rPr>
              <a:pPr/>
              <a:t>40</a:t>
            </a:fld>
            <a:endParaRPr lang="en-US" altLang="en-US" sz="700">
              <a:latin typeface="Times New Roman" panose="02020603050405020304" pitchFamily="18" charset="0"/>
            </a:endParaRPr>
          </a:p>
        </p:txBody>
      </p:sp>
      <p:sp>
        <p:nvSpPr>
          <p:cNvPr id="7172" name="Rectangle 2">
            <a:extLst>
              <a:ext uri="{FF2B5EF4-FFF2-40B4-BE49-F238E27FC236}">
                <a16:creationId xmlns="" xmlns:a16="http://schemas.microsoft.com/office/drawing/2014/main" id="{02EF8C7C-99A7-4FCD-8F5D-B7D8CED52EEA}"/>
              </a:ext>
            </a:extLst>
          </p:cNvPr>
          <p:cNvSpPr>
            <a:spLocks noGrp="1" noChangeArrowheads="1"/>
          </p:cNvSpPr>
          <p:nvPr>
            <p:ph type="title"/>
          </p:nvPr>
        </p:nvSpPr>
        <p:spPr/>
        <p:txBody>
          <a:bodyPr>
            <a:normAutofit fontScale="90000"/>
          </a:bodyPr>
          <a:lstStyle/>
          <a:p>
            <a:pPr>
              <a:defRPr/>
            </a:pPr>
            <a:r>
              <a:rPr lang="en-US" altLang="en-US"/>
              <a:t>Shift-Reduce Parsing -- Example</a:t>
            </a:r>
          </a:p>
        </p:txBody>
      </p:sp>
      <p:sp>
        <p:nvSpPr>
          <p:cNvPr id="51205" name="Rectangle 3">
            <a:extLst>
              <a:ext uri="{FF2B5EF4-FFF2-40B4-BE49-F238E27FC236}">
                <a16:creationId xmlns="" xmlns:a16="http://schemas.microsoft.com/office/drawing/2014/main" id="{0035D2DB-5ECA-49CD-B7ED-87C9FA20FB78}"/>
              </a:ext>
            </a:extLst>
          </p:cNvPr>
          <p:cNvSpPr>
            <a:spLocks noGrp="1" noChangeArrowheads="1"/>
          </p:cNvSpPr>
          <p:nvPr>
            <p:ph type="body" idx="1"/>
          </p:nvPr>
        </p:nvSpPr>
        <p:spPr/>
        <p:txBody>
          <a:bodyPr/>
          <a:lstStyle/>
          <a:p>
            <a:pPr>
              <a:buFontTx/>
              <a:buNone/>
            </a:pPr>
            <a:r>
              <a:rPr lang="en-US" altLang="en-US"/>
              <a:t>S </a:t>
            </a:r>
            <a:r>
              <a:rPr lang="en-US" altLang="en-US">
                <a:sym typeface="Symbol" panose="05050102010706020507" pitchFamily="18" charset="2"/>
              </a:rPr>
              <a:t> aABb			 input string:	</a:t>
            </a:r>
            <a:r>
              <a:rPr lang="en-US" altLang="en-US">
                <a:latin typeface="Courier New" panose="02070309020205020404" pitchFamily="49" charset="0"/>
                <a:sym typeface="Symbol" panose="05050102010706020507" pitchFamily="18" charset="2"/>
              </a:rPr>
              <a:t>aa</a:t>
            </a:r>
            <a:r>
              <a:rPr lang="en-US" altLang="en-US">
                <a:solidFill>
                  <a:srgbClr val="CC0000"/>
                </a:solidFill>
                <a:latin typeface="Courier New" panose="02070309020205020404" pitchFamily="49" charset="0"/>
                <a:sym typeface="Symbol" panose="05050102010706020507" pitchFamily="18" charset="2"/>
              </a:rPr>
              <a:t>a</a:t>
            </a:r>
            <a:r>
              <a:rPr lang="en-US" altLang="en-US">
                <a:latin typeface="Courier New" panose="02070309020205020404" pitchFamily="49" charset="0"/>
                <a:sym typeface="Symbol" panose="05050102010706020507" pitchFamily="18" charset="2"/>
              </a:rPr>
              <a:t>bb</a:t>
            </a:r>
            <a:endParaRPr lang="en-US" altLang="en-US">
              <a:sym typeface="Symbol" panose="05050102010706020507" pitchFamily="18" charset="2"/>
            </a:endParaRPr>
          </a:p>
          <a:p>
            <a:pPr>
              <a:buFontTx/>
              <a:buNone/>
            </a:pPr>
            <a:r>
              <a:rPr lang="en-US" altLang="en-US">
                <a:sym typeface="Symbol" panose="05050102010706020507" pitchFamily="18" charset="2"/>
              </a:rPr>
              <a:t>A  aA  |  a					</a:t>
            </a:r>
            <a:r>
              <a:rPr lang="en-US" altLang="en-US">
                <a:latin typeface="Courier New" panose="02070309020205020404" pitchFamily="49" charset="0"/>
                <a:sym typeface="Symbol" panose="05050102010706020507" pitchFamily="18" charset="2"/>
              </a:rPr>
              <a:t>a</a:t>
            </a:r>
            <a:r>
              <a:rPr lang="en-US" altLang="en-US">
                <a:solidFill>
                  <a:srgbClr val="CC0000"/>
                </a:solidFill>
                <a:latin typeface="Courier New" panose="02070309020205020404" pitchFamily="49" charset="0"/>
                <a:sym typeface="Symbol" panose="05050102010706020507" pitchFamily="18" charset="2"/>
              </a:rPr>
              <a:t>aA</a:t>
            </a:r>
            <a:r>
              <a:rPr lang="en-US" altLang="en-US">
                <a:latin typeface="Courier New" panose="02070309020205020404" pitchFamily="49" charset="0"/>
                <a:sym typeface="Symbol" panose="05050102010706020507" pitchFamily="18" charset="2"/>
              </a:rPr>
              <a:t>bb</a:t>
            </a:r>
            <a:endParaRPr lang="en-US" altLang="en-US">
              <a:sym typeface="Symbol" panose="05050102010706020507" pitchFamily="18" charset="2"/>
            </a:endParaRPr>
          </a:p>
          <a:p>
            <a:pPr>
              <a:buFontTx/>
              <a:buNone/>
            </a:pPr>
            <a:r>
              <a:rPr lang="en-US" altLang="en-US">
                <a:sym typeface="Symbol" panose="05050102010706020507" pitchFamily="18" charset="2"/>
              </a:rPr>
              <a:t>B  bB  | b					</a:t>
            </a:r>
            <a:r>
              <a:rPr lang="en-US" altLang="en-US">
                <a:latin typeface="Courier New" panose="02070309020205020404" pitchFamily="49" charset="0"/>
                <a:sym typeface="Symbol" panose="05050102010706020507" pitchFamily="18" charset="2"/>
              </a:rPr>
              <a:t>aA</a:t>
            </a:r>
            <a:r>
              <a:rPr lang="en-US" altLang="en-US">
                <a:solidFill>
                  <a:srgbClr val="CC0000"/>
                </a:solidFill>
                <a:latin typeface="Courier New" panose="02070309020205020404" pitchFamily="49" charset="0"/>
                <a:sym typeface="Symbol" panose="05050102010706020507" pitchFamily="18" charset="2"/>
              </a:rPr>
              <a:t>b</a:t>
            </a:r>
            <a:r>
              <a:rPr lang="en-US" altLang="en-US">
                <a:latin typeface="Courier New" panose="02070309020205020404" pitchFamily="49" charset="0"/>
                <a:sym typeface="Symbol" panose="05050102010706020507" pitchFamily="18" charset="2"/>
              </a:rPr>
              <a:t>b	    </a:t>
            </a:r>
            <a:r>
              <a:rPr lang="en-US" altLang="en-US">
                <a:sym typeface="Symbol" panose="05050102010706020507" pitchFamily="18" charset="2"/>
              </a:rPr>
              <a:t>reduction</a:t>
            </a:r>
            <a:endParaRPr lang="en-US" altLang="en-US">
              <a:latin typeface="Courier New" panose="02070309020205020404" pitchFamily="49" charset="0"/>
              <a:sym typeface="Symbol" panose="05050102010706020507" pitchFamily="18" charset="2"/>
            </a:endParaRPr>
          </a:p>
          <a:p>
            <a:pPr>
              <a:buFontTx/>
              <a:buNone/>
            </a:pPr>
            <a:r>
              <a:rPr lang="en-US" altLang="en-US">
                <a:latin typeface="Courier New" panose="02070309020205020404" pitchFamily="49" charset="0"/>
                <a:sym typeface="Symbol" panose="05050102010706020507" pitchFamily="18" charset="2"/>
              </a:rPr>
              <a:t>							</a:t>
            </a:r>
            <a:r>
              <a:rPr lang="en-US" altLang="en-US">
                <a:solidFill>
                  <a:srgbClr val="CC0000"/>
                </a:solidFill>
                <a:latin typeface="Courier New" panose="02070309020205020404" pitchFamily="49" charset="0"/>
                <a:sym typeface="Symbol" panose="05050102010706020507" pitchFamily="18" charset="2"/>
              </a:rPr>
              <a:t>aABb</a:t>
            </a:r>
          </a:p>
          <a:p>
            <a:pPr>
              <a:buFontTx/>
              <a:buNone/>
            </a:pPr>
            <a:r>
              <a:rPr lang="en-US" altLang="en-US">
                <a:latin typeface="Courier New" panose="02070309020205020404" pitchFamily="49" charset="0"/>
                <a:sym typeface="Symbol" panose="05050102010706020507" pitchFamily="18" charset="2"/>
              </a:rPr>
              <a:t>							S</a:t>
            </a:r>
          </a:p>
          <a:p>
            <a:pPr>
              <a:buFontTx/>
              <a:buNone/>
            </a:pPr>
            <a:endParaRPr lang="en-US" altLang="en-US">
              <a:latin typeface="Courier New" panose="02070309020205020404" pitchFamily="49" charset="0"/>
              <a:sym typeface="Symbol" panose="05050102010706020507" pitchFamily="18" charset="2"/>
            </a:endParaRPr>
          </a:p>
          <a:p>
            <a:pPr>
              <a:buFontTx/>
              <a:buNone/>
            </a:pPr>
            <a:r>
              <a:rPr lang="en-US" altLang="en-US">
                <a:sym typeface="Symbol" panose="05050102010706020507" pitchFamily="18" charset="2"/>
              </a:rPr>
              <a:t>S  </a:t>
            </a:r>
            <a:r>
              <a:rPr lang="en-US" altLang="en-US">
                <a:solidFill>
                  <a:srgbClr val="CC0000"/>
                </a:solidFill>
                <a:sym typeface="Symbol" panose="05050102010706020507" pitchFamily="18" charset="2"/>
              </a:rPr>
              <a:t>aABb</a:t>
            </a:r>
            <a:r>
              <a:rPr lang="en-US" altLang="en-US">
                <a:sym typeface="Symbol" panose="05050102010706020507" pitchFamily="18" charset="2"/>
              </a:rPr>
              <a:t>  aA</a:t>
            </a:r>
            <a:r>
              <a:rPr lang="en-US" altLang="en-US">
                <a:solidFill>
                  <a:srgbClr val="CC0000"/>
                </a:solidFill>
                <a:sym typeface="Symbol" panose="05050102010706020507" pitchFamily="18" charset="2"/>
              </a:rPr>
              <a:t>b</a:t>
            </a:r>
            <a:r>
              <a:rPr lang="en-US" altLang="en-US">
                <a:sym typeface="Symbol" panose="05050102010706020507" pitchFamily="18" charset="2"/>
              </a:rPr>
              <a:t>b  a</a:t>
            </a:r>
            <a:r>
              <a:rPr lang="en-US" altLang="en-US">
                <a:solidFill>
                  <a:srgbClr val="CC0000"/>
                </a:solidFill>
                <a:sym typeface="Symbol" panose="05050102010706020507" pitchFamily="18" charset="2"/>
              </a:rPr>
              <a:t>aA</a:t>
            </a:r>
            <a:r>
              <a:rPr lang="en-US" altLang="en-US">
                <a:sym typeface="Symbol" panose="05050102010706020507" pitchFamily="18" charset="2"/>
              </a:rPr>
              <a:t>bb  aa</a:t>
            </a:r>
            <a:r>
              <a:rPr lang="en-US" altLang="en-US">
                <a:solidFill>
                  <a:srgbClr val="CC0000"/>
                </a:solidFill>
                <a:sym typeface="Symbol" panose="05050102010706020507" pitchFamily="18" charset="2"/>
              </a:rPr>
              <a:t>a</a:t>
            </a:r>
            <a:r>
              <a:rPr lang="en-US" altLang="en-US">
                <a:sym typeface="Symbol" panose="05050102010706020507" pitchFamily="18" charset="2"/>
              </a:rPr>
              <a:t>bb </a:t>
            </a:r>
          </a:p>
          <a:p>
            <a:pPr>
              <a:buFontTx/>
              <a:buNone/>
            </a:pPr>
            <a:endParaRPr lang="en-US" altLang="en-US">
              <a:sym typeface="Symbol" panose="05050102010706020507" pitchFamily="18" charset="2"/>
            </a:endParaRPr>
          </a:p>
          <a:p>
            <a:pPr>
              <a:buFontTx/>
              <a:buNone/>
            </a:pPr>
            <a:r>
              <a:rPr lang="en-US" altLang="en-US">
                <a:sym typeface="Symbol" panose="05050102010706020507" pitchFamily="18" charset="2"/>
              </a:rPr>
              <a:t>			Right Sentential Forms</a:t>
            </a:r>
          </a:p>
          <a:p>
            <a:endParaRPr lang="en-US" altLang="en-US">
              <a:sym typeface="Symbol" panose="05050102010706020507" pitchFamily="18" charset="2"/>
            </a:endParaRPr>
          </a:p>
          <a:p>
            <a:r>
              <a:rPr lang="en-US" altLang="en-US">
                <a:sym typeface="Symbol" panose="05050102010706020507" pitchFamily="18" charset="2"/>
              </a:rPr>
              <a:t>How do we know which substring to be replaced at each reduction step?</a:t>
            </a:r>
            <a:endParaRPr lang="en-US" altLang="en-US">
              <a:latin typeface="Courier New" panose="02070309020205020404" pitchFamily="49" charset="0"/>
              <a:sym typeface="Symbol" panose="05050102010706020507" pitchFamily="18" charset="2"/>
            </a:endParaRPr>
          </a:p>
        </p:txBody>
      </p:sp>
      <p:sp>
        <p:nvSpPr>
          <p:cNvPr id="7174" name="Text Box 4">
            <a:extLst>
              <a:ext uri="{FF2B5EF4-FFF2-40B4-BE49-F238E27FC236}">
                <a16:creationId xmlns="" xmlns:a16="http://schemas.microsoft.com/office/drawing/2014/main" id="{375885A6-6E7F-49EA-8720-B2E4386C193E}"/>
              </a:ext>
            </a:extLst>
          </p:cNvPr>
          <p:cNvSpPr txBox="1">
            <a:spLocks noChangeArrowheads="1"/>
          </p:cNvSpPr>
          <p:nvPr/>
        </p:nvSpPr>
        <p:spPr bwMode="auto">
          <a:xfrm>
            <a:off x="3868738" y="3990975"/>
            <a:ext cx="395287"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7175" name="Text Box 5">
            <a:extLst>
              <a:ext uri="{FF2B5EF4-FFF2-40B4-BE49-F238E27FC236}">
                <a16:creationId xmlns="" xmlns:a16="http://schemas.microsoft.com/office/drawing/2014/main" id="{D1A9B9B1-A8C0-4052-B878-83A1CE099F7D}"/>
              </a:ext>
            </a:extLst>
          </p:cNvPr>
          <p:cNvSpPr txBox="1">
            <a:spLocks noChangeArrowheads="1"/>
          </p:cNvSpPr>
          <p:nvPr/>
        </p:nvSpPr>
        <p:spPr bwMode="auto">
          <a:xfrm>
            <a:off x="2673350" y="3990975"/>
            <a:ext cx="3937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7176" name="Text Box 6">
            <a:extLst>
              <a:ext uri="{FF2B5EF4-FFF2-40B4-BE49-F238E27FC236}">
                <a16:creationId xmlns="" xmlns:a16="http://schemas.microsoft.com/office/drawing/2014/main" id="{91CD66BA-8CFD-4915-B9FA-9ACA398F3D20}"/>
              </a:ext>
            </a:extLst>
          </p:cNvPr>
          <p:cNvSpPr txBox="1">
            <a:spLocks noChangeArrowheads="1"/>
          </p:cNvSpPr>
          <p:nvPr/>
        </p:nvSpPr>
        <p:spPr bwMode="auto">
          <a:xfrm>
            <a:off x="1687513" y="3990975"/>
            <a:ext cx="395287"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7177" name="Text Box 7">
            <a:extLst>
              <a:ext uri="{FF2B5EF4-FFF2-40B4-BE49-F238E27FC236}">
                <a16:creationId xmlns="" xmlns:a16="http://schemas.microsoft.com/office/drawing/2014/main" id="{8C44DE6A-BDB1-4B6F-9464-F6010725D953}"/>
              </a:ext>
            </a:extLst>
          </p:cNvPr>
          <p:cNvSpPr txBox="1">
            <a:spLocks noChangeArrowheads="1"/>
          </p:cNvSpPr>
          <p:nvPr/>
        </p:nvSpPr>
        <p:spPr bwMode="auto">
          <a:xfrm>
            <a:off x="561975" y="3990975"/>
            <a:ext cx="395288"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51210" name="Line 8">
            <a:extLst>
              <a:ext uri="{FF2B5EF4-FFF2-40B4-BE49-F238E27FC236}">
                <a16:creationId xmlns="" xmlns:a16="http://schemas.microsoft.com/office/drawing/2014/main" id="{D78A5AED-84A7-46F6-AE73-6E9523B5336D}"/>
              </a:ext>
            </a:extLst>
          </p:cNvPr>
          <p:cNvSpPr>
            <a:spLocks noChangeShapeType="1"/>
          </p:cNvSpPr>
          <p:nvPr/>
        </p:nvSpPr>
        <p:spPr bwMode="auto">
          <a:xfrm flipH="1" flipV="1">
            <a:off x="1336675" y="4202113"/>
            <a:ext cx="1476375" cy="49371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1211" name="Line 9">
            <a:extLst>
              <a:ext uri="{FF2B5EF4-FFF2-40B4-BE49-F238E27FC236}">
                <a16:creationId xmlns="" xmlns:a16="http://schemas.microsoft.com/office/drawing/2014/main" id="{ECB1D297-D43A-4756-9D50-224E3A7AB982}"/>
              </a:ext>
            </a:extLst>
          </p:cNvPr>
          <p:cNvSpPr>
            <a:spLocks noChangeShapeType="1"/>
          </p:cNvSpPr>
          <p:nvPr/>
        </p:nvSpPr>
        <p:spPr bwMode="auto">
          <a:xfrm flipH="1" flipV="1">
            <a:off x="2320925" y="4202113"/>
            <a:ext cx="492125" cy="49371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1212" name="Line 10">
            <a:extLst>
              <a:ext uri="{FF2B5EF4-FFF2-40B4-BE49-F238E27FC236}">
                <a16:creationId xmlns="" xmlns:a16="http://schemas.microsoft.com/office/drawing/2014/main" id="{A88B9569-3E06-4207-AB14-C9A24C1CC4B2}"/>
              </a:ext>
            </a:extLst>
          </p:cNvPr>
          <p:cNvSpPr>
            <a:spLocks noChangeShapeType="1"/>
          </p:cNvSpPr>
          <p:nvPr/>
        </p:nvSpPr>
        <p:spPr bwMode="auto">
          <a:xfrm flipV="1">
            <a:off x="2813050" y="4202113"/>
            <a:ext cx="633413" cy="49371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1213" name="Line 11">
            <a:extLst>
              <a:ext uri="{FF2B5EF4-FFF2-40B4-BE49-F238E27FC236}">
                <a16:creationId xmlns="" xmlns:a16="http://schemas.microsoft.com/office/drawing/2014/main" id="{CFD8D156-12A0-46BC-BD3F-1A1C156B63CC}"/>
              </a:ext>
            </a:extLst>
          </p:cNvPr>
          <p:cNvSpPr>
            <a:spLocks noChangeShapeType="1"/>
          </p:cNvSpPr>
          <p:nvPr/>
        </p:nvSpPr>
        <p:spPr bwMode="auto">
          <a:xfrm flipV="1">
            <a:off x="2813050" y="4273550"/>
            <a:ext cx="1689100" cy="42227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1214" name="Line 12">
            <a:extLst>
              <a:ext uri="{FF2B5EF4-FFF2-40B4-BE49-F238E27FC236}">
                <a16:creationId xmlns="" xmlns:a16="http://schemas.microsoft.com/office/drawing/2014/main" id="{C6D19D27-5C95-4E3A-9E48-7FF5DA7D53A7}"/>
              </a:ext>
            </a:extLst>
          </p:cNvPr>
          <p:cNvSpPr>
            <a:spLocks noChangeShapeType="1"/>
          </p:cNvSpPr>
          <p:nvPr/>
        </p:nvSpPr>
        <p:spPr bwMode="auto">
          <a:xfrm flipH="1" flipV="1">
            <a:off x="492125" y="4273550"/>
            <a:ext cx="2320925" cy="422275"/>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a:extLst>
              <a:ext uri="{FF2B5EF4-FFF2-40B4-BE49-F238E27FC236}">
                <a16:creationId xmlns="" xmlns:a16="http://schemas.microsoft.com/office/drawing/2014/main" id="{FB872ADA-3D83-4FEC-8892-009FDF1D965D}"/>
              </a:ext>
            </a:extLst>
          </p:cNvPr>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a:p>
        </p:txBody>
      </p:sp>
      <p:sp>
        <p:nvSpPr>
          <p:cNvPr id="8195" name="Slide Number Placeholder 5">
            <a:extLst>
              <a:ext uri="{FF2B5EF4-FFF2-40B4-BE49-F238E27FC236}">
                <a16:creationId xmlns="" xmlns:a16="http://schemas.microsoft.com/office/drawing/2014/main" id="{3B28B748-9F6B-4476-BADC-74F497ED3E07}"/>
              </a:ext>
            </a:extLst>
          </p:cNvPr>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63525">
              <a:defRPr>
                <a:solidFill>
                  <a:schemeClr val="tx1"/>
                </a:solidFill>
                <a:latin typeface="Arial" panose="020B0604020202020204" pitchFamily="34" charset="0"/>
                <a:cs typeface="Arial" panose="020B0604020202020204" pitchFamily="34" charset="0"/>
              </a:defRPr>
            </a:lvl2pPr>
            <a:lvl3pPr marL="1054100" indent="-209550">
              <a:defRPr>
                <a:solidFill>
                  <a:schemeClr val="tx1"/>
                </a:solidFill>
                <a:latin typeface="Arial" panose="020B0604020202020204" pitchFamily="34" charset="0"/>
                <a:cs typeface="Arial" panose="020B0604020202020204" pitchFamily="34" charset="0"/>
              </a:defRPr>
            </a:lvl3pPr>
            <a:lvl4pPr marL="1476375" indent="-209550">
              <a:defRPr>
                <a:solidFill>
                  <a:schemeClr val="tx1"/>
                </a:solidFill>
                <a:latin typeface="Arial" panose="020B0604020202020204" pitchFamily="34" charset="0"/>
                <a:cs typeface="Arial" panose="020B0604020202020204" pitchFamily="34" charset="0"/>
              </a:defRPr>
            </a:lvl4pPr>
            <a:lvl5pPr marL="1898650" indent="-209550">
              <a:defRPr>
                <a:solidFill>
                  <a:schemeClr val="tx1"/>
                </a:solidFill>
                <a:latin typeface="Arial" panose="020B0604020202020204" pitchFamily="34" charset="0"/>
                <a:cs typeface="Arial" panose="020B0604020202020204" pitchFamily="34" charset="0"/>
              </a:defRPr>
            </a:lvl5pPr>
            <a:lvl6pPr marL="23558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130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2702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274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6BA777-AA2B-4E97-858B-D2C642CA437C}" type="slidenum">
              <a:rPr lang="en-US" altLang="en-US" sz="700">
                <a:latin typeface="Times New Roman" panose="02020603050405020304" pitchFamily="18" charset="0"/>
              </a:rPr>
              <a:pPr/>
              <a:t>41</a:t>
            </a:fld>
            <a:endParaRPr lang="en-US" altLang="en-US" sz="700">
              <a:latin typeface="Times New Roman" panose="02020603050405020304" pitchFamily="18" charset="0"/>
            </a:endParaRPr>
          </a:p>
        </p:txBody>
      </p:sp>
      <p:sp>
        <p:nvSpPr>
          <p:cNvPr id="8196" name="Rectangle 2">
            <a:extLst>
              <a:ext uri="{FF2B5EF4-FFF2-40B4-BE49-F238E27FC236}">
                <a16:creationId xmlns="" xmlns:a16="http://schemas.microsoft.com/office/drawing/2014/main" id="{7B1CAAF8-5970-4DFE-BDF6-73E7186A7204}"/>
              </a:ext>
            </a:extLst>
          </p:cNvPr>
          <p:cNvSpPr>
            <a:spLocks noGrp="1" noChangeArrowheads="1"/>
          </p:cNvSpPr>
          <p:nvPr>
            <p:ph type="title"/>
          </p:nvPr>
        </p:nvSpPr>
        <p:spPr/>
        <p:txBody>
          <a:bodyPr/>
          <a:lstStyle/>
          <a:p>
            <a:pPr>
              <a:defRPr/>
            </a:pPr>
            <a:r>
              <a:rPr lang="en-US" altLang="en-US"/>
              <a:t>Handle</a:t>
            </a:r>
          </a:p>
        </p:txBody>
      </p:sp>
      <p:sp>
        <p:nvSpPr>
          <p:cNvPr id="8197" name="Rectangle 3">
            <a:extLst>
              <a:ext uri="{FF2B5EF4-FFF2-40B4-BE49-F238E27FC236}">
                <a16:creationId xmlns="" xmlns:a16="http://schemas.microsoft.com/office/drawing/2014/main" id="{7D792092-5358-4239-BC5B-726CA6BAF411}"/>
              </a:ext>
            </a:extLst>
          </p:cNvPr>
          <p:cNvSpPr>
            <a:spLocks noGrp="1" noChangeArrowheads="1"/>
          </p:cNvSpPr>
          <p:nvPr>
            <p:ph type="body" idx="1"/>
          </p:nvPr>
        </p:nvSpPr>
        <p:spPr/>
        <p:txBody>
          <a:bodyPr/>
          <a:lstStyle/>
          <a:p>
            <a:pPr>
              <a:lnSpc>
                <a:spcPct val="90000"/>
              </a:lnSpc>
              <a:defRPr/>
            </a:pPr>
            <a:r>
              <a:rPr lang="en-US" altLang="en-US"/>
              <a:t>Informally, a </a:t>
            </a:r>
            <a:r>
              <a:rPr lang="en-US" altLang="en-US" b="1"/>
              <a:t>handle</a:t>
            </a:r>
            <a:r>
              <a:rPr lang="en-US" altLang="en-US"/>
              <a:t> of a string is a substring that matches the right side of a production rule.</a:t>
            </a:r>
          </a:p>
          <a:p>
            <a:pPr lvl="1">
              <a:lnSpc>
                <a:spcPct val="90000"/>
              </a:lnSpc>
              <a:defRPr/>
            </a:pPr>
            <a:r>
              <a:rPr lang="en-US" altLang="en-US" sz="1662"/>
              <a:t>But not every substring matches the right side of a production rule is handle</a:t>
            </a:r>
          </a:p>
          <a:p>
            <a:pPr>
              <a:lnSpc>
                <a:spcPct val="90000"/>
              </a:lnSpc>
              <a:defRPr/>
            </a:pPr>
            <a:endParaRPr lang="en-US" altLang="en-US" sz="1108"/>
          </a:p>
          <a:p>
            <a:pPr>
              <a:lnSpc>
                <a:spcPct val="90000"/>
              </a:lnSpc>
              <a:defRPr/>
            </a:pPr>
            <a:r>
              <a:rPr lang="en-US" altLang="en-US"/>
              <a:t>A </a:t>
            </a:r>
            <a:r>
              <a:rPr lang="en-US" altLang="en-US" b="1"/>
              <a:t>handle</a:t>
            </a:r>
            <a:r>
              <a:rPr lang="en-US" altLang="en-US"/>
              <a:t> of a right sentential form </a:t>
            </a:r>
            <a:r>
              <a:rPr lang="en-US" altLang="en-US">
                <a:sym typeface="Symbol" panose="05050102010706020507" pitchFamily="18" charset="2"/>
              </a:rPr>
              <a:t> ( )  is</a:t>
            </a:r>
          </a:p>
          <a:p>
            <a:pPr>
              <a:lnSpc>
                <a:spcPct val="90000"/>
              </a:lnSpc>
              <a:buFontTx/>
              <a:buNone/>
              <a:defRPr/>
            </a:pPr>
            <a:r>
              <a:rPr lang="en-US" altLang="en-US"/>
              <a:t>	   a production rule A </a:t>
            </a:r>
            <a:r>
              <a:rPr lang="en-US" altLang="en-US">
                <a:sym typeface="Symbol" panose="05050102010706020507" pitchFamily="18" charset="2"/>
              </a:rPr>
              <a:t>  and a position of </a:t>
            </a:r>
          </a:p>
          <a:p>
            <a:pPr>
              <a:lnSpc>
                <a:spcPct val="90000"/>
              </a:lnSpc>
              <a:buFontTx/>
              <a:buNone/>
              <a:defRPr/>
            </a:pPr>
            <a:r>
              <a:rPr lang="en-US" altLang="en-US">
                <a:sym typeface="Symbol" panose="05050102010706020507" pitchFamily="18" charset="2"/>
              </a:rPr>
              <a:t>		where the string  may be found and replaced by A to produce </a:t>
            </a:r>
          </a:p>
          <a:p>
            <a:pPr>
              <a:lnSpc>
                <a:spcPct val="90000"/>
              </a:lnSpc>
              <a:buFontTx/>
              <a:buNone/>
              <a:defRPr/>
            </a:pPr>
            <a:r>
              <a:rPr lang="en-US" altLang="en-US">
                <a:sym typeface="Symbol" panose="05050102010706020507" pitchFamily="18" charset="2"/>
              </a:rPr>
              <a:t>		the previous right-sentential form in  a rightmost derivation of .</a:t>
            </a:r>
          </a:p>
          <a:p>
            <a:pPr>
              <a:lnSpc>
                <a:spcPct val="90000"/>
              </a:lnSpc>
              <a:buFontTx/>
              <a:buNone/>
              <a:defRPr/>
            </a:pPr>
            <a:r>
              <a:rPr lang="en-US" altLang="en-US" sz="831">
                <a:sym typeface="Symbol" panose="05050102010706020507" pitchFamily="18" charset="2"/>
              </a:rPr>
              <a:t>	  </a:t>
            </a:r>
          </a:p>
          <a:p>
            <a:pPr>
              <a:lnSpc>
                <a:spcPct val="90000"/>
              </a:lnSpc>
              <a:buFontTx/>
              <a:buNone/>
              <a:defRPr/>
            </a:pPr>
            <a:r>
              <a:rPr lang="en-US" altLang="en-US">
                <a:sym typeface="Symbol" panose="05050102010706020507" pitchFamily="18" charset="2"/>
              </a:rPr>
              <a:t>			S  A  </a:t>
            </a:r>
          </a:p>
          <a:p>
            <a:pPr>
              <a:lnSpc>
                <a:spcPct val="90000"/>
              </a:lnSpc>
              <a:buFontTx/>
              <a:buNone/>
              <a:defRPr/>
            </a:pPr>
            <a:endParaRPr lang="en-US" altLang="en-US">
              <a:sym typeface="Symbol" panose="05050102010706020507" pitchFamily="18" charset="2"/>
            </a:endParaRPr>
          </a:p>
          <a:p>
            <a:pPr>
              <a:lnSpc>
                <a:spcPct val="90000"/>
              </a:lnSpc>
              <a:defRPr/>
            </a:pPr>
            <a:r>
              <a:rPr lang="en-US" altLang="en-US">
                <a:sym typeface="Symbol" panose="05050102010706020507" pitchFamily="18" charset="2"/>
              </a:rPr>
              <a:t>If the grammar is unambiguous, then every right-sentential form of the grammar has exactly one handle.</a:t>
            </a:r>
          </a:p>
          <a:p>
            <a:pPr>
              <a:lnSpc>
                <a:spcPct val="90000"/>
              </a:lnSpc>
              <a:defRPr/>
            </a:pPr>
            <a:r>
              <a:rPr lang="en-US" altLang="en-US">
                <a:sym typeface="Symbol" panose="05050102010706020507" pitchFamily="18" charset="2"/>
              </a:rPr>
              <a:t>We will see that  is a string of terminals.</a:t>
            </a:r>
          </a:p>
        </p:txBody>
      </p:sp>
      <p:sp>
        <p:nvSpPr>
          <p:cNvPr id="8198" name="Text Box 4">
            <a:extLst>
              <a:ext uri="{FF2B5EF4-FFF2-40B4-BE49-F238E27FC236}">
                <a16:creationId xmlns="" xmlns:a16="http://schemas.microsoft.com/office/drawing/2014/main" id="{FDAEE81F-1925-44B0-8906-BF91156F0A17}"/>
              </a:ext>
            </a:extLst>
          </p:cNvPr>
          <p:cNvSpPr txBox="1">
            <a:spLocks noChangeArrowheads="1"/>
          </p:cNvSpPr>
          <p:nvPr/>
        </p:nvSpPr>
        <p:spPr bwMode="auto">
          <a:xfrm>
            <a:off x="2251075" y="4343400"/>
            <a:ext cx="393700" cy="319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8199" name="Text Box 5">
            <a:extLst>
              <a:ext uri="{FF2B5EF4-FFF2-40B4-BE49-F238E27FC236}">
                <a16:creationId xmlns="" xmlns:a16="http://schemas.microsoft.com/office/drawing/2014/main" id="{9AFBEDF4-1FA2-4091-B550-254F579DD2AA}"/>
              </a:ext>
            </a:extLst>
          </p:cNvPr>
          <p:cNvSpPr txBox="1">
            <a:spLocks noChangeArrowheads="1"/>
          </p:cNvSpPr>
          <p:nvPr/>
        </p:nvSpPr>
        <p:spPr bwMode="auto">
          <a:xfrm>
            <a:off x="3305175" y="4343400"/>
            <a:ext cx="395288" cy="319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8200" name="Text Box 6">
            <a:extLst>
              <a:ext uri="{FF2B5EF4-FFF2-40B4-BE49-F238E27FC236}">
                <a16:creationId xmlns="" xmlns:a16="http://schemas.microsoft.com/office/drawing/2014/main" id="{8CC63BED-1FFA-434B-804F-68B98BAC4770}"/>
              </a:ext>
            </a:extLst>
          </p:cNvPr>
          <p:cNvSpPr txBox="1">
            <a:spLocks noChangeArrowheads="1"/>
          </p:cNvSpPr>
          <p:nvPr/>
        </p:nvSpPr>
        <p:spPr bwMode="auto">
          <a:xfrm>
            <a:off x="2320925" y="4132263"/>
            <a:ext cx="279400" cy="319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a:extLst>
              <a:ext uri="{FF2B5EF4-FFF2-40B4-BE49-F238E27FC236}">
                <a16:creationId xmlns="" xmlns:a16="http://schemas.microsoft.com/office/drawing/2014/main" id="{935B7BB8-FBF5-463F-A57D-1ED90D7845D4}"/>
              </a:ext>
            </a:extLst>
          </p:cNvPr>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a:p>
        </p:txBody>
      </p:sp>
      <p:sp>
        <p:nvSpPr>
          <p:cNvPr id="9219" name="Slide Number Placeholder 5">
            <a:extLst>
              <a:ext uri="{FF2B5EF4-FFF2-40B4-BE49-F238E27FC236}">
                <a16:creationId xmlns="" xmlns:a16="http://schemas.microsoft.com/office/drawing/2014/main" id="{4BD897C9-D71D-40A5-9BFF-179B84B39C78}"/>
              </a:ext>
            </a:extLst>
          </p:cNvPr>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63525">
              <a:defRPr>
                <a:solidFill>
                  <a:schemeClr val="tx1"/>
                </a:solidFill>
                <a:latin typeface="Arial" panose="020B0604020202020204" pitchFamily="34" charset="0"/>
                <a:cs typeface="Arial" panose="020B0604020202020204" pitchFamily="34" charset="0"/>
              </a:defRPr>
            </a:lvl2pPr>
            <a:lvl3pPr marL="1054100" indent="-209550">
              <a:defRPr>
                <a:solidFill>
                  <a:schemeClr val="tx1"/>
                </a:solidFill>
                <a:latin typeface="Arial" panose="020B0604020202020204" pitchFamily="34" charset="0"/>
                <a:cs typeface="Arial" panose="020B0604020202020204" pitchFamily="34" charset="0"/>
              </a:defRPr>
            </a:lvl3pPr>
            <a:lvl4pPr marL="1476375" indent="-209550">
              <a:defRPr>
                <a:solidFill>
                  <a:schemeClr val="tx1"/>
                </a:solidFill>
                <a:latin typeface="Arial" panose="020B0604020202020204" pitchFamily="34" charset="0"/>
                <a:cs typeface="Arial" panose="020B0604020202020204" pitchFamily="34" charset="0"/>
              </a:defRPr>
            </a:lvl4pPr>
            <a:lvl5pPr marL="1898650" indent="-209550">
              <a:defRPr>
                <a:solidFill>
                  <a:schemeClr val="tx1"/>
                </a:solidFill>
                <a:latin typeface="Arial" panose="020B0604020202020204" pitchFamily="34" charset="0"/>
                <a:cs typeface="Arial" panose="020B0604020202020204" pitchFamily="34" charset="0"/>
              </a:defRPr>
            </a:lvl5pPr>
            <a:lvl6pPr marL="23558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130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2702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274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42E6D2-2A17-401C-AB91-56EBEB99451D}" type="slidenum">
              <a:rPr lang="en-US" altLang="en-US" sz="700">
                <a:latin typeface="Times New Roman" panose="02020603050405020304" pitchFamily="18" charset="0"/>
              </a:rPr>
              <a:pPr/>
              <a:t>42</a:t>
            </a:fld>
            <a:endParaRPr lang="en-US" altLang="en-US" sz="700">
              <a:latin typeface="Times New Roman" panose="02020603050405020304" pitchFamily="18" charset="0"/>
            </a:endParaRPr>
          </a:p>
        </p:txBody>
      </p:sp>
      <p:sp>
        <p:nvSpPr>
          <p:cNvPr id="9220" name="Rectangle 2">
            <a:extLst>
              <a:ext uri="{FF2B5EF4-FFF2-40B4-BE49-F238E27FC236}">
                <a16:creationId xmlns="" xmlns:a16="http://schemas.microsoft.com/office/drawing/2014/main" id="{847E9A4E-24E1-4016-AF24-1E7A4C240245}"/>
              </a:ext>
            </a:extLst>
          </p:cNvPr>
          <p:cNvSpPr>
            <a:spLocks noGrp="1" noChangeArrowheads="1"/>
          </p:cNvSpPr>
          <p:nvPr>
            <p:ph type="title"/>
          </p:nvPr>
        </p:nvSpPr>
        <p:spPr/>
        <p:txBody>
          <a:bodyPr/>
          <a:lstStyle/>
          <a:p>
            <a:pPr>
              <a:defRPr/>
            </a:pPr>
            <a:r>
              <a:rPr lang="en-US" altLang="en-US"/>
              <a:t>Handle Pruning</a:t>
            </a:r>
          </a:p>
        </p:txBody>
      </p:sp>
      <p:sp>
        <p:nvSpPr>
          <p:cNvPr id="54277" name="Rectangle 3">
            <a:extLst>
              <a:ext uri="{FF2B5EF4-FFF2-40B4-BE49-F238E27FC236}">
                <a16:creationId xmlns="" xmlns:a16="http://schemas.microsoft.com/office/drawing/2014/main" id="{9EF19130-25D9-4E02-A53A-CE8598ABB7B0}"/>
              </a:ext>
            </a:extLst>
          </p:cNvPr>
          <p:cNvSpPr>
            <a:spLocks noGrp="1" noChangeArrowheads="1"/>
          </p:cNvSpPr>
          <p:nvPr>
            <p:ph type="body" idx="1"/>
          </p:nvPr>
        </p:nvSpPr>
        <p:spPr/>
        <p:txBody>
          <a:bodyPr/>
          <a:lstStyle/>
          <a:p>
            <a:r>
              <a:rPr lang="en-US" altLang="en-US"/>
              <a:t>A right-most derivation in reverse can be obtained by </a:t>
            </a:r>
            <a:r>
              <a:rPr lang="en-US" altLang="en-US" b="1"/>
              <a:t>handle-pruning</a:t>
            </a:r>
            <a:r>
              <a:rPr lang="en-US" altLang="en-US"/>
              <a:t>.</a:t>
            </a:r>
          </a:p>
          <a:p>
            <a:endParaRPr lang="en-US" altLang="en-US"/>
          </a:p>
          <a:p>
            <a:pPr>
              <a:buFontTx/>
              <a:buNone/>
            </a:pPr>
            <a:r>
              <a:rPr lang="en-US" altLang="en-US"/>
              <a:t>	S=</a:t>
            </a:r>
            <a:r>
              <a:rPr lang="en-US" altLang="en-US">
                <a:sym typeface="Symbol" panose="05050102010706020507" pitchFamily="18" charset="2"/>
              </a:rPr>
              <a:t></a:t>
            </a:r>
            <a:r>
              <a:rPr lang="en-US" altLang="en-US" baseline="-25000">
                <a:sym typeface="Symbol" panose="05050102010706020507" pitchFamily="18" charset="2"/>
              </a:rPr>
              <a:t>0 </a:t>
            </a:r>
            <a:r>
              <a:rPr lang="en-US" altLang="en-US">
                <a:sym typeface="Symbol" panose="05050102010706020507" pitchFamily="18" charset="2"/>
              </a:rPr>
              <a:t> </a:t>
            </a:r>
            <a:r>
              <a:rPr lang="en-US" altLang="en-US" baseline="-25000">
                <a:sym typeface="Symbol" panose="05050102010706020507" pitchFamily="18" charset="2"/>
              </a:rPr>
              <a:t>1 </a:t>
            </a:r>
            <a:r>
              <a:rPr lang="en-US" altLang="en-US">
                <a:sym typeface="Symbol" panose="05050102010706020507" pitchFamily="18" charset="2"/>
              </a:rPr>
              <a:t> </a:t>
            </a:r>
            <a:r>
              <a:rPr lang="en-US" altLang="en-US" baseline="-25000">
                <a:sym typeface="Symbol" panose="05050102010706020507" pitchFamily="18" charset="2"/>
              </a:rPr>
              <a:t>2</a:t>
            </a:r>
            <a:r>
              <a:rPr lang="en-US" altLang="en-US">
                <a:sym typeface="Symbol" panose="05050102010706020507" pitchFamily="18" charset="2"/>
              </a:rPr>
              <a:t>  ...  </a:t>
            </a:r>
            <a:r>
              <a:rPr lang="en-US" altLang="en-US" baseline="-25000">
                <a:sym typeface="Symbol" panose="05050102010706020507" pitchFamily="18" charset="2"/>
              </a:rPr>
              <a:t>n-1 </a:t>
            </a:r>
            <a:r>
              <a:rPr lang="en-US" altLang="en-US">
                <a:sym typeface="Symbol" panose="05050102010706020507" pitchFamily="18" charset="2"/>
              </a:rPr>
              <a:t> </a:t>
            </a:r>
            <a:r>
              <a:rPr lang="en-US" altLang="en-US" baseline="-25000">
                <a:sym typeface="Symbol" panose="05050102010706020507" pitchFamily="18" charset="2"/>
              </a:rPr>
              <a:t>n</a:t>
            </a:r>
            <a:r>
              <a:rPr lang="en-US" altLang="en-US">
                <a:sym typeface="Symbol" panose="05050102010706020507" pitchFamily="18" charset="2"/>
              </a:rPr>
              <a:t>=</a:t>
            </a:r>
            <a:r>
              <a:rPr lang="en-US" altLang="en-US" baseline="-25000">
                <a:sym typeface="Symbol" panose="05050102010706020507" pitchFamily="18" charset="2"/>
              </a:rPr>
              <a:t> </a:t>
            </a:r>
            <a:r>
              <a:rPr lang="en-US" altLang="en-US">
                <a:sym typeface="Symbol" panose="05050102010706020507" pitchFamily="18" charset="2"/>
              </a:rPr>
              <a:t></a:t>
            </a:r>
          </a:p>
          <a:p>
            <a:pPr>
              <a:buFontTx/>
              <a:buNone/>
            </a:pPr>
            <a:r>
              <a:rPr lang="en-US" altLang="en-US">
                <a:sym typeface="Symbol" panose="05050102010706020507" pitchFamily="18" charset="2"/>
              </a:rPr>
              <a:t>							input string</a:t>
            </a:r>
          </a:p>
          <a:p>
            <a:pPr>
              <a:buFontTx/>
              <a:buNone/>
            </a:pPr>
            <a:endParaRPr lang="en-US" altLang="en-US">
              <a:sym typeface="Symbol" panose="05050102010706020507" pitchFamily="18" charset="2"/>
            </a:endParaRPr>
          </a:p>
          <a:p>
            <a:r>
              <a:rPr lang="en-US" altLang="en-US">
                <a:sym typeface="Symbol" panose="05050102010706020507" pitchFamily="18" charset="2"/>
              </a:rPr>
              <a:t>Start from </a:t>
            </a:r>
            <a:r>
              <a:rPr lang="en-US" altLang="en-US" baseline="-25000">
                <a:sym typeface="Symbol" panose="05050102010706020507" pitchFamily="18" charset="2"/>
              </a:rPr>
              <a:t>n</a:t>
            </a:r>
            <a:r>
              <a:rPr lang="en-US" altLang="en-US">
                <a:sym typeface="Symbol" panose="05050102010706020507" pitchFamily="18" charset="2"/>
              </a:rPr>
              <a:t>, find a handle A</a:t>
            </a:r>
            <a:r>
              <a:rPr lang="en-US" altLang="en-US" baseline="-25000">
                <a:sym typeface="Symbol" panose="05050102010706020507" pitchFamily="18" charset="2"/>
              </a:rPr>
              <a:t>n</a:t>
            </a:r>
            <a:r>
              <a:rPr lang="en-US" altLang="en-US">
                <a:sym typeface="Symbol" panose="05050102010706020507" pitchFamily="18" charset="2"/>
              </a:rPr>
              <a:t></a:t>
            </a:r>
            <a:r>
              <a:rPr lang="en-US" altLang="en-US" baseline="-25000">
                <a:sym typeface="Symbol" panose="05050102010706020507" pitchFamily="18" charset="2"/>
              </a:rPr>
              <a:t>n</a:t>
            </a:r>
            <a:r>
              <a:rPr lang="en-US" altLang="en-US">
                <a:sym typeface="Symbol" panose="05050102010706020507" pitchFamily="18" charset="2"/>
              </a:rPr>
              <a:t> in </a:t>
            </a:r>
            <a:r>
              <a:rPr lang="en-US" altLang="en-US" baseline="-25000">
                <a:sym typeface="Symbol" panose="05050102010706020507" pitchFamily="18" charset="2"/>
              </a:rPr>
              <a:t>n</a:t>
            </a:r>
            <a:r>
              <a:rPr lang="en-US" altLang="en-US">
                <a:sym typeface="Symbol" panose="05050102010706020507" pitchFamily="18" charset="2"/>
              </a:rPr>
              <a:t>,                                                 and replace </a:t>
            </a:r>
            <a:r>
              <a:rPr lang="en-US" altLang="en-US" baseline="-25000">
                <a:sym typeface="Symbol" panose="05050102010706020507" pitchFamily="18" charset="2"/>
              </a:rPr>
              <a:t>n</a:t>
            </a:r>
            <a:r>
              <a:rPr lang="en-US" altLang="en-US">
                <a:sym typeface="Symbol" panose="05050102010706020507" pitchFamily="18" charset="2"/>
              </a:rPr>
              <a:t> in by A</a:t>
            </a:r>
            <a:r>
              <a:rPr lang="en-US" altLang="en-US" baseline="-25000">
                <a:sym typeface="Symbol" panose="05050102010706020507" pitchFamily="18" charset="2"/>
              </a:rPr>
              <a:t>n</a:t>
            </a:r>
            <a:r>
              <a:rPr lang="en-US" altLang="en-US">
                <a:sym typeface="Symbol" panose="05050102010706020507" pitchFamily="18" charset="2"/>
              </a:rPr>
              <a:t> to get </a:t>
            </a:r>
            <a:r>
              <a:rPr lang="en-US" altLang="en-US" baseline="-25000">
                <a:sym typeface="Symbol" panose="05050102010706020507" pitchFamily="18" charset="2"/>
              </a:rPr>
              <a:t>n-1</a:t>
            </a:r>
            <a:r>
              <a:rPr lang="en-US" altLang="en-US">
                <a:sym typeface="Symbol" panose="05050102010706020507" pitchFamily="18" charset="2"/>
              </a:rPr>
              <a:t>. </a:t>
            </a:r>
          </a:p>
          <a:p>
            <a:r>
              <a:rPr lang="en-US" altLang="en-US">
                <a:sym typeface="Symbol" panose="05050102010706020507" pitchFamily="18" charset="2"/>
              </a:rPr>
              <a:t>Then find a handle A</a:t>
            </a:r>
            <a:r>
              <a:rPr lang="en-US" altLang="en-US" baseline="-25000">
                <a:sym typeface="Symbol" panose="05050102010706020507" pitchFamily="18" charset="2"/>
              </a:rPr>
              <a:t>n-1</a:t>
            </a:r>
            <a:r>
              <a:rPr lang="en-US" altLang="en-US">
                <a:sym typeface="Symbol" panose="05050102010706020507" pitchFamily="18" charset="2"/>
              </a:rPr>
              <a:t></a:t>
            </a:r>
            <a:r>
              <a:rPr lang="en-US" altLang="en-US" baseline="-25000">
                <a:sym typeface="Symbol" panose="05050102010706020507" pitchFamily="18" charset="2"/>
              </a:rPr>
              <a:t>n-1</a:t>
            </a:r>
            <a:r>
              <a:rPr lang="en-US" altLang="en-US">
                <a:sym typeface="Symbol" panose="05050102010706020507" pitchFamily="18" charset="2"/>
              </a:rPr>
              <a:t> in </a:t>
            </a:r>
            <a:r>
              <a:rPr lang="en-US" altLang="en-US" baseline="-25000">
                <a:sym typeface="Symbol" panose="05050102010706020507" pitchFamily="18" charset="2"/>
              </a:rPr>
              <a:t>n-1</a:t>
            </a:r>
            <a:r>
              <a:rPr lang="en-US" altLang="en-US">
                <a:sym typeface="Symbol" panose="05050102010706020507" pitchFamily="18" charset="2"/>
              </a:rPr>
              <a:t>,                                                    and replace </a:t>
            </a:r>
            <a:r>
              <a:rPr lang="en-US" altLang="en-US" baseline="-25000">
                <a:sym typeface="Symbol" panose="05050102010706020507" pitchFamily="18" charset="2"/>
              </a:rPr>
              <a:t>n-1</a:t>
            </a:r>
            <a:r>
              <a:rPr lang="en-US" altLang="en-US">
                <a:sym typeface="Symbol" panose="05050102010706020507" pitchFamily="18" charset="2"/>
              </a:rPr>
              <a:t> in by A</a:t>
            </a:r>
            <a:r>
              <a:rPr lang="en-US" altLang="en-US" baseline="-25000">
                <a:sym typeface="Symbol" panose="05050102010706020507" pitchFamily="18" charset="2"/>
              </a:rPr>
              <a:t>n-1</a:t>
            </a:r>
            <a:r>
              <a:rPr lang="en-US" altLang="en-US">
                <a:sym typeface="Symbol" panose="05050102010706020507" pitchFamily="18" charset="2"/>
              </a:rPr>
              <a:t> to get </a:t>
            </a:r>
            <a:r>
              <a:rPr lang="en-US" altLang="en-US" baseline="-25000">
                <a:sym typeface="Symbol" panose="05050102010706020507" pitchFamily="18" charset="2"/>
              </a:rPr>
              <a:t>n-2</a:t>
            </a:r>
            <a:r>
              <a:rPr lang="en-US" altLang="en-US">
                <a:sym typeface="Symbol" panose="05050102010706020507" pitchFamily="18" charset="2"/>
              </a:rPr>
              <a:t>. </a:t>
            </a:r>
          </a:p>
          <a:p>
            <a:r>
              <a:rPr lang="en-US" altLang="en-US">
                <a:sym typeface="Symbol" panose="05050102010706020507" pitchFamily="18" charset="2"/>
              </a:rPr>
              <a:t>Repeat this, until we reach S.</a:t>
            </a:r>
          </a:p>
        </p:txBody>
      </p:sp>
      <p:sp>
        <p:nvSpPr>
          <p:cNvPr id="54278" name="Line 4">
            <a:extLst>
              <a:ext uri="{FF2B5EF4-FFF2-40B4-BE49-F238E27FC236}">
                <a16:creationId xmlns="" xmlns:a16="http://schemas.microsoft.com/office/drawing/2014/main" id="{2C934914-C9AB-483D-90E1-EA0494018BD6}"/>
              </a:ext>
            </a:extLst>
          </p:cNvPr>
          <p:cNvSpPr>
            <a:spLocks noChangeShapeType="1"/>
          </p:cNvSpPr>
          <p:nvPr/>
        </p:nvSpPr>
        <p:spPr bwMode="auto">
          <a:xfrm flipH="1" flipV="1">
            <a:off x="4924425" y="2584450"/>
            <a:ext cx="492125" cy="21113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9223" name="Text Box 5">
            <a:extLst>
              <a:ext uri="{FF2B5EF4-FFF2-40B4-BE49-F238E27FC236}">
                <a16:creationId xmlns="" xmlns:a16="http://schemas.microsoft.com/office/drawing/2014/main" id="{304E686C-1EA3-4EC2-BBCF-1F5ABEF603AF}"/>
              </a:ext>
            </a:extLst>
          </p:cNvPr>
          <p:cNvSpPr txBox="1">
            <a:spLocks noChangeArrowheads="1"/>
          </p:cNvSpPr>
          <p:nvPr/>
        </p:nvSpPr>
        <p:spPr bwMode="auto">
          <a:xfrm>
            <a:off x="3095625" y="2373313"/>
            <a:ext cx="3937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9224" name="Text Box 6">
            <a:extLst>
              <a:ext uri="{FF2B5EF4-FFF2-40B4-BE49-F238E27FC236}">
                <a16:creationId xmlns="" xmlns:a16="http://schemas.microsoft.com/office/drawing/2014/main" id="{79CCE613-EA90-46B4-8458-DE0AAF122FF9}"/>
              </a:ext>
            </a:extLst>
          </p:cNvPr>
          <p:cNvSpPr txBox="1">
            <a:spLocks noChangeArrowheads="1"/>
          </p:cNvSpPr>
          <p:nvPr/>
        </p:nvSpPr>
        <p:spPr bwMode="auto">
          <a:xfrm>
            <a:off x="2462213" y="2373313"/>
            <a:ext cx="3937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9225" name="Text Box 7">
            <a:extLst>
              <a:ext uri="{FF2B5EF4-FFF2-40B4-BE49-F238E27FC236}">
                <a16:creationId xmlns="" xmlns:a16="http://schemas.microsoft.com/office/drawing/2014/main" id="{1B700D53-49A3-4208-A80A-97B5E2C87796}"/>
              </a:ext>
            </a:extLst>
          </p:cNvPr>
          <p:cNvSpPr txBox="1">
            <a:spLocks noChangeArrowheads="1"/>
          </p:cNvSpPr>
          <p:nvPr/>
        </p:nvSpPr>
        <p:spPr bwMode="auto">
          <a:xfrm>
            <a:off x="1828800" y="2373313"/>
            <a:ext cx="395288"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9226" name="Text Box 8">
            <a:extLst>
              <a:ext uri="{FF2B5EF4-FFF2-40B4-BE49-F238E27FC236}">
                <a16:creationId xmlns="" xmlns:a16="http://schemas.microsoft.com/office/drawing/2014/main" id="{9E883817-D7C6-4246-B236-71C06E30DB6A}"/>
              </a:ext>
            </a:extLst>
          </p:cNvPr>
          <p:cNvSpPr txBox="1">
            <a:spLocks noChangeArrowheads="1"/>
          </p:cNvSpPr>
          <p:nvPr/>
        </p:nvSpPr>
        <p:spPr bwMode="auto">
          <a:xfrm>
            <a:off x="3868738" y="2373313"/>
            <a:ext cx="395287"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
        <p:nvSpPr>
          <p:cNvPr id="9227" name="Text Box 9">
            <a:extLst>
              <a:ext uri="{FF2B5EF4-FFF2-40B4-BE49-F238E27FC236}">
                <a16:creationId xmlns="" xmlns:a16="http://schemas.microsoft.com/office/drawing/2014/main" id="{ECC295B3-75F7-4756-8BCA-B0ADB158E4FA}"/>
              </a:ext>
            </a:extLst>
          </p:cNvPr>
          <p:cNvSpPr txBox="1">
            <a:spLocks noChangeArrowheads="1"/>
          </p:cNvSpPr>
          <p:nvPr/>
        </p:nvSpPr>
        <p:spPr bwMode="auto">
          <a:xfrm>
            <a:off x="1266825" y="2373313"/>
            <a:ext cx="393700" cy="320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1600">
                <a:solidFill>
                  <a:schemeClr val="tx1"/>
                </a:solidFill>
                <a:latin typeface="Times New Roman" panose="02020603050405020304" pitchFamily="18" charset="0"/>
              </a:defRPr>
            </a:lvl3pPr>
            <a:lvl4pPr marL="1600200" indent="-228600">
              <a:spcBef>
                <a:spcPct val="20000"/>
              </a:spcBef>
              <a:buChar char="–"/>
              <a:defRPr sz="1400">
                <a:solidFill>
                  <a:schemeClr val="tx1"/>
                </a:solidFill>
                <a:latin typeface="Times New Roman" panose="02020603050405020304" pitchFamily="18" charset="0"/>
              </a:defRPr>
            </a:lvl4pPr>
            <a:lvl5pPr marL="2057400" indent="-228600">
              <a:spcBef>
                <a:spcPct val="20000"/>
              </a:spcBef>
              <a:buChar char="»"/>
              <a:defRPr sz="12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2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2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2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200">
                <a:solidFill>
                  <a:schemeClr val="tx1"/>
                </a:solidFill>
                <a:latin typeface="Times New Roman" panose="02020603050405020304" pitchFamily="18" charset="0"/>
              </a:defRPr>
            </a:lvl9pPr>
          </a:lstStyle>
          <a:p>
            <a:pPr>
              <a:spcBef>
                <a:spcPct val="0"/>
              </a:spcBef>
              <a:buFontTx/>
              <a:buNone/>
              <a:defRPr/>
            </a:pPr>
            <a:r>
              <a:rPr lang="en-US" altLang="en-US" sz="1477"/>
              <a:t>rm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a:extLst>
              <a:ext uri="{FF2B5EF4-FFF2-40B4-BE49-F238E27FC236}">
                <a16:creationId xmlns="" xmlns:a16="http://schemas.microsoft.com/office/drawing/2014/main" id="{7F4E8E0B-7831-466F-A435-763A87590DB2}"/>
              </a:ext>
            </a:extLst>
          </p:cNvPr>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buChar char="•"/>
              <a:defRPr sz="2215">
                <a:solidFill>
                  <a:schemeClr val="tx1"/>
                </a:solidFill>
                <a:latin typeface="Times New Roman" panose="02020603050405020304" pitchFamily="18" charset="0"/>
              </a:defRPr>
            </a:lvl1pPr>
            <a:lvl2pPr marL="685817" indent="-263776">
              <a:spcBef>
                <a:spcPct val="20000"/>
              </a:spcBef>
              <a:buChar char="–"/>
              <a:defRPr sz="2585">
                <a:solidFill>
                  <a:schemeClr val="tx1"/>
                </a:solidFill>
                <a:latin typeface="Times New Roman" panose="02020603050405020304" pitchFamily="18" charset="0"/>
              </a:defRPr>
            </a:lvl2pPr>
            <a:lvl3pPr marL="1055103" indent="-211021">
              <a:spcBef>
                <a:spcPct val="20000"/>
              </a:spcBef>
              <a:buChar char="•"/>
              <a:defRPr sz="1477">
                <a:solidFill>
                  <a:schemeClr val="tx1"/>
                </a:solidFill>
                <a:latin typeface="Times New Roman" panose="02020603050405020304" pitchFamily="18" charset="0"/>
              </a:defRPr>
            </a:lvl3pPr>
            <a:lvl4pPr marL="1477145" indent="-211021">
              <a:spcBef>
                <a:spcPct val="20000"/>
              </a:spcBef>
              <a:buChar char="–"/>
              <a:defRPr sz="1292">
                <a:solidFill>
                  <a:schemeClr val="tx1"/>
                </a:solidFill>
                <a:latin typeface="Times New Roman" panose="02020603050405020304" pitchFamily="18" charset="0"/>
              </a:defRPr>
            </a:lvl4pPr>
            <a:lvl5pPr marL="1899186" indent="-211021">
              <a:spcBef>
                <a:spcPct val="20000"/>
              </a:spcBef>
              <a:buChar char="»"/>
              <a:defRPr sz="1108">
                <a:solidFill>
                  <a:schemeClr val="tx1"/>
                </a:solidFill>
                <a:latin typeface="Times New Roman" panose="02020603050405020304" pitchFamily="18" charset="0"/>
              </a:defRPr>
            </a:lvl5pPr>
            <a:lvl6pPr marL="2321227" indent="-211021" eaLnBrk="0" fontAlgn="base" hangingPunct="0">
              <a:spcBef>
                <a:spcPct val="20000"/>
              </a:spcBef>
              <a:spcAft>
                <a:spcPct val="0"/>
              </a:spcAft>
              <a:buChar char="»"/>
              <a:defRPr sz="1108">
                <a:solidFill>
                  <a:schemeClr val="tx1"/>
                </a:solidFill>
                <a:latin typeface="Times New Roman" panose="02020603050405020304" pitchFamily="18" charset="0"/>
              </a:defRPr>
            </a:lvl6pPr>
            <a:lvl7pPr marL="2743269" indent="-211021" eaLnBrk="0" fontAlgn="base" hangingPunct="0">
              <a:spcBef>
                <a:spcPct val="20000"/>
              </a:spcBef>
              <a:spcAft>
                <a:spcPct val="0"/>
              </a:spcAft>
              <a:buChar char="»"/>
              <a:defRPr sz="1108">
                <a:solidFill>
                  <a:schemeClr val="tx1"/>
                </a:solidFill>
                <a:latin typeface="Times New Roman" panose="02020603050405020304" pitchFamily="18" charset="0"/>
              </a:defRPr>
            </a:lvl7pPr>
            <a:lvl8pPr marL="3165310" indent="-211021" eaLnBrk="0" fontAlgn="base" hangingPunct="0">
              <a:spcBef>
                <a:spcPct val="20000"/>
              </a:spcBef>
              <a:spcAft>
                <a:spcPct val="0"/>
              </a:spcAft>
              <a:buChar char="»"/>
              <a:defRPr sz="1108">
                <a:solidFill>
                  <a:schemeClr val="tx1"/>
                </a:solidFill>
                <a:latin typeface="Times New Roman" panose="02020603050405020304" pitchFamily="18" charset="0"/>
              </a:defRPr>
            </a:lvl8pPr>
            <a:lvl9pPr marL="3587351" indent="-211021" eaLnBrk="0" fontAlgn="base" hangingPunct="0">
              <a:spcBef>
                <a:spcPct val="20000"/>
              </a:spcBef>
              <a:spcAft>
                <a:spcPct val="0"/>
              </a:spcAft>
              <a:buChar char="»"/>
              <a:defRPr sz="1108">
                <a:solidFill>
                  <a:schemeClr val="tx1"/>
                </a:solidFill>
                <a:latin typeface="Times New Roman" panose="02020603050405020304" pitchFamily="18" charset="0"/>
              </a:defRPr>
            </a:lvl9pPr>
          </a:lstStyle>
          <a:p>
            <a:pPr>
              <a:spcBef>
                <a:spcPct val="0"/>
              </a:spcBef>
              <a:buFontTx/>
              <a:buNone/>
              <a:defRPr/>
            </a:pPr>
            <a:endParaRPr lang="en-US" altLang="en-US" sz="738"/>
          </a:p>
        </p:txBody>
      </p:sp>
      <p:sp>
        <p:nvSpPr>
          <p:cNvPr id="10243" name="Slide Number Placeholder 5">
            <a:extLst>
              <a:ext uri="{FF2B5EF4-FFF2-40B4-BE49-F238E27FC236}">
                <a16:creationId xmlns="" xmlns:a16="http://schemas.microsoft.com/office/drawing/2014/main" id="{51E9B1FB-40E8-486B-B216-31CE8252D387}"/>
              </a:ext>
            </a:extLst>
          </p:cNvPr>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63525">
              <a:defRPr>
                <a:solidFill>
                  <a:schemeClr val="tx1"/>
                </a:solidFill>
                <a:latin typeface="Arial" panose="020B0604020202020204" pitchFamily="34" charset="0"/>
                <a:cs typeface="Arial" panose="020B0604020202020204" pitchFamily="34" charset="0"/>
              </a:defRPr>
            </a:lvl2pPr>
            <a:lvl3pPr marL="1054100" indent="-209550">
              <a:defRPr>
                <a:solidFill>
                  <a:schemeClr val="tx1"/>
                </a:solidFill>
                <a:latin typeface="Arial" panose="020B0604020202020204" pitchFamily="34" charset="0"/>
                <a:cs typeface="Arial" panose="020B0604020202020204" pitchFamily="34" charset="0"/>
              </a:defRPr>
            </a:lvl3pPr>
            <a:lvl4pPr marL="1476375" indent="-209550">
              <a:defRPr>
                <a:solidFill>
                  <a:schemeClr val="tx1"/>
                </a:solidFill>
                <a:latin typeface="Arial" panose="020B0604020202020204" pitchFamily="34" charset="0"/>
                <a:cs typeface="Arial" panose="020B0604020202020204" pitchFamily="34" charset="0"/>
              </a:defRPr>
            </a:lvl4pPr>
            <a:lvl5pPr marL="1898650" indent="-209550">
              <a:defRPr>
                <a:solidFill>
                  <a:schemeClr val="tx1"/>
                </a:solidFill>
                <a:latin typeface="Arial" panose="020B0604020202020204" pitchFamily="34" charset="0"/>
                <a:cs typeface="Arial" panose="020B0604020202020204" pitchFamily="34" charset="0"/>
              </a:defRPr>
            </a:lvl5pPr>
            <a:lvl6pPr marL="23558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8130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2702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727450" indent="-2095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97C9E9A-46D2-42C8-8D87-2D6E4979C3E5}" type="slidenum">
              <a:rPr lang="en-US" altLang="en-US" sz="700">
                <a:latin typeface="Times New Roman" panose="02020603050405020304" pitchFamily="18" charset="0"/>
              </a:rPr>
              <a:pPr/>
              <a:t>43</a:t>
            </a:fld>
            <a:endParaRPr lang="en-US" altLang="en-US" sz="700">
              <a:latin typeface="Times New Roman" panose="02020603050405020304" pitchFamily="18" charset="0"/>
            </a:endParaRPr>
          </a:p>
        </p:txBody>
      </p:sp>
      <p:sp>
        <p:nvSpPr>
          <p:cNvPr id="10244" name="Rectangle 2">
            <a:extLst>
              <a:ext uri="{FF2B5EF4-FFF2-40B4-BE49-F238E27FC236}">
                <a16:creationId xmlns="" xmlns:a16="http://schemas.microsoft.com/office/drawing/2014/main" id="{90A399C0-5C55-4CED-9BF8-228D8423C1F2}"/>
              </a:ext>
            </a:extLst>
          </p:cNvPr>
          <p:cNvSpPr>
            <a:spLocks noGrp="1" noChangeArrowheads="1"/>
          </p:cNvSpPr>
          <p:nvPr>
            <p:ph type="title"/>
          </p:nvPr>
        </p:nvSpPr>
        <p:spPr/>
        <p:txBody>
          <a:bodyPr/>
          <a:lstStyle/>
          <a:p>
            <a:pPr>
              <a:defRPr/>
            </a:pPr>
            <a:r>
              <a:rPr lang="en-US" altLang="en-US"/>
              <a:t>A Shift-Reduce Parser</a:t>
            </a:r>
          </a:p>
        </p:txBody>
      </p:sp>
      <p:sp>
        <p:nvSpPr>
          <p:cNvPr id="10245" name="Rectangle 3">
            <a:extLst>
              <a:ext uri="{FF2B5EF4-FFF2-40B4-BE49-F238E27FC236}">
                <a16:creationId xmlns="" xmlns:a16="http://schemas.microsoft.com/office/drawing/2014/main" id="{E1DDFF45-1205-42FF-A751-58FE7A07FEC4}"/>
              </a:ext>
            </a:extLst>
          </p:cNvPr>
          <p:cNvSpPr>
            <a:spLocks noGrp="1" noChangeArrowheads="1"/>
          </p:cNvSpPr>
          <p:nvPr>
            <p:ph type="body" idx="1"/>
          </p:nvPr>
        </p:nvSpPr>
        <p:spPr/>
        <p:txBody>
          <a:bodyPr/>
          <a:lstStyle/>
          <a:p>
            <a:pPr>
              <a:lnSpc>
                <a:spcPct val="90000"/>
              </a:lnSpc>
              <a:buFontTx/>
              <a:buNone/>
              <a:defRPr/>
            </a:pPr>
            <a:r>
              <a:rPr lang="en-US" altLang="en-US" sz="1846" dirty="0"/>
              <a:t>E </a:t>
            </a:r>
            <a:r>
              <a:rPr lang="en-US" altLang="en-US" sz="1846" dirty="0">
                <a:sym typeface="Symbol" panose="05050102010706020507" pitchFamily="18" charset="2"/>
              </a:rPr>
              <a:t> E+T  | T	       Right-Most Derivation of   </a:t>
            </a:r>
            <a:r>
              <a:rPr lang="en-US" altLang="en-US" sz="1846" dirty="0" err="1">
                <a:latin typeface="Courier New" panose="02070309020205020404" pitchFamily="49" charset="0"/>
                <a:sym typeface="Symbol" panose="05050102010706020507" pitchFamily="18" charset="2"/>
              </a:rPr>
              <a:t>id+id</a:t>
            </a:r>
            <a:r>
              <a:rPr lang="en-US" altLang="en-US" sz="1846" dirty="0">
                <a:latin typeface="Courier New" panose="02070309020205020404" pitchFamily="49" charset="0"/>
                <a:sym typeface="Symbol" panose="05050102010706020507" pitchFamily="18" charset="2"/>
              </a:rPr>
              <a:t>*id</a:t>
            </a:r>
          </a:p>
          <a:p>
            <a:pPr>
              <a:lnSpc>
                <a:spcPct val="90000"/>
              </a:lnSpc>
              <a:buFontTx/>
              <a:buNone/>
              <a:defRPr/>
            </a:pPr>
            <a:r>
              <a:rPr lang="en-US" altLang="en-US" sz="1846" dirty="0"/>
              <a:t>T </a:t>
            </a:r>
            <a:r>
              <a:rPr lang="en-US" altLang="en-US" sz="1846" dirty="0">
                <a:sym typeface="Symbol" panose="05050102010706020507" pitchFamily="18" charset="2"/>
              </a:rPr>
              <a:t> T*F  | F		E  E+T  E+T*F  E+T*id  E+F*id</a:t>
            </a:r>
          </a:p>
          <a:p>
            <a:pPr>
              <a:lnSpc>
                <a:spcPct val="90000"/>
              </a:lnSpc>
              <a:buFontTx/>
              <a:buNone/>
              <a:defRPr/>
            </a:pPr>
            <a:r>
              <a:rPr lang="en-US" altLang="en-US" sz="1846" dirty="0"/>
              <a:t>F </a:t>
            </a:r>
            <a:r>
              <a:rPr lang="en-US" altLang="en-US" sz="1846" dirty="0">
                <a:sym typeface="Symbol" panose="05050102010706020507" pitchFamily="18" charset="2"/>
              </a:rPr>
              <a:t> (E)  |  id		     </a:t>
            </a:r>
            <a:r>
              <a:rPr lang="en-US" altLang="en-US" sz="1846" dirty="0" err="1">
                <a:sym typeface="Symbol" panose="05050102010706020507" pitchFamily="18" charset="2"/>
              </a:rPr>
              <a:t>E+id</a:t>
            </a:r>
            <a:r>
              <a:rPr lang="en-US" altLang="en-US" sz="1846" dirty="0">
                <a:sym typeface="Symbol" panose="05050102010706020507" pitchFamily="18" charset="2"/>
              </a:rPr>
              <a:t>*id  </a:t>
            </a:r>
            <a:r>
              <a:rPr lang="en-US" altLang="en-US" sz="1846" dirty="0" err="1">
                <a:sym typeface="Symbol" panose="05050102010706020507" pitchFamily="18" charset="2"/>
              </a:rPr>
              <a:t>T+id</a:t>
            </a:r>
            <a:r>
              <a:rPr lang="en-US" altLang="en-US" sz="1846" dirty="0">
                <a:sym typeface="Symbol" panose="05050102010706020507" pitchFamily="18" charset="2"/>
              </a:rPr>
              <a:t>*id  </a:t>
            </a:r>
            <a:r>
              <a:rPr lang="en-US" altLang="en-US" sz="1846" dirty="0" err="1">
                <a:sym typeface="Symbol" panose="05050102010706020507" pitchFamily="18" charset="2"/>
              </a:rPr>
              <a:t>F+id</a:t>
            </a:r>
            <a:r>
              <a:rPr lang="en-US" altLang="en-US" sz="1846" dirty="0">
                <a:sym typeface="Symbol" panose="05050102010706020507" pitchFamily="18" charset="2"/>
              </a:rPr>
              <a:t>*id  </a:t>
            </a:r>
            <a:r>
              <a:rPr lang="en-US" altLang="en-US" sz="1846" dirty="0" err="1">
                <a:sym typeface="Symbol" panose="05050102010706020507" pitchFamily="18" charset="2"/>
              </a:rPr>
              <a:t>id+id</a:t>
            </a:r>
            <a:r>
              <a:rPr lang="en-US" altLang="en-US" sz="1846" dirty="0">
                <a:sym typeface="Symbol" panose="05050102010706020507" pitchFamily="18" charset="2"/>
              </a:rPr>
              <a:t>*id</a:t>
            </a:r>
          </a:p>
          <a:p>
            <a:pPr>
              <a:lnSpc>
                <a:spcPct val="90000"/>
              </a:lnSpc>
              <a:buFontTx/>
              <a:buNone/>
              <a:defRPr/>
            </a:pPr>
            <a:endParaRPr lang="en-US" altLang="en-US" sz="1846" dirty="0">
              <a:sym typeface="Symbol" panose="05050102010706020507" pitchFamily="18" charset="2"/>
            </a:endParaRPr>
          </a:p>
          <a:p>
            <a:pPr>
              <a:lnSpc>
                <a:spcPct val="90000"/>
              </a:lnSpc>
              <a:buFontTx/>
              <a:buNone/>
              <a:defRPr/>
            </a:pPr>
            <a:r>
              <a:rPr lang="en-US" altLang="en-US" sz="1846" u="sng" dirty="0">
                <a:sym typeface="Symbol" panose="05050102010706020507" pitchFamily="18" charset="2"/>
              </a:rPr>
              <a:t>Right-Most Sentential Form</a:t>
            </a:r>
            <a:r>
              <a:rPr lang="en-US" altLang="en-US" sz="1846" dirty="0">
                <a:sym typeface="Symbol" panose="05050102010706020507" pitchFamily="18" charset="2"/>
              </a:rPr>
              <a:t>	</a:t>
            </a:r>
            <a:r>
              <a:rPr lang="en-US" altLang="en-US" sz="1846" u="sng" dirty="0">
                <a:sym typeface="Symbol" panose="05050102010706020507" pitchFamily="18" charset="2"/>
              </a:rPr>
              <a:t>Reducing Production</a:t>
            </a:r>
          </a:p>
          <a:p>
            <a:pPr>
              <a:lnSpc>
                <a:spcPct val="90000"/>
              </a:lnSpc>
              <a:buFontTx/>
              <a:buNone/>
              <a:defRPr/>
            </a:pPr>
            <a:r>
              <a:rPr lang="en-US" altLang="en-US" sz="1846" u="sng" dirty="0" err="1">
                <a:solidFill>
                  <a:srgbClr val="CC0000"/>
                </a:solidFill>
                <a:latin typeface="Courier New" panose="02070309020205020404" pitchFamily="49" charset="0"/>
                <a:sym typeface="Symbol" panose="05050102010706020507" pitchFamily="18" charset="2"/>
              </a:rPr>
              <a:t>id</a:t>
            </a:r>
            <a:r>
              <a:rPr lang="en-US" altLang="en-US" sz="1846" dirty="0" err="1">
                <a:latin typeface="Courier New" panose="02070309020205020404" pitchFamily="49" charset="0"/>
                <a:sym typeface="Symbol" panose="05050102010706020507" pitchFamily="18" charset="2"/>
              </a:rPr>
              <a:t>+id</a:t>
            </a:r>
            <a:r>
              <a:rPr lang="en-US" altLang="en-US" sz="1846" dirty="0">
                <a:latin typeface="Courier New" panose="02070309020205020404" pitchFamily="49" charset="0"/>
                <a:sym typeface="Symbol" panose="05050102010706020507" pitchFamily="18" charset="2"/>
              </a:rPr>
              <a:t>*id			</a:t>
            </a:r>
            <a:r>
              <a:rPr lang="en-US" altLang="en-US" sz="1846" dirty="0"/>
              <a:t>F </a:t>
            </a:r>
            <a:r>
              <a:rPr lang="en-US" altLang="en-US" sz="1846" dirty="0">
                <a:sym typeface="Symbol" panose="05050102010706020507" pitchFamily="18" charset="2"/>
              </a:rPr>
              <a:t> id</a:t>
            </a:r>
          </a:p>
          <a:p>
            <a:pPr>
              <a:lnSpc>
                <a:spcPct val="90000"/>
              </a:lnSpc>
              <a:buFontTx/>
              <a:buNone/>
              <a:defRPr/>
            </a:pPr>
            <a:r>
              <a:rPr lang="en-US" altLang="en-US" sz="1846" u="sng" dirty="0" err="1">
                <a:solidFill>
                  <a:srgbClr val="CC0000"/>
                </a:solidFill>
                <a:latin typeface="Courier New" panose="02070309020205020404" pitchFamily="49" charset="0"/>
                <a:sym typeface="Symbol" panose="05050102010706020507" pitchFamily="18" charset="2"/>
              </a:rPr>
              <a:t>F</a:t>
            </a:r>
            <a:r>
              <a:rPr lang="en-US" altLang="en-US" sz="1846" dirty="0" err="1">
                <a:latin typeface="Courier New" panose="02070309020205020404" pitchFamily="49" charset="0"/>
                <a:sym typeface="Symbol" panose="05050102010706020507" pitchFamily="18" charset="2"/>
              </a:rPr>
              <a:t>+id</a:t>
            </a:r>
            <a:r>
              <a:rPr lang="en-US" altLang="en-US" sz="1846" dirty="0">
                <a:latin typeface="Courier New" panose="02070309020205020404" pitchFamily="49" charset="0"/>
                <a:sym typeface="Symbol" panose="05050102010706020507" pitchFamily="18" charset="2"/>
              </a:rPr>
              <a:t>*id			</a:t>
            </a:r>
            <a:r>
              <a:rPr lang="en-US" altLang="en-US" sz="1846" dirty="0"/>
              <a:t>T </a:t>
            </a:r>
            <a:r>
              <a:rPr lang="en-US" altLang="en-US" sz="1846" dirty="0">
                <a:sym typeface="Symbol" panose="05050102010706020507" pitchFamily="18" charset="2"/>
              </a:rPr>
              <a:t> F</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u="sng" dirty="0" err="1">
                <a:solidFill>
                  <a:srgbClr val="CC0000"/>
                </a:solidFill>
                <a:latin typeface="Courier New" panose="02070309020205020404" pitchFamily="49" charset="0"/>
                <a:sym typeface="Symbol" panose="05050102010706020507" pitchFamily="18" charset="2"/>
              </a:rPr>
              <a:t>T</a:t>
            </a:r>
            <a:r>
              <a:rPr lang="en-US" altLang="en-US" sz="1846" dirty="0" err="1">
                <a:latin typeface="Courier New" panose="02070309020205020404" pitchFamily="49" charset="0"/>
                <a:sym typeface="Symbol" panose="05050102010706020507" pitchFamily="18" charset="2"/>
              </a:rPr>
              <a:t>+id</a:t>
            </a:r>
            <a:r>
              <a:rPr lang="en-US" altLang="en-US" sz="1846" dirty="0">
                <a:latin typeface="Courier New" panose="02070309020205020404" pitchFamily="49" charset="0"/>
                <a:sym typeface="Symbol" panose="05050102010706020507" pitchFamily="18" charset="2"/>
              </a:rPr>
              <a:t>*id			</a:t>
            </a:r>
            <a:r>
              <a:rPr lang="en-US" altLang="en-US" sz="1846" dirty="0"/>
              <a:t>E </a:t>
            </a:r>
            <a:r>
              <a:rPr lang="en-US" altLang="en-US" sz="1846" dirty="0">
                <a:sym typeface="Symbol" panose="05050102010706020507" pitchFamily="18" charset="2"/>
              </a:rPr>
              <a:t> T</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dirty="0" err="1">
                <a:latin typeface="Courier New" panose="02070309020205020404" pitchFamily="49" charset="0"/>
                <a:sym typeface="Symbol" panose="05050102010706020507" pitchFamily="18" charset="2"/>
              </a:rPr>
              <a:t>E+</a:t>
            </a:r>
            <a:r>
              <a:rPr lang="en-US" altLang="en-US" sz="1846" u="sng" dirty="0" err="1">
                <a:solidFill>
                  <a:srgbClr val="CC0000"/>
                </a:solidFill>
                <a:latin typeface="Courier New" panose="02070309020205020404" pitchFamily="49" charset="0"/>
                <a:sym typeface="Symbol" panose="05050102010706020507" pitchFamily="18" charset="2"/>
              </a:rPr>
              <a:t>id</a:t>
            </a:r>
            <a:r>
              <a:rPr lang="en-US" altLang="en-US" sz="1846" dirty="0">
                <a:latin typeface="Courier New" panose="02070309020205020404" pitchFamily="49" charset="0"/>
                <a:sym typeface="Symbol" panose="05050102010706020507" pitchFamily="18" charset="2"/>
              </a:rPr>
              <a:t>*id			</a:t>
            </a:r>
            <a:r>
              <a:rPr lang="en-US" altLang="en-US" sz="1846" dirty="0"/>
              <a:t>F </a:t>
            </a:r>
            <a:r>
              <a:rPr lang="en-US" altLang="en-US" sz="1846" dirty="0">
                <a:sym typeface="Symbol" panose="05050102010706020507" pitchFamily="18" charset="2"/>
              </a:rPr>
              <a:t> id</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dirty="0">
                <a:latin typeface="Courier New" panose="02070309020205020404" pitchFamily="49" charset="0"/>
                <a:sym typeface="Symbol" panose="05050102010706020507" pitchFamily="18" charset="2"/>
              </a:rPr>
              <a:t>E+</a:t>
            </a:r>
            <a:r>
              <a:rPr lang="en-US" altLang="en-US" sz="1846" u="sng" dirty="0">
                <a:solidFill>
                  <a:srgbClr val="CC0000"/>
                </a:solidFill>
                <a:latin typeface="Courier New" panose="02070309020205020404" pitchFamily="49" charset="0"/>
                <a:sym typeface="Symbol" panose="05050102010706020507" pitchFamily="18" charset="2"/>
              </a:rPr>
              <a:t>F</a:t>
            </a:r>
            <a:r>
              <a:rPr lang="en-US" altLang="en-US" sz="1846" dirty="0">
                <a:latin typeface="Courier New" panose="02070309020205020404" pitchFamily="49" charset="0"/>
                <a:sym typeface="Symbol" panose="05050102010706020507" pitchFamily="18" charset="2"/>
              </a:rPr>
              <a:t>*id			</a:t>
            </a:r>
            <a:r>
              <a:rPr lang="en-US" altLang="en-US" sz="1846" dirty="0"/>
              <a:t>T </a:t>
            </a:r>
            <a:r>
              <a:rPr lang="en-US" altLang="en-US" sz="1846" dirty="0">
                <a:sym typeface="Symbol" panose="05050102010706020507" pitchFamily="18" charset="2"/>
              </a:rPr>
              <a:t> F</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dirty="0">
                <a:latin typeface="Courier New" panose="02070309020205020404" pitchFamily="49" charset="0"/>
                <a:sym typeface="Symbol" panose="05050102010706020507" pitchFamily="18" charset="2"/>
              </a:rPr>
              <a:t>E+T*</a:t>
            </a:r>
            <a:r>
              <a:rPr lang="en-US" altLang="en-US" sz="1846" u="sng" dirty="0">
                <a:solidFill>
                  <a:srgbClr val="CC0000"/>
                </a:solidFill>
                <a:latin typeface="Courier New" panose="02070309020205020404" pitchFamily="49" charset="0"/>
                <a:sym typeface="Symbol" panose="05050102010706020507" pitchFamily="18" charset="2"/>
              </a:rPr>
              <a:t>id</a:t>
            </a:r>
            <a:r>
              <a:rPr lang="en-US" altLang="en-US" sz="1846" dirty="0">
                <a:latin typeface="Courier New" panose="02070309020205020404" pitchFamily="49" charset="0"/>
                <a:sym typeface="Symbol" panose="05050102010706020507" pitchFamily="18" charset="2"/>
              </a:rPr>
              <a:t>			</a:t>
            </a:r>
            <a:r>
              <a:rPr lang="en-US" altLang="en-US" sz="1846" dirty="0"/>
              <a:t>F </a:t>
            </a:r>
            <a:r>
              <a:rPr lang="en-US" altLang="en-US" sz="1846" dirty="0">
                <a:sym typeface="Symbol" panose="05050102010706020507" pitchFamily="18" charset="2"/>
              </a:rPr>
              <a:t> id</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dirty="0">
                <a:latin typeface="Courier New" panose="02070309020205020404" pitchFamily="49" charset="0"/>
                <a:sym typeface="Symbol" panose="05050102010706020507" pitchFamily="18" charset="2"/>
              </a:rPr>
              <a:t>E+</a:t>
            </a:r>
            <a:r>
              <a:rPr lang="en-US" altLang="en-US" sz="1846" u="sng" dirty="0">
                <a:solidFill>
                  <a:srgbClr val="CC0000"/>
                </a:solidFill>
                <a:latin typeface="Courier New" panose="02070309020205020404" pitchFamily="49" charset="0"/>
                <a:sym typeface="Symbol" panose="05050102010706020507" pitchFamily="18" charset="2"/>
              </a:rPr>
              <a:t>T*F</a:t>
            </a:r>
            <a:r>
              <a:rPr lang="en-US" altLang="en-US" sz="1846" dirty="0">
                <a:latin typeface="Courier New" panose="02070309020205020404" pitchFamily="49" charset="0"/>
                <a:sym typeface="Symbol" panose="05050102010706020507" pitchFamily="18" charset="2"/>
              </a:rPr>
              <a:t>				</a:t>
            </a:r>
            <a:r>
              <a:rPr lang="en-US" altLang="en-US" sz="1846" dirty="0"/>
              <a:t>T </a:t>
            </a:r>
            <a:r>
              <a:rPr lang="en-US" altLang="en-US" sz="1846" dirty="0">
                <a:sym typeface="Symbol" panose="05050102010706020507" pitchFamily="18" charset="2"/>
              </a:rPr>
              <a:t> T*F </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u="sng" dirty="0">
                <a:solidFill>
                  <a:srgbClr val="CC0000"/>
                </a:solidFill>
                <a:latin typeface="Courier New" panose="02070309020205020404" pitchFamily="49" charset="0"/>
                <a:sym typeface="Symbol" panose="05050102010706020507" pitchFamily="18" charset="2"/>
              </a:rPr>
              <a:t>E+T</a:t>
            </a:r>
            <a:r>
              <a:rPr lang="en-US" altLang="en-US" sz="1846" dirty="0">
                <a:latin typeface="Courier New" panose="02070309020205020404" pitchFamily="49" charset="0"/>
                <a:sym typeface="Symbol" panose="05050102010706020507" pitchFamily="18" charset="2"/>
              </a:rPr>
              <a:t>				</a:t>
            </a:r>
            <a:r>
              <a:rPr lang="en-US" altLang="en-US" sz="1846" dirty="0"/>
              <a:t>E </a:t>
            </a:r>
            <a:r>
              <a:rPr lang="en-US" altLang="en-US" sz="1846" dirty="0">
                <a:sym typeface="Symbol" panose="05050102010706020507" pitchFamily="18" charset="2"/>
              </a:rPr>
              <a:t> E+T </a:t>
            </a:r>
            <a:endParaRPr lang="en-US" altLang="en-US" sz="1846" dirty="0">
              <a:latin typeface="Courier New" panose="02070309020205020404" pitchFamily="49" charset="0"/>
              <a:sym typeface="Symbol" panose="05050102010706020507" pitchFamily="18" charset="2"/>
            </a:endParaRPr>
          </a:p>
          <a:p>
            <a:pPr>
              <a:lnSpc>
                <a:spcPct val="90000"/>
              </a:lnSpc>
              <a:buFontTx/>
              <a:buNone/>
              <a:defRPr/>
            </a:pPr>
            <a:r>
              <a:rPr lang="en-US" altLang="en-US" sz="1846" dirty="0">
                <a:latin typeface="Courier New" panose="02070309020205020404" pitchFamily="49" charset="0"/>
                <a:sym typeface="Symbol" panose="05050102010706020507" pitchFamily="18" charset="2"/>
              </a:rPr>
              <a:t>E</a:t>
            </a:r>
          </a:p>
          <a:p>
            <a:pPr>
              <a:lnSpc>
                <a:spcPct val="90000"/>
              </a:lnSpc>
              <a:buFontTx/>
              <a:buNone/>
              <a:defRPr/>
            </a:pPr>
            <a:r>
              <a:rPr lang="en-US" altLang="en-US" sz="1846" dirty="0">
                <a:latin typeface="Courier New" panose="02070309020205020404" pitchFamily="49" charset="0"/>
                <a:sym typeface="Symbol" panose="05050102010706020507" pitchFamily="18" charset="2"/>
              </a:rPr>
              <a:t>			</a:t>
            </a:r>
            <a:r>
              <a:rPr lang="en-US" altLang="en-US" sz="1846" u="sng" dirty="0">
                <a:solidFill>
                  <a:srgbClr val="CC0000"/>
                </a:solidFill>
                <a:latin typeface="Courier New" panose="02070309020205020404" pitchFamily="49" charset="0"/>
                <a:sym typeface="Symbol" panose="05050102010706020507" pitchFamily="18" charset="2"/>
              </a:rPr>
              <a:t>Handles</a:t>
            </a:r>
            <a:r>
              <a:rPr lang="en-US" altLang="en-US" sz="1846" dirty="0">
                <a:solidFill>
                  <a:srgbClr val="CC0000"/>
                </a:solidFill>
                <a:latin typeface="Courier New" panose="02070309020205020404" pitchFamily="49" charset="0"/>
                <a:sym typeface="Symbol" panose="05050102010706020507" pitchFamily="18" charset="2"/>
              </a:rPr>
              <a:t> </a:t>
            </a:r>
            <a:r>
              <a:rPr lang="en-US" altLang="en-US" sz="1846" dirty="0">
                <a:sym typeface="Symbol" panose="05050102010706020507" pitchFamily="18" charset="2"/>
              </a:rPr>
              <a:t>are red and underlined in the right-sentential forms.</a:t>
            </a:r>
            <a:endParaRPr lang="en-US" altLang="en-US" sz="1846" u="sng" dirty="0">
              <a:sym typeface="Symbol" panose="05050102010706020507" pitchFamily="18" charset="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D49817-3DE3-4528-9870-16051CEB8DC9}"/>
              </a:ext>
            </a:extLst>
          </p:cNvPr>
          <p:cNvSpPr>
            <a:spLocks noGrp="1"/>
          </p:cNvSpPr>
          <p:nvPr>
            <p:ph type="title"/>
          </p:nvPr>
        </p:nvSpPr>
        <p:spPr/>
        <p:txBody>
          <a:bodyPr>
            <a:normAutofit fontScale="90000"/>
          </a:bodyPr>
          <a:lstStyle/>
          <a:p>
            <a:pPr fontAlgn="auto">
              <a:spcAft>
                <a:spcPts val="0"/>
              </a:spcAft>
              <a:defRPr/>
            </a:pPr>
            <a:r>
              <a:rPr lang="en-US" dirty="0"/>
              <a:t>Operator Precedence Parsing</a:t>
            </a:r>
            <a:br>
              <a:rPr lang="en-US" dirty="0"/>
            </a:br>
            <a:endParaRPr lang="en-US" dirty="0"/>
          </a:p>
        </p:txBody>
      </p:sp>
      <p:sp>
        <p:nvSpPr>
          <p:cNvPr id="58371" name="Content Placeholder 2">
            <a:extLst>
              <a:ext uri="{FF2B5EF4-FFF2-40B4-BE49-F238E27FC236}">
                <a16:creationId xmlns="" xmlns:a16="http://schemas.microsoft.com/office/drawing/2014/main" id="{6E059F6D-9A91-400C-8D16-4D4C35339E87}"/>
              </a:ext>
            </a:extLst>
          </p:cNvPr>
          <p:cNvSpPr>
            <a:spLocks noGrp="1"/>
          </p:cNvSpPr>
          <p:nvPr>
            <p:ph idx="1"/>
          </p:nvPr>
        </p:nvSpPr>
        <p:spPr/>
        <p:txBody>
          <a:bodyPr/>
          <a:lstStyle/>
          <a:p>
            <a:r>
              <a:rPr lang="en-US" altLang="en-US"/>
              <a:t>Simple Precedence</a:t>
            </a:r>
          </a:p>
          <a:p>
            <a:pPr lvl="1"/>
            <a:r>
              <a:rPr lang="en-US" altLang="en-US"/>
              <a:t>A Grammar symbol a precedes b where each of a , b is a T or NT of Grammar G. </a:t>
            </a:r>
          </a:p>
          <a:p>
            <a:pPr lvl="1"/>
            <a:r>
              <a:rPr lang="en-US" altLang="en-US"/>
              <a:t>if in a sentential form …..ab…., ‘a’ should be reduced prior to ‘b’ in a  bottom up parse then</a:t>
            </a:r>
          </a:p>
          <a:p>
            <a:pPr lvl="1">
              <a:buFont typeface="Arial" panose="020B0604020202020204" pitchFamily="34" charset="0"/>
              <a:buNone/>
            </a:pPr>
            <a:r>
              <a:rPr lang="en-US" altLang="en-US"/>
              <a:t>   a precedes b can be written as   </a:t>
            </a:r>
          </a:p>
          <a:p>
            <a:pPr lvl="1">
              <a:buFont typeface="Arial" panose="020B0604020202020204" pitchFamily="34" charset="0"/>
              <a:buNone/>
            </a:pPr>
            <a:r>
              <a:rPr lang="en-US" altLang="en-US"/>
              <a:t>                  a </a:t>
            </a:r>
            <a:r>
              <a:rPr lang="en-US" altLang="en-US" baseline="30000"/>
              <a:t>.</a:t>
            </a:r>
            <a:r>
              <a:rPr lang="en-US" altLang="en-US"/>
              <a:t> &gt;  b</a:t>
            </a:r>
          </a:p>
          <a:p>
            <a:pPr lvl="1">
              <a:buFont typeface="Arial" panose="020B0604020202020204" pitchFamily="34" charset="0"/>
              <a:buNone/>
            </a:pPr>
            <a:r>
              <a:rPr lang="en-US" altLang="en-US"/>
              <a:t>- If a does not precede b then</a:t>
            </a:r>
          </a:p>
          <a:p>
            <a:pPr lvl="1">
              <a:buFont typeface="Arial" panose="020B0604020202020204" pitchFamily="34" charset="0"/>
              <a:buNone/>
            </a:pPr>
            <a:r>
              <a:rPr lang="en-US" altLang="en-US"/>
              <a:t>    b precedes a  written as   b </a:t>
            </a:r>
            <a:r>
              <a:rPr lang="en-US" altLang="en-US" baseline="30000"/>
              <a:t>.</a:t>
            </a:r>
            <a:r>
              <a:rPr lang="en-US" altLang="en-US"/>
              <a:t> &gt;  a</a:t>
            </a:r>
          </a:p>
          <a:p>
            <a:pPr lvl="1">
              <a:buFontTx/>
              <a:buChar char="-"/>
            </a:pPr>
            <a:r>
              <a:rPr lang="en-US" altLang="en-US"/>
              <a:t>If a and b have equal precedence then it is represented as a = b.</a:t>
            </a:r>
          </a:p>
          <a:p>
            <a:pPr lvl="1">
              <a:buFontTx/>
              <a:buChar char="-"/>
            </a:pPr>
            <a:endParaRPr lang="en-US" altLang="en-US"/>
          </a:p>
          <a:p>
            <a:pPr lvl="1">
              <a:buFont typeface="Arial" panose="020B0604020202020204" pitchFamily="34" charset="0"/>
              <a:buNone/>
            </a:pPr>
            <a:endParaRPr lang="en-US" altLang="en-US" baseline="30000"/>
          </a:p>
          <a:p>
            <a:pPr lvl="2">
              <a:buFont typeface="Arial" panose="020B0604020202020204" pitchFamily="34" charset="0"/>
              <a:buNone/>
            </a:pPr>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0BFF62-B15C-4071-BBB4-B7B66760D8E6}"/>
              </a:ext>
            </a:extLst>
          </p:cNvPr>
          <p:cNvSpPr>
            <a:spLocks noGrp="1"/>
          </p:cNvSpPr>
          <p:nvPr>
            <p:ph type="title"/>
          </p:nvPr>
        </p:nvSpPr>
        <p:spPr/>
        <p:txBody>
          <a:bodyPr>
            <a:normAutofit fontScale="90000"/>
          </a:bodyPr>
          <a:lstStyle/>
          <a:p>
            <a:pPr fontAlgn="auto">
              <a:spcAft>
                <a:spcPts val="0"/>
              </a:spcAft>
              <a:defRPr/>
            </a:pPr>
            <a:r>
              <a:rPr lang="en-US" dirty="0"/>
              <a:t>Simple Precedence Cont’d</a:t>
            </a:r>
            <a:br>
              <a:rPr lang="en-US" dirty="0"/>
            </a:br>
            <a:endParaRPr lang="en-US" dirty="0"/>
          </a:p>
        </p:txBody>
      </p:sp>
      <p:sp>
        <p:nvSpPr>
          <p:cNvPr id="59395" name="Content Placeholder 2">
            <a:extLst>
              <a:ext uri="{FF2B5EF4-FFF2-40B4-BE49-F238E27FC236}">
                <a16:creationId xmlns="" xmlns:a16="http://schemas.microsoft.com/office/drawing/2014/main" id="{13D9775E-86CB-4E86-B190-46D65F608923}"/>
              </a:ext>
            </a:extLst>
          </p:cNvPr>
          <p:cNvSpPr>
            <a:spLocks noGrp="1"/>
          </p:cNvSpPr>
          <p:nvPr>
            <p:ph idx="1"/>
          </p:nvPr>
        </p:nvSpPr>
        <p:spPr/>
        <p:txBody>
          <a:bodyPr/>
          <a:lstStyle/>
          <a:p>
            <a:r>
              <a:rPr lang="en-US" altLang="en-US"/>
              <a:t>Where Precedence Relation can be defined ?</a:t>
            </a:r>
          </a:p>
          <a:p>
            <a:pPr lvl="1"/>
            <a:r>
              <a:rPr lang="en-US" altLang="en-US"/>
              <a:t>It can be defined between Grammar symbols a and b only if a and b can occur side by side in a sentential form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EC42F-C248-4677-8BEA-0CB1A4ABE9C2}"/>
              </a:ext>
            </a:extLst>
          </p:cNvPr>
          <p:cNvSpPr>
            <a:spLocks noGrp="1"/>
          </p:cNvSpPr>
          <p:nvPr>
            <p:ph type="title"/>
          </p:nvPr>
        </p:nvSpPr>
        <p:spPr/>
        <p:txBody>
          <a:bodyPr>
            <a:normAutofit fontScale="90000"/>
          </a:bodyPr>
          <a:lstStyle/>
          <a:p>
            <a:pPr fontAlgn="auto">
              <a:spcAft>
                <a:spcPts val="0"/>
              </a:spcAft>
              <a:defRPr/>
            </a:pPr>
            <a:r>
              <a:rPr lang="en-US" dirty="0"/>
              <a:t>How to obtain </a:t>
            </a:r>
            <a:br>
              <a:rPr lang="en-US" dirty="0"/>
            </a:br>
            <a:r>
              <a:rPr lang="en-US" dirty="0"/>
              <a:t>Simple Precedence Relation ?</a:t>
            </a:r>
          </a:p>
        </p:txBody>
      </p:sp>
      <p:sp>
        <p:nvSpPr>
          <p:cNvPr id="3" name="Content Placeholder 2">
            <a:extLst>
              <a:ext uri="{FF2B5EF4-FFF2-40B4-BE49-F238E27FC236}">
                <a16:creationId xmlns="" xmlns:a16="http://schemas.microsoft.com/office/drawing/2014/main" id="{C90D8274-CD14-4892-904B-10FFE9AD3A5B}"/>
              </a:ext>
            </a:extLst>
          </p:cNvPr>
          <p:cNvSpPr>
            <a:spLocks noGrp="1"/>
          </p:cNvSpPr>
          <p:nvPr>
            <p:ph idx="1"/>
          </p:nvPr>
        </p:nvSpPr>
        <p:spPr/>
        <p:txBody>
          <a:bodyPr rtlCol="0">
            <a:normAutofit fontScale="92500" lnSpcReduction="20000"/>
          </a:bodyPr>
          <a:lstStyle/>
          <a:p>
            <a:pPr fontAlgn="auto">
              <a:spcAft>
                <a:spcPts val="0"/>
              </a:spcAft>
              <a:defRPr/>
            </a:pPr>
            <a:r>
              <a:rPr lang="en-US" dirty="0"/>
              <a:t>How to obtain Precedence Relation between a and b as follows</a:t>
            </a:r>
          </a:p>
          <a:p>
            <a:pPr marL="971550" lvl="1" indent="-514350" fontAlgn="auto">
              <a:spcAft>
                <a:spcPts val="0"/>
              </a:spcAft>
              <a:buFont typeface="Arial" panose="020B0604020202020204" pitchFamily="34" charset="0"/>
              <a:buAutoNum type="arabicPeriod"/>
              <a:defRPr/>
            </a:pPr>
            <a:r>
              <a:rPr lang="en-US" dirty="0"/>
              <a:t>Consider some sentential form …</a:t>
            </a:r>
            <a:r>
              <a:rPr lang="en-US" dirty="0" err="1"/>
              <a:t>a,b</a:t>
            </a:r>
            <a:r>
              <a:rPr lang="en-US" dirty="0"/>
              <a:t>…</a:t>
            </a:r>
          </a:p>
          <a:p>
            <a:pPr marL="971550" lvl="1" indent="-514350" fontAlgn="auto">
              <a:spcAft>
                <a:spcPts val="0"/>
              </a:spcAft>
              <a:buFont typeface="Arial" panose="020B0604020202020204" pitchFamily="34" charset="0"/>
              <a:buAutoNum type="arabicPeriod"/>
              <a:defRPr/>
            </a:pPr>
            <a:r>
              <a:rPr lang="en-US" dirty="0"/>
              <a:t>Determine the sequence of derivations</a:t>
            </a:r>
          </a:p>
          <a:p>
            <a:pPr marL="971550" lvl="1" indent="-514350" fontAlgn="auto">
              <a:spcAft>
                <a:spcPts val="0"/>
              </a:spcAft>
              <a:buFont typeface="Arial" panose="020B0604020202020204" pitchFamily="34" charset="0"/>
              <a:buNone/>
              <a:defRPr/>
            </a:pPr>
            <a:r>
              <a:rPr lang="en-US" dirty="0"/>
              <a:t>      S =&gt; …</a:t>
            </a:r>
            <a:r>
              <a:rPr lang="en-US" dirty="0" err="1"/>
              <a:t>ab</a:t>
            </a:r>
            <a:r>
              <a:rPr lang="en-US" dirty="0"/>
              <a:t>… such that the last derivation derives a string containing a or b or both. Number the derivations is this sequence from 1 to q.</a:t>
            </a:r>
          </a:p>
          <a:p>
            <a:pPr marL="971550" lvl="1" indent="-514350" fontAlgn="auto">
              <a:spcAft>
                <a:spcPts val="0"/>
              </a:spcAft>
              <a:buFont typeface="Arial" panose="020B0604020202020204" pitchFamily="34" charset="0"/>
              <a:buAutoNum type="arabicPeriod" startAt="3"/>
              <a:defRPr/>
            </a:pPr>
            <a:r>
              <a:rPr lang="en-US" dirty="0"/>
              <a:t>Consider the derivation numbered q. This is the last derivation for obtaining …</a:t>
            </a:r>
            <a:r>
              <a:rPr lang="en-US" dirty="0" err="1"/>
              <a:t>ab</a:t>
            </a:r>
            <a:r>
              <a:rPr lang="en-US" dirty="0"/>
              <a:t>… Let this be of the form</a:t>
            </a:r>
          </a:p>
          <a:p>
            <a:pPr marL="971550" lvl="1" indent="-514350" fontAlgn="auto">
              <a:spcAft>
                <a:spcPts val="0"/>
              </a:spcAft>
              <a:buFont typeface="Arial" panose="020B0604020202020204" pitchFamily="34" charset="0"/>
              <a:buNone/>
              <a:defRPr/>
            </a:pPr>
            <a:r>
              <a:rPr lang="en-US" dirty="0"/>
              <a:t>	A =&gt; </a:t>
            </a:r>
            <a:r>
              <a:rPr lang="el-GR" dirty="0"/>
              <a:t>β</a:t>
            </a:r>
            <a:r>
              <a:rPr lang="en-US" dirty="0"/>
              <a:t>  Then </a:t>
            </a:r>
            <a:r>
              <a:rPr lang="el-GR" dirty="0"/>
              <a:t>β</a:t>
            </a:r>
            <a:r>
              <a:rPr lang="en-US" dirty="0"/>
              <a:t> -&gt; A must be the first reduction in the bottom up parse of the string …</a:t>
            </a:r>
            <a:r>
              <a:rPr lang="en-US" dirty="0" err="1"/>
              <a:t>ab</a:t>
            </a:r>
            <a:r>
              <a:rPr lang="en-US" dirty="0"/>
              <a:t>…. Now</a:t>
            </a:r>
          </a:p>
          <a:p>
            <a:pPr marL="971550" lvl="1" indent="-514350" fontAlgn="auto">
              <a:spcAft>
                <a:spcPts val="0"/>
              </a:spcAft>
              <a:buFont typeface="Arial" panose="020B0604020202020204" pitchFamily="34" charset="0"/>
              <a:buNone/>
              <a:defRPr/>
            </a:pPr>
            <a:r>
              <a:rPr lang="en-US" dirty="0"/>
              <a:t>	a) a </a:t>
            </a:r>
            <a:r>
              <a:rPr lang="en-US" baseline="30000" dirty="0"/>
              <a:t>.</a:t>
            </a:r>
            <a:r>
              <a:rPr lang="en-US" dirty="0"/>
              <a:t>&gt;  b if </a:t>
            </a:r>
            <a:r>
              <a:rPr lang="el-GR" dirty="0"/>
              <a:t>β</a:t>
            </a:r>
            <a:r>
              <a:rPr lang="en-US" dirty="0"/>
              <a:t> = …a</a:t>
            </a:r>
          </a:p>
          <a:p>
            <a:pPr marL="971550" lvl="1" indent="-514350" fontAlgn="auto">
              <a:spcAft>
                <a:spcPts val="0"/>
              </a:spcAft>
              <a:buFont typeface="Arial" panose="020B0604020202020204" pitchFamily="34" charset="0"/>
              <a:buNone/>
              <a:defRPr/>
            </a:pPr>
            <a:r>
              <a:rPr lang="en-US" dirty="0"/>
              <a:t>       b)  a &lt;</a:t>
            </a:r>
            <a:r>
              <a:rPr lang="en-US" baseline="30000" dirty="0"/>
              <a:t>.</a:t>
            </a:r>
            <a:r>
              <a:rPr lang="en-US" dirty="0"/>
              <a:t> b if </a:t>
            </a:r>
            <a:r>
              <a:rPr lang="el-GR" dirty="0"/>
              <a:t>β</a:t>
            </a:r>
            <a:r>
              <a:rPr lang="en-US" dirty="0"/>
              <a:t> = b…</a:t>
            </a:r>
          </a:p>
          <a:p>
            <a:pPr marL="971550" lvl="1" indent="-514350" fontAlgn="auto">
              <a:spcAft>
                <a:spcPts val="0"/>
              </a:spcAft>
              <a:buFont typeface="Arial" panose="020B0604020202020204" pitchFamily="34" charset="0"/>
              <a:buNone/>
              <a:defRPr/>
            </a:pPr>
            <a:r>
              <a:rPr lang="en-US" dirty="0"/>
              <a:t>       c a = b if </a:t>
            </a:r>
            <a:r>
              <a:rPr lang="el-GR" dirty="0"/>
              <a:t>β</a:t>
            </a:r>
            <a:r>
              <a:rPr lang="en-US" dirty="0"/>
              <a:t> = …</a:t>
            </a:r>
            <a:r>
              <a:rPr lang="en-US" dirty="0" err="1"/>
              <a:t>ab</a:t>
            </a:r>
            <a:r>
              <a:rPr lang="en-US" dirty="0"/>
              <a:t>…</a:t>
            </a:r>
          </a:p>
          <a:p>
            <a:pPr fontAlgn="auto">
              <a:spcAft>
                <a:spcPts val="0"/>
              </a:spcAft>
              <a:defRPr/>
            </a:pPr>
            <a:endParaRPr lang="en-US" dirty="0"/>
          </a:p>
        </p:txBody>
      </p:sp>
      <p:sp>
        <p:nvSpPr>
          <p:cNvPr id="60420" name="TextBox 3">
            <a:extLst>
              <a:ext uri="{FF2B5EF4-FFF2-40B4-BE49-F238E27FC236}">
                <a16:creationId xmlns="" xmlns:a16="http://schemas.microsoft.com/office/drawing/2014/main" id="{277C995B-BF63-49E9-9909-C2EF75BAEF32}"/>
              </a:ext>
            </a:extLst>
          </p:cNvPr>
          <p:cNvSpPr txBox="1">
            <a:spLocks noChangeArrowheads="1"/>
          </p:cNvSpPr>
          <p:nvPr/>
        </p:nvSpPr>
        <p:spPr bwMode="auto">
          <a:xfrm>
            <a:off x="1676400" y="3657600"/>
            <a:ext cx="3048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latin typeface="Calibri" panose="020F0502020204030204" pitchFamily="34" charset="0"/>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 xmlns:a16="http://schemas.microsoft.com/office/drawing/2014/main" id="{06E58879-28AC-4D05-820C-EB984569047C}"/>
              </a:ext>
            </a:extLst>
          </p:cNvPr>
          <p:cNvSpPr>
            <a:spLocks noGrp="1"/>
          </p:cNvSpPr>
          <p:nvPr>
            <p:ph type="title"/>
          </p:nvPr>
        </p:nvSpPr>
        <p:spPr/>
        <p:txBody>
          <a:bodyPr/>
          <a:lstStyle/>
          <a:p>
            <a:pPr>
              <a:defRPr/>
            </a:pPr>
            <a:r>
              <a:rPr lang="en-US" altLang="en-US"/>
              <a:t>Simple Precedence Grammar</a:t>
            </a:r>
          </a:p>
        </p:txBody>
      </p:sp>
      <p:sp>
        <p:nvSpPr>
          <p:cNvPr id="61443" name="Content Placeholder 2">
            <a:extLst>
              <a:ext uri="{FF2B5EF4-FFF2-40B4-BE49-F238E27FC236}">
                <a16:creationId xmlns="" xmlns:a16="http://schemas.microsoft.com/office/drawing/2014/main" id="{81FAF7EF-7314-40FD-9609-399C03CAB94D}"/>
              </a:ext>
            </a:extLst>
          </p:cNvPr>
          <p:cNvSpPr>
            <a:spLocks noGrp="1"/>
          </p:cNvSpPr>
          <p:nvPr>
            <p:ph idx="1"/>
          </p:nvPr>
        </p:nvSpPr>
        <p:spPr/>
        <p:txBody>
          <a:bodyPr/>
          <a:lstStyle/>
          <a:p>
            <a:r>
              <a:rPr lang="en-US" altLang="en-US"/>
              <a:t>Grammar G is a simple precedence grammar if for all Terminal and nonterminal symbols a,b of G, a unique precedence relation exists for a,b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3C08C8-98E4-4C6F-BAAF-32483EE8F591}"/>
              </a:ext>
            </a:extLst>
          </p:cNvPr>
          <p:cNvSpPr>
            <a:spLocks noGrp="1"/>
          </p:cNvSpPr>
          <p:nvPr>
            <p:ph type="title"/>
          </p:nvPr>
        </p:nvSpPr>
        <p:spPr/>
        <p:txBody>
          <a:bodyPr>
            <a:normAutofit fontScale="90000"/>
          </a:bodyPr>
          <a:lstStyle/>
          <a:p>
            <a:pPr fontAlgn="auto">
              <a:spcAft>
                <a:spcPts val="0"/>
              </a:spcAft>
              <a:defRPr/>
            </a:pPr>
            <a:r>
              <a:rPr lang="en-US" dirty="0"/>
              <a:t>Simple Precedence Grammar Cont’d</a:t>
            </a:r>
          </a:p>
        </p:txBody>
      </p:sp>
      <p:sp>
        <p:nvSpPr>
          <p:cNvPr id="62467" name="Content Placeholder 2">
            <a:extLst>
              <a:ext uri="{FF2B5EF4-FFF2-40B4-BE49-F238E27FC236}">
                <a16:creationId xmlns="" xmlns:a16="http://schemas.microsoft.com/office/drawing/2014/main" id="{844750E0-031D-46BE-BAC5-46802ADA5354}"/>
              </a:ext>
            </a:extLst>
          </p:cNvPr>
          <p:cNvSpPr>
            <a:spLocks noGrp="1"/>
          </p:cNvSpPr>
          <p:nvPr>
            <p:ph idx="1"/>
          </p:nvPr>
        </p:nvSpPr>
        <p:spPr/>
        <p:txBody>
          <a:bodyPr/>
          <a:lstStyle/>
          <a:p>
            <a:r>
              <a:rPr lang="en-US" altLang="en-US"/>
              <a:t>In a SPG , a unit can be identified for reduction in a sentential form by looking to the precedence relations.</a:t>
            </a:r>
          </a:p>
          <a:p>
            <a:pPr lvl="1">
              <a:buFont typeface="Arial" panose="020B0604020202020204" pitchFamily="34" charset="0"/>
              <a:buNone/>
            </a:pPr>
            <a:r>
              <a:rPr lang="en-US" altLang="en-US"/>
              <a:t>&lt;</a:t>
            </a:r>
            <a:r>
              <a:rPr lang="en-US" altLang="en-US" baseline="30000"/>
              <a:t>.</a:t>
            </a:r>
            <a:r>
              <a:rPr lang="en-US" altLang="en-US"/>
              <a:t> s1  = s2  =  …. = sr </a:t>
            </a:r>
            <a:r>
              <a:rPr lang="en-US" altLang="en-US" baseline="30000"/>
              <a:t>.</a:t>
            </a:r>
            <a:r>
              <a:rPr lang="en-US" altLang="en-US"/>
              <a:t>&gt;  in the source string where each si is a Terminal or NT. Here s1,sr are the first and last symbols to participate in the reduction </a:t>
            </a:r>
          </a:p>
          <a:p>
            <a:pPr lvl="1">
              <a:buFont typeface="Arial" panose="020B0604020202020204" pitchFamily="34" charset="0"/>
              <a:buNone/>
            </a:pPr>
            <a:r>
              <a:rPr lang="en-US" altLang="en-US"/>
              <a:t>S1,s2…sr would form some RHS alternative in the Grammar.</a:t>
            </a:r>
          </a:p>
          <a:p>
            <a:pPr lvl="1">
              <a:buFont typeface="Arial" panose="020B0604020202020204" pitchFamily="34" charset="0"/>
              <a:buNone/>
            </a:pPr>
            <a:r>
              <a:rPr lang="en-US" altLang="en-US"/>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 xmlns:a16="http://schemas.microsoft.com/office/drawing/2014/main" id="{D7E4BDDE-F54E-4B0B-A912-36EB6635DC28}"/>
              </a:ext>
            </a:extLst>
          </p:cNvPr>
          <p:cNvSpPr>
            <a:spLocks noGrp="1"/>
          </p:cNvSpPr>
          <p:nvPr>
            <p:ph type="title"/>
          </p:nvPr>
        </p:nvSpPr>
        <p:spPr/>
        <p:txBody>
          <a:bodyPr/>
          <a:lstStyle/>
          <a:p>
            <a:pPr>
              <a:defRPr/>
            </a:pPr>
            <a:endParaRPr lang="en-US" altLang="en-US"/>
          </a:p>
        </p:txBody>
      </p:sp>
      <p:sp>
        <p:nvSpPr>
          <p:cNvPr id="63491" name="Content Placeholder 2">
            <a:extLst>
              <a:ext uri="{FF2B5EF4-FFF2-40B4-BE49-F238E27FC236}">
                <a16:creationId xmlns="" xmlns:a16="http://schemas.microsoft.com/office/drawing/2014/main" id="{F42B8267-6CFF-4163-A9CF-7D641055A665}"/>
              </a:ext>
            </a:extLst>
          </p:cNvPr>
          <p:cNvSpPr>
            <a:spLocks noGrp="1"/>
          </p:cNvSpPr>
          <p:nvPr>
            <p:ph idx="1"/>
          </p:nvPr>
        </p:nvSpPr>
        <p:spPr/>
        <p:txBody>
          <a:bodyPr/>
          <a:lstStyle/>
          <a:p>
            <a:r>
              <a:rPr lang="en-US" altLang="en-US"/>
              <a:t>Simple Phrase :</a:t>
            </a:r>
          </a:p>
          <a:p>
            <a:pPr>
              <a:buFont typeface="Arial" panose="020B0604020202020204" pitchFamily="34" charset="0"/>
              <a:buNone/>
            </a:pPr>
            <a:r>
              <a:rPr lang="en-US" altLang="en-US"/>
              <a:t>	α  is a simple phrase of the sentential form </a:t>
            </a:r>
          </a:p>
          <a:p>
            <a:pPr>
              <a:buFont typeface="Arial" panose="020B0604020202020204" pitchFamily="34" charset="0"/>
              <a:buNone/>
            </a:pPr>
            <a:r>
              <a:rPr lang="en-US" altLang="en-US"/>
              <a:t>	…α</a:t>
            </a:r>
            <a:r>
              <a:rPr lang="el-GR" altLang="en-US"/>
              <a:t>β</a:t>
            </a:r>
            <a:r>
              <a:rPr lang="en-US" altLang="en-US"/>
              <a:t>… if there exists a production of the grammar A ::= α and α -&gt; A is a reduction in the sequence of reduction …α</a:t>
            </a:r>
            <a:r>
              <a:rPr lang="el-GR" altLang="en-US"/>
              <a:t>β</a:t>
            </a:r>
            <a:r>
              <a:rPr lang="en-US" altLang="en-US"/>
              <a:t>… -&gt; …-&gt; S.</a:t>
            </a:r>
          </a:p>
          <a:p>
            <a:r>
              <a:rPr lang="en-US" altLang="en-US"/>
              <a:t>Handle : A handle of a sentential form is the left most simple phrase in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13741E94-9DAC-4602-B634-7A276FA393BB}"/>
              </a:ext>
            </a:extLst>
          </p:cNvPr>
          <p:cNvSpPr>
            <a:spLocks noGrp="1"/>
          </p:cNvSpPr>
          <p:nvPr>
            <p:ph idx="1"/>
          </p:nvPr>
        </p:nvSpPr>
        <p:spPr/>
        <p:txBody>
          <a:bodyPr/>
          <a:lstStyle/>
          <a:p>
            <a:pPr>
              <a:defRPr/>
            </a:pPr>
            <a:r>
              <a:rPr lang="en-IN" dirty="0"/>
              <a:t>A finite automaton can be of two types:</a:t>
            </a:r>
          </a:p>
          <a:p>
            <a:pPr>
              <a:defRPr/>
            </a:pPr>
            <a:r>
              <a:rPr lang="en-IN" dirty="0"/>
              <a:t>Deterministic and non-deterministic</a:t>
            </a:r>
          </a:p>
          <a:p>
            <a:pPr>
              <a:defRPr/>
            </a:pPr>
            <a:endParaRPr lang="en-IN" dirty="0"/>
          </a:p>
          <a:p>
            <a:pPr>
              <a:defRPr/>
            </a:pPr>
            <a:r>
              <a:rPr lang="en-IN" dirty="0"/>
              <a:t>NFA means there can be more than one transition out of the state for the same input symbol.</a:t>
            </a:r>
          </a:p>
          <a:p>
            <a:pPr>
              <a:defRPr/>
            </a:pPr>
            <a:endParaRPr lang="en-IN" dirty="0"/>
          </a:p>
          <a:p>
            <a:pPr>
              <a:defRPr/>
            </a:pPr>
            <a:r>
              <a:rPr lang="en-IN" dirty="0"/>
              <a:t>DFA has a unique transition for every state character transition.</a:t>
            </a:r>
          </a:p>
          <a:p>
            <a:pPr marL="109537" indent="0">
              <a:buFont typeface="Wingdings 3" panose="05040102010807070707" pitchFamily="18" charset="2"/>
              <a:buNone/>
              <a:defRPr/>
            </a:pPr>
            <a:endParaRPr lang="en-IN" dirty="0"/>
          </a:p>
        </p:txBody>
      </p:sp>
      <p:sp>
        <p:nvSpPr>
          <p:cNvPr id="3" name="Title 2">
            <a:extLst>
              <a:ext uri="{FF2B5EF4-FFF2-40B4-BE49-F238E27FC236}">
                <a16:creationId xmlns="" xmlns:a16="http://schemas.microsoft.com/office/drawing/2014/main" id="{2569CD60-374C-4818-AEF3-EB10DBE049FF}"/>
              </a:ext>
            </a:extLst>
          </p:cNvPr>
          <p:cNvSpPr>
            <a:spLocks noGrp="1"/>
          </p:cNvSpPr>
          <p:nvPr>
            <p:ph type="title"/>
          </p:nvPr>
        </p:nvSpPr>
        <p:spPr/>
        <p:txBody>
          <a:bodyPr/>
          <a:lstStyle/>
          <a:p>
            <a:pPr>
              <a:defRPr/>
            </a:pPr>
            <a:endParaRPr lang="en-IN"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 xmlns:a16="http://schemas.microsoft.com/office/drawing/2014/main" id="{9A137ADB-5836-46AB-AFAE-B123BB617DEF}"/>
              </a:ext>
            </a:extLst>
          </p:cNvPr>
          <p:cNvSpPr>
            <a:spLocks noGrp="1"/>
          </p:cNvSpPr>
          <p:nvPr>
            <p:ph type="title"/>
          </p:nvPr>
        </p:nvSpPr>
        <p:spPr/>
        <p:txBody>
          <a:bodyPr/>
          <a:lstStyle/>
          <a:p>
            <a:pPr>
              <a:defRPr/>
            </a:pPr>
            <a:endParaRPr lang="en-US" altLang="en-US"/>
          </a:p>
        </p:txBody>
      </p:sp>
      <p:sp>
        <p:nvSpPr>
          <p:cNvPr id="64515" name="Content Placeholder 2">
            <a:extLst>
              <a:ext uri="{FF2B5EF4-FFF2-40B4-BE49-F238E27FC236}">
                <a16:creationId xmlns="" xmlns:a16="http://schemas.microsoft.com/office/drawing/2014/main" id="{CE28EADE-FC27-47A2-9D50-9FC76CC39864}"/>
              </a:ext>
            </a:extLst>
          </p:cNvPr>
          <p:cNvSpPr>
            <a:spLocks noGrp="1"/>
          </p:cNvSpPr>
          <p:nvPr>
            <p:ph idx="1"/>
          </p:nvPr>
        </p:nvSpPr>
        <p:spPr/>
        <p:txBody>
          <a:bodyPr/>
          <a:lstStyle/>
          <a:p>
            <a:r>
              <a:rPr lang="en-US" altLang="en-US"/>
              <a:t>E + T is not a simple phrase of the sentential form E+T*F according to grammar 1 since it’s reduction to E does not lead to distinguished symbol. However T * F is a simple phrase of the sentential form </a:t>
            </a:r>
          </a:p>
          <a:p>
            <a:r>
              <a:rPr lang="en-US" altLang="en-US"/>
              <a:t>Deficiency of the Bottom up parsing algorithm is in its failure to identify simple phrases and handles.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 xmlns:a16="http://schemas.microsoft.com/office/drawing/2014/main" id="{17322B24-B5DC-47EC-9B71-9ADE2D812D64}"/>
              </a:ext>
            </a:extLst>
          </p:cNvPr>
          <p:cNvSpPr>
            <a:spLocks noGrp="1"/>
          </p:cNvSpPr>
          <p:nvPr>
            <p:ph type="title"/>
          </p:nvPr>
        </p:nvSpPr>
        <p:spPr/>
        <p:txBody>
          <a:bodyPr/>
          <a:lstStyle/>
          <a:p>
            <a:pPr>
              <a:defRPr/>
            </a:pPr>
            <a:endParaRPr lang="en-US" altLang="en-US"/>
          </a:p>
        </p:txBody>
      </p:sp>
      <p:sp>
        <p:nvSpPr>
          <p:cNvPr id="65539" name="Content Placeholder 2">
            <a:extLst>
              <a:ext uri="{FF2B5EF4-FFF2-40B4-BE49-F238E27FC236}">
                <a16:creationId xmlns="" xmlns:a16="http://schemas.microsoft.com/office/drawing/2014/main" id="{80FF29C6-7F9E-4702-A751-B97ED9D97B49}"/>
              </a:ext>
            </a:extLst>
          </p:cNvPr>
          <p:cNvSpPr>
            <a:spLocks noGrp="1"/>
          </p:cNvSpPr>
          <p:nvPr>
            <p:ph idx="1"/>
          </p:nvPr>
        </p:nvSpPr>
        <p:spPr/>
        <p:txBody>
          <a:bodyPr/>
          <a:lstStyle/>
          <a:p>
            <a:r>
              <a:rPr lang="en-US" altLang="en-US"/>
              <a:t>Algorithm of Bottom up parsing </a:t>
            </a:r>
          </a:p>
          <a:p>
            <a:pPr lvl="1"/>
            <a:r>
              <a:rPr lang="en-US" altLang="en-US"/>
              <a:t>Identify the handle in the current string form</a:t>
            </a:r>
          </a:p>
          <a:p>
            <a:pPr lvl="1"/>
            <a:r>
              <a:rPr lang="en-US" altLang="en-US"/>
              <a:t>If the handle exists , reduce it. Go to step 1.</a:t>
            </a:r>
          </a:p>
          <a:p>
            <a:pPr lvl="1"/>
            <a:r>
              <a:rPr lang="en-US" altLang="en-US"/>
              <a:t>If current string form = ‘S’ then exit with success.</a:t>
            </a:r>
          </a:p>
          <a:p>
            <a:pPr lvl="2">
              <a:buFont typeface="Arial" panose="020B0604020202020204" pitchFamily="34" charset="0"/>
              <a:buNone/>
            </a:pPr>
            <a:r>
              <a:rPr lang="en-US" altLang="en-US"/>
              <a:t>else report error and exit with failure</a:t>
            </a:r>
          </a:p>
          <a:p>
            <a:pPr lvl="2">
              <a:buFont typeface="Arial" panose="020B0604020202020204" pitchFamily="34" charset="0"/>
              <a:buNone/>
            </a:pPr>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 xmlns:a16="http://schemas.microsoft.com/office/drawing/2014/main" id="{DF329284-7EDA-4AD1-9A20-15BEE4CA94E0}"/>
              </a:ext>
            </a:extLst>
          </p:cNvPr>
          <p:cNvSpPr>
            <a:spLocks noGrp="1"/>
          </p:cNvSpPr>
          <p:nvPr>
            <p:ph type="title"/>
          </p:nvPr>
        </p:nvSpPr>
        <p:spPr/>
        <p:txBody>
          <a:bodyPr/>
          <a:lstStyle/>
          <a:p>
            <a:pPr>
              <a:defRPr/>
            </a:pPr>
            <a:endParaRPr lang="en-US" altLang="en-US"/>
          </a:p>
        </p:txBody>
      </p:sp>
      <p:sp>
        <p:nvSpPr>
          <p:cNvPr id="3" name="Content Placeholder 2">
            <a:extLst>
              <a:ext uri="{FF2B5EF4-FFF2-40B4-BE49-F238E27FC236}">
                <a16:creationId xmlns="" xmlns:a16="http://schemas.microsoft.com/office/drawing/2014/main" id="{A744EC88-D4CF-4F3F-BA2C-C1AE90696B89}"/>
              </a:ext>
            </a:extLst>
          </p:cNvPr>
          <p:cNvSpPr>
            <a:spLocks noGrp="1"/>
          </p:cNvSpPr>
          <p:nvPr>
            <p:ph idx="1"/>
          </p:nvPr>
        </p:nvSpPr>
        <p:spPr/>
        <p:txBody>
          <a:bodyPr rtlCol="0">
            <a:normAutofit lnSpcReduction="10000"/>
          </a:bodyPr>
          <a:lstStyle/>
          <a:p>
            <a:pPr fontAlgn="auto">
              <a:spcAft>
                <a:spcPts val="0"/>
              </a:spcAft>
              <a:defRPr/>
            </a:pPr>
            <a:r>
              <a:rPr lang="en-US" dirty="0"/>
              <a:t>In practice most grammars are not SPGs </a:t>
            </a:r>
          </a:p>
          <a:p>
            <a:pPr fontAlgn="auto">
              <a:spcAft>
                <a:spcPts val="0"/>
              </a:spcAft>
              <a:defRPr/>
            </a:pPr>
            <a:r>
              <a:rPr lang="en-US" dirty="0"/>
              <a:t>Operator Grammars</a:t>
            </a:r>
          </a:p>
          <a:p>
            <a:pPr fontAlgn="auto">
              <a:spcAft>
                <a:spcPts val="0"/>
              </a:spcAft>
              <a:defRPr/>
            </a:pPr>
            <a:r>
              <a:rPr lang="en-US" dirty="0"/>
              <a:t>Operator Grammar is  the grammar none of whose productions contains NT’s appearing side by side. </a:t>
            </a:r>
          </a:p>
          <a:p>
            <a:pPr fontAlgn="auto">
              <a:spcAft>
                <a:spcPts val="0"/>
              </a:spcAft>
              <a:defRPr/>
            </a:pPr>
            <a:r>
              <a:rPr lang="en-US" dirty="0"/>
              <a:t>By induction NTs cannot appear side by side in a sentential form of an operator Grammar.</a:t>
            </a:r>
          </a:p>
          <a:p>
            <a:pPr fontAlgn="auto">
              <a:spcAft>
                <a:spcPts val="0"/>
              </a:spcAft>
              <a:defRPr/>
            </a:pPr>
            <a:r>
              <a:rPr lang="en-US" dirty="0"/>
              <a:t>Hence it is possible to ignore the presence of NTs and define precedence relationship between operators for making parsing decisions.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 xmlns:a16="http://schemas.microsoft.com/office/drawing/2014/main" id="{87E88BB5-3845-4500-805F-F9BB98A6A8AA}"/>
              </a:ext>
            </a:extLst>
          </p:cNvPr>
          <p:cNvSpPr>
            <a:spLocks noGrp="1"/>
          </p:cNvSpPr>
          <p:nvPr>
            <p:ph type="title"/>
          </p:nvPr>
        </p:nvSpPr>
        <p:spPr/>
        <p:txBody>
          <a:bodyPr/>
          <a:lstStyle/>
          <a:p>
            <a:pPr>
              <a:defRPr/>
            </a:pPr>
            <a:endParaRPr lang="en-US" altLang="en-US"/>
          </a:p>
        </p:txBody>
      </p:sp>
      <p:sp>
        <p:nvSpPr>
          <p:cNvPr id="67587" name="Content Placeholder 2">
            <a:extLst>
              <a:ext uri="{FF2B5EF4-FFF2-40B4-BE49-F238E27FC236}">
                <a16:creationId xmlns="" xmlns:a16="http://schemas.microsoft.com/office/drawing/2014/main" id="{FAD70A81-7D24-4701-AFE7-70C651BF6EFF}"/>
              </a:ext>
            </a:extLst>
          </p:cNvPr>
          <p:cNvSpPr>
            <a:spLocks noGrp="1"/>
          </p:cNvSpPr>
          <p:nvPr>
            <p:ph idx="1"/>
          </p:nvPr>
        </p:nvSpPr>
        <p:spPr/>
        <p:txBody>
          <a:bodyPr/>
          <a:lstStyle/>
          <a:p>
            <a:r>
              <a:rPr lang="en-US" altLang="en-US"/>
              <a:t>Operator precedence grammar (OPG) is an grammar in which the precedences between operators are unique. </a:t>
            </a:r>
          </a:p>
          <a:p>
            <a:r>
              <a:rPr lang="en-US" altLang="en-US"/>
              <a:t>Such grammars typically arise in expressions.</a:t>
            </a:r>
          </a:p>
          <a:p>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 xmlns:a16="http://schemas.microsoft.com/office/drawing/2014/main" id="{24520D3A-721E-4AD6-B0A2-2A32EF64B32F}"/>
              </a:ext>
            </a:extLst>
          </p:cNvPr>
          <p:cNvSpPr>
            <a:spLocks noGrp="1"/>
          </p:cNvSpPr>
          <p:nvPr>
            <p:ph type="title"/>
          </p:nvPr>
        </p:nvSpPr>
        <p:spPr/>
        <p:txBody>
          <a:bodyPr/>
          <a:lstStyle/>
          <a:p>
            <a:pPr>
              <a:defRPr/>
            </a:pPr>
            <a:r>
              <a:rPr lang="en-US" altLang="en-US"/>
              <a:t>What is operator precedence ?</a:t>
            </a:r>
          </a:p>
        </p:txBody>
      </p:sp>
      <p:sp>
        <p:nvSpPr>
          <p:cNvPr id="68611" name="Content Placeholder 2">
            <a:extLst>
              <a:ext uri="{FF2B5EF4-FFF2-40B4-BE49-F238E27FC236}">
                <a16:creationId xmlns="" xmlns:a16="http://schemas.microsoft.com/office/drawing/2014/main" id="{A1E6EB39-5E87-4286-95B8-257C48E155C1}"/>
              </a:ext>
            </a:extLst>
          </p:cNvPr>
          <p:cNvSpPr>
            <a:spLocks noGrp="1"/>
          </p:cNvSpPr>
          <p:nvPr>
            <p:ph idx="1"/>
          </p:nvPr>
        </p:nvSpPr>
        <p:spPr/>
        <p:txBody>
          <a:bodyPr/>
          <a:lstStyle/>
          <a:p>
            <a:r>
              <a:rPr lang="en-US" altLang="en-US"/>
              <a:t>Precedence between operators a and b appearing in a sentential form …aPb… where P is an NT or  a null string is termed operator precedence.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FAC361-AE29-42D3-A691-C30579516630}"/>
              </a:ext>
            </a:extLst>
          </p:cNvPr>
          <p:cNvSpPr>
            <a:spLocks noGrp="1"/>
          </p:cNvSpPr>
          <p:nvPr>
            <p:ph type="title"/>
          </p:nvPr>
        </p:nvSpPr>
        <p:spPr/>
        <p:txBody>
          <a:bodyPr>
            <a:normAutofit fontScale="90000"/>
          </a:bodyPr>
          <a:lstStyle/>
          <a:p>
            <a:pPr fontAlgn="auto">
              <a:spcAft>
                <a:spcPts val="0"/>
              </a:spcAft>
              <a:defRPr/>
            </a:pPr>
            <a:r>
              <a:rPr lang="en-US" dirty="0"/>
              <a:t>Rules to determine operator precedence.</a:t>
            </a:r>
          </a:p>
        </p:txBody>
      </p:sp>
      <p:sp>
        <p:nvSpPr>
          <p:cNvPr id="69635" name="Content Placeholder 2">
            <a:extLst>
              <a:ext uri="{FF2B5EF4-FFF2-40B4-BE49-F238E27FC236}">
                <a16:creationId xmlns="" xmlns:a16="http://schemas.microsoft.com/office/drawing/2014/main" id="{75181020-6FC6-4894-9200-9F1862341F8A}"/>
              </a:ext>
            </a:extLst>
          </p:cNvPr>
          <p:cNvSpPr>
            <a:spLocks noGrp="1"/>
          </p:cNvSpPr>
          <p:nvPr>
            <p:ph idx="1"/>
          </p:nvPr>
        </p:nvSpPr>
        <p:spPr/>
        <p:txBody>
          <a:bodyPr/>
          <a:lstStyle/>
          <a:p>
            <a:r>
              <a:rPr lang="en-US" altLang="en-US"/>
              <a:t>Rules to determine precedence relations from the productions of G is as follows</a:t>
            </a:r>
          </a:p>
          <a:p>
            <a:r>
              <a:rPr lang="en-US" altLang="en-US"/>
              <a:t>1) a = b if there exists a grammar production </a:t>
            </a:r>
          </a:p>
          <a:p>
            <a:pPr lvl="1">
              <a:buFont typeface="Arial" panose="020B0604020202020204" pitchFamily="34" charset="0"/>
              <a:buNone/>
            </a:pPr>
            <a:r>
              <a:rPr lang="en-US" altLang="en-US"/>
              <a:t>   C ::= </a:t>
            </a:r>
            <a:r>
              <a:rPr lang="el-GR" altLang="en-US"/>
              <a:t>β</a:t>
            </a:r>
            <a:r>
              <a:rPr lang="en-US" altLang="en-US"/>
              <a:t>ab</a:t>
            </a:r>
            <a:r>
              <a:rPr lang="el-GR" altLang="en-US"/>
              <a:t>γ</a:t>
            </a:r>
            <a:r>
              <a:rPr lang="en-US" altLang="en-US"/>
              <a:t>   or C::= </a:t>
            </a:r>
            <a:r>
              <a:rPr lang="el-GR" altLang="en-US"/>
              <a:t>β</a:t>
            </a:r>
            <a:r>
              <a:rPr lang="en-US" altLang="en-US"/>
              <a:t>aAb</a:t>
            </a:r>
            <a:r>
              <a:rPr lang="el-GR" altLang="en-US"/>
              <a:t>γ</a:t>
            </a:r>
            <a:r>
              <a:rPr lang="en-US" altLang="en-US"/>
              <a:t> </a:t>
            </a:r>
          </a:p>
          <a:p>
            <a:pPr lvl="1">
              <a:buFont typeface="Arial" panose="020B0604020202020204" pitchFamily="34" charset="0"/>
              <a:buNone/>
            </a:pPr>
            <a:r>
              <a:rPr lang="en-US" altLang="en-US"/>
              <a:t>2) a </a:t>
            </a:r>
            <a:r>
              <a:rPr lang="en-US" altLang="en-US" baseline="30000"/>
              <a:t>.</a:t>
            </a:r>
            <a:r>
              <a:rPr lang="en-US" altLang="en-US"/>
              <a:t>&gt; b if there exists grammar productions </a:t>
            </a:r>
          </a:p>
          <a:p>
            <a:pPr lvl="1">
              <a:buFont typeface="Arial" panose="020B0604020202020204" pitchFamily="34" charset="0"/>
              <a:buNone/>
            </a:pPr>
            <a:r>
              <a:rPr lang="en-US" altLang="en-US"/>
              <a:t>     C ::= </a:t>
            </a:r>
            <a:r>
              <a:rPr lang="el-GR" altLang="en-US"/>
              <a:t>β</a:t>
            </a:r>
            <a:r>
              <a:rPr lang="en-US" altLang="en-US"/>
              <a:t>Ab</a:t>
            </a:r>
            <a:r>
              <a:rPr lang="el-GR" altLang="en-US"/>
              <a:t>γ</a:t>
            </a:r>
            <a:r>
              <a:rPr lang="en-US" altLang="en-US"/>
              <a:t>  and A ::= </a:t>
            </a:r>
            <a:r>
              <a:rPr lang="el-GR" altLang="en-US"/>
              <a:t>π</a:t>
            </a:r>
            <a:r>
              <a:rPr lang="en-US" altLang="en-US"/>
              <a:t>a |</a:t>
            </a:r>
            <a:r>
              <a:rPr lang="el-GR" altLang="en-US"/>
              <a:t> π</a:t>
            </a:r>
            <a:r>
              <a:rPr lang="en-US" altLang="en-US"/>
              <a:t>aD</a:t>
            </a:r>
          </a:p>
          <a:p>
            <a:pPr lvl="1">
              <a:buFont typeface="Arial" panose="020B0604020202020204" pitchFamily="34" charset="0"/>
              <a:buNone/>
            </a:pPr>
            <a:r>
              <a:rPr lang="en-US" altLang="en-US"/>
              <a:t>3) a &lt;</a:t>
            </a:r>
            <a:r>
              <a:rPr lang="en-US" altLang="en-US" baseline="30000"/>
              <a:t>.</a:t>
            </a:r>
            <a:r>
              <a:rPr lang="en-US" altLang="en-US"/>
              <a:t> b if there exists grammar productions </a:t>
            </a:r>
          </a:p>
          <a:p>
            <a:pPr lvl="1">
              <a:buFont typeface="Arial" panose="020B0604020202020204" pitchFamily="34" charset="0"/>
              <a:buNone/>
            </a:pPr>
            <a:r>
              <a:rPr lang="en-US" altLang="en-US"/>
              <a:t>      C ::= </a:t>
            </a:r>
            <a:r>
              <a:rPr lang="el-GR" altLang="en-US"/>
              <a:t>β</a:t>
            </a:r>
            <a:r>
              <a:rPr lang="en-US" altLang="en-US"/>
              <a:t>aB</a:t>
            </a:r>
            <a:r>
              <a:rPr lang="el-GR" altLang="en-US"/>
              <a:t>γ</a:t>
            </a:r>
            <a:r>
              <a:rPr lang="en-US" altLang="en-US"/>
              <a:t> and</a:t>
            </a:r>
          </a:p>
          <a:p>
            <a:pPr lvl="1">
              <a:buFont typeface="Arial" panose="020B0604020202020204" pitchFamily="34" charset="0"/>
              <a:buNone/>
            </a:pPr>
            <a:r>
              <a:rPr lang="en-US" altLang="en-US"/>
              <a:t>       B ::= b</a:t>
            </a:r>
            <a:r>
              <a:rPr lang="el-GR" altLang="en-US"/>
              <a:t>δ</a:t>
            </a:r>
            <a:r>
              <a:rPr lang="en-US" altLang="en-US"/>
              <a:t> | Db</a:t>
            </a:r>
            <a:r>
              <a:rPr lang="el-GR" altLang="en-US"/>
              <a:t>δ</a:t>
            </a:r>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B1DE5E09-B112-4F95-B80E-28D085320D87}"/>
              </a:ext>
            </a:extLst>
          </p:cNvPr>
          <p:cNvSpPr>
            <a:spLocks noGrp="1"/>
          </p:cNvSpPr>
          <p:nvPr>
            <p:ph type="title"/>
          </p:nvPr>
        </p:nvSpPr>
        <p:spPr/>
        <p:txBody>
          <a:bodyPr/>
          <a:lstStyle/>
          <a:p>
            <a:pPr>
              <a:defRPr/>
            </a:pPr>
            <a:r>
              <a:rPr lang="en-US" altLang="en-US"/>
              <a:t>Operator Precedence Matrix </a:t>
            </a:r>
          </a:p>
        </p:txBody>
      </p:sp>
      <p:sp>
        <p:nvSpPr>
          <p:cNvPr id="70659" name="Content Placeholder 2">
            <a:extLst>
              <a:ext uri="{FF2B5EF4-FFF2-40B4-BE49-F238E27FC236}">
                <a16:creationId xmlns="" xmlns:a16="http://schemas.microsoft.com/office/drawing/2014/main" id="{B3E9D7F4-A4D8-4915-8708-54632A0A22F3}"/>
              </a:ext>
            </a:extLst>
          </p:cNvPr>
          <p:cNvSpPr>
            <a:spLocks noGrp="1"/>
          </p:cNvSpPr>
          <p:nvPr>
            <p:ph idx="1"/>
          </p:nvPr>
        </p:nvSpPr>
        <p:spPr/>
        <p:txBody>
          <a:bodyPr/>
          <a:lstStyle/>
          <a:p>
            <a:r>
              <a:rPr lang="en-US" altLang="en-US"/>
              <a:t>OPM represents operator precedence relations between pair of operators.</a:t>
            </a:r>
          </a:p>
          <a:p>
            <a:r>
              <a:rPr lang="en-US" altLang="en-US"/>
              <a:t>The entry OPM(a,b) represents the precedence of operator a with respect to operator b in a sentential form …aPb…, where P may be a null String.</a:t>
            </a:r>
          </a:p>
          <a:p>
            <a:endParaRPr lang="en-US"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96A6BB-4FA8-4DA9-B95F-8D214F53661C}"/>
              </a:ext>
            </a:extLst>
          </p:cNvPr>
          <p:cNvSpPr>
            <a:spLocks noGrp="1"/>
          </p:cNvSpPr>
          <p:nvPr>
            <p:ph type="title"/>
          </p:nvPr>
        </p:nvSpPr>
        <p:spPr/>
        <p:txBody>
          <a:bodyPr>
            <a:normAutofit fontScale="90000"/>
          </a:bodyPr>
          <a:lstStyle/>
          <a:p>
            <a:pPr fontAlgn="auto">
              <a:spcAft>
                <a:spcPts val="0"/>
              </a:spcAft>
              <a:defRPr/>
            </a:pPr>
            <a:r>
              <a:rPr lang="en-US" dirty="0"/>
              <a:t>Simpler way to obtain precedence relations</a:t>
            </a:r>
          </a:p>
        </p:txBody>
      </p:sp>
      <p:sp>
        <p:nvSpPr>
          <p:cNvPr id="71683" name="Content Placeholder 2">
            <a:extLst>
              <a:ext uri="{FF2B5EF4-FFF2-40B4-BE49-F238E27FC236}">
                <a16:creationId xmlns="" xmlns:a16="http://schemas.microsoft.com/office/drawing/2014/main" id="{B89A3CE6-8063-4B37-80F3-E691E99A0EAE}"/>
              </a:ext>
            </a:extLst>
          </p:cNvPr>
          <p:cNvSpPr>
            <a:spLocks noGrp="1"/>
          </p:cNvSpPr>
          <p:nvPr>
            <p:ph idx="1"/>
          </p:nvPr>
        </p:nvSpPr>
        <p:spPr/>
        <p:txBody>
          <a:bodyPr/>
          <a:lstStyle/>
          <a:p>
            <a:r>
              <a:rPr lang="en-US" altLang="en-US"/>
              <a:t>Based on Notions of associativity and relative priority of operators</a:t>
            </a:r>
          </a:p>
          <a:p>
            <a:r>
              <a:rPr lang="en-US" altLang="en-US"/>
              <a:t>A high priority operator always precedes a low priority operator appearing to its left or right. </a:t>
            </a:r>
          </a:p>
          <a:p>
            <a:r>
              <a:rPr lang="en-US" altLang="en-US"/>
              <a:t>When two occurrences of an same operator occupy adjoining positions of a string, the left occurrence precedes the right occurrence if operator is left associative else the right occurrence precedes the left occurrence.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 xmlns:a16="http://schemas.microsoft.com/office/drawing/2014/main" id="{7B841106-0F9B-4519-873E-C31B6BE1BE8C}"/>
              </a:ext>
            </a:extLst>
          </p:cNvPr>
          <p:cNvSpPr>
            <a:spLocks noGrp="1"/>
          </p:cNvSpPr>
          <p:nvPr>
            <p:ph type="title"/>
          </p:nvPr>
        </p:nvSpPr>
        <p:spPr/>
        <p:txBody>
          <a:bodyPr/>
          <a:lstStyle/>
          <a:p>
            <a:pPr>
              <a:defRPr/>
            </a:pPr>
            <a:endParaRPr lang="en-US" altLang="en-US"/>
          </a:p>
        </p:txBody>
      </p:sp>
      <p:sp>
        <p:nvSpPr>
          <p:cNvPr id="72707" name="Content Placeholder 2">
            <a:extLst>
              <a:ext uri="{FF2B5EF4-FFF2-40B4-BE49-F238E27FC236}">
                <a16:creationId xmlns="" xmlns:a16="http://schemas.microsoft.com/office/drawing/2014/main" id="{9B968C69-6ECD-4AB9-AC54-3FEC8D5B5A00}"/>
              </a:ext>
            </a:extLst>
          </p:cNvPr>
          <p:cNvSpPr>
            <a:spLocks noGrp="1"/>
          </p:cNvSpPr>
          <p:nvPr>
            <p:ph idx="1"/>
          </p:nvPr>
        </p:nvSpPr>
        <p:spPr/>
        <p:txBody>
          <a:bodyPr/>
          <a:lstStyle/>
          <a:p>
            <a:r>
              <a:rPr lang="en-US" altLang="en-US"/>
              <a:t>Consider the following Grammar to parse the following string</a:t>
            </a:r>
          </a:p>
          <a:p>
            <a:pPr lvl="1">
              <a:buFont typeface="Arial" panose="020B0604020202020204" pitchFamily="34" charset="0"/>
              <a:buNone/>
            </a:pPr>
            <a:r>
              <a:rPr lang="en-US" altLang="en-US"/>
              <a:t>|- &lt;id&gt; + &lt;id&gt; * &lt;id&gt; -|</a:t>
            </a:r>
          </a:p>
          <a:p>
            <a:pPr lvl="1">
              <a:buFont typeface="Arial" panose="020B0604020202020204" pitchFamily="34" charset="0"/>
              <a:buNone/>
            </a:pPr>
            <a:r>
              <a:rPr lang="en-US" altLang="en-US"/>
              <a:t>Grammar</a:t>
            </a:r>
          </a:p>
          <a:p>
            <a:r>
              <a:rPr lang="en-US" altLang="en-US"/>
              <a:t> S ::= |- E -|</a:t>
            </a:r>
          </a:p>
          <a:p>
            <a:r>
              <a:rPr lang="en-US" altLang="en-US"/>
              <a:t>E ::= E + T | T</a:t>
            </a:r>
          </a:p>
          <a:p>
            <a:r>
              <a:rPr lang="en-US" altLang="en-US"/>
              <a:t>T ::= T * V | V</a:t>
            </a:r>
          </a:p>
          <a:p>
            <a:r>
              <a:rPr lang="en-US" altLang="en-US"/>
              <a:t>V ::= &lt;id&gt; | (E).</a:t>
            </a:r>
          </a:p>
          <a:p>
            <a:pPr>
              <a:buFont typeface="Arial" panose="020B0604020202020204" pitchFamily="34" charset="0"/>
              <a:buNone/>
            </a:pPr>
            <a:endParaRPr lang="en-US"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74D59A-ABB3-4F92-BC24-2EE76220FD11}"/>
              </a:ext>
            </a:extLst>
          </p:cNvPr>
          <p:cNvSpPr>
            <a:spLocks noGrp="1"/>
          </p:cNvSpPr>
          <p:nvPr>
            <p:ph type="title"/>
          </p:nvPr>
        </p:nvSpPr>
        <p:spPr/>
        <p:txBody>
          <a:bodyPr>
            <a:normAutofit fontScale="90000"/>
          </a:bodyPr>
          <a:lstStyle/>
          <a:p>
            <a:pPr fontAlgn="auto">
              <a:spcAft>
                <a:spcPts val="0"/>
              </a:spcAft>
              <a:defRPr/>
            </a:pPr>
            <a:r>
              <a:rPr lang="en-US" dirty="0"/>
              <a:t/>
            </a:r>
            <a:br>
              <a:rPr lang="en-US" dirty="0"/>
            </a:br>
            <a:r>
              <a:rPr lang="en-US" dirty="0"/>
              <a:t>Operator Precedence Matrix</a:t>
            </a:r>
          </a:p>
        </p:txBody>
      </p:sp>
      <p:graphicFrame>
        <p:nvGraphicFramePr>
          <p:cNvPr id="4" name="Content Placeholder 3">
            <a:extLst>
              <a:ext uri="{FF2B5EF4-FFF2-40B4-BE49-F238E27FC236}">
                <a16:creationId xmlns="" xmlns:a16="http://schemas.microsoft.com/office/drawing/2014/main" id="{1C7ECDEF-9E5C-4749-BF6E-62317EF1599F}"/>
              </a:ext>
            </a:extLst>
          </p:cNvPr>
          <p:cNvGraphicFramePr>
            <a:graphicFrameLocks noGrp="1"/>
          </p:cNvGraphicFramePr>
          <p:nvPr>
            <p:ph idx="1"/>
          </p:nvPr>
        </p:nvGraphicFramePr>
        <p:xfrm>
          <a:off x="457200" y="1600200"/>
          <a:ext cx="8229600" cy="2865438"/>
        </p:xfrm>
        <a:graphic>
          <a:graphicData uri="http://schemas.openxmlformats.org/drawingml/2006/table">
            <a:tbl>
              <a:tblPr firstRow="1" bandRow="1">
                <a:tableStyleId>{5C22544A-7EE6-4342-B048-85BDC9FD1C3A}</a:tableStyleId>
              </a:tblPr>
              <a:tblGrid>
                <a:gridCol w="137160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gridCol w="1371600">
                  <a:extLst>
                    <a:ext uri="{9D8B030D-6E8A-4147-A177-3AD203B41FA5}">
                      <a16:colId xmlns="" xmlns:a16="http://schemas.microsoft.com/office/drawing/2014/main" val="20003"/>
                    </a:ext>
                  </a:extLst>
                </a:gridCol>
                <a:gridCol w="1371600">
                  <a:extLst>
                    <a:ext uri="{9D8B030D-6E8A-4147-A177-3AD203B41FA5}">
                      <a16:colId xmlns="" xmlns:a16="http://schemas.microsoft.com/office/drawing/2014/main" val="20004"/>
                    </a:ext>
                  </a:extLst>
                </a:gridCol>
                <a:gridCol w="1371600">
                  <a:extLst>
                    <a:ext uri="{9D8B030D-6E8A-4147-A177-3AD203B41FA5}">
                      <a16:colId xmlns="" xmlns:a16="http://schemas.microsoft.com/office/drawing/2014/main" val="20005"/>
                    </a:ext>
                  </a:extLst>
                </a:gridCol>
              </a:tblGrid>
              <a:tr h="640151">
                <a:tc>
                  <a:txBody>
                    <a:bodyPr/>
                    <a:lstStyle/>
                    <a:p>
                      <a:r>
                        <a:rPr lang="en-US" sz="1800" dirty="0"/>
                        <a:t>LHS Operator</a:t>
                      </a:r>
                    </a:p>
                  </a:txBody>
                  <a:tcPr marT="45725" marB="45725"/>
                </a:tc>
                <a:tc>
                  <a:txBody>
                    <a:bodyPr/>
                    <a:lstStyle/>
                    <a:p>
                      <a:r>
                        <a:rPr lang="en-US" sz="1800" dirty="0"/>
                        <a:t>RHS operators</a:t>
                      </a:r>
                    </a:p>
                  </a:txBody>
                  <a:tcPr marT="45725" marB="45725"/>
                </a:tc>
                <a:tc>
                  <a:txBody>
                    <a:bodyPr/>
                    <a:lstStyle/>
                    <a:p>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extLst>
                  <a:ext uri="{0D108BD9-81ED-4DB2-BD59-A6C34878D82A}">
                    <a16:rowId xmlns="" xmlns:a16="http://schemas.microsoft.com/office/drawing/2014/main" val="10000"/>
                  </a:ext>
                </a:extLst>
              </a:tr>
              <a:tr h="370881">
                <a:tc>
                  <a:txBody>
                    <a:bodyPr/>
                    <a:lstStyle/>
                    <a:p>
                      <a:endParaRPr lang="en-US" sz="1800" dirty="0"/>
                    </a:p>
                  </a:txBody>
                  <a:tcPr marT="45725" marB="45725"/>
                </a:tc>
                <a:tc>
                  <a:txBody>
                    <a:bodyPr/>
                    <a:lstStyle/>
                    <a:p>
                      <a:r>
                        <a:rPr lang="en-US" sz="1800" dirty="0"/>
                        <a:t>    +</a:t>
                      </a:r>
                    </a:p>
                  </a:txBody>
                  <a:tcPr marT="45725" marB="45725"/>
                </a:tc>
                <a:tc>
                  <a:txBody>
                    <a:bodyPr/>
                    <a:lstStyle/>
                    <a:p>
                      <a:r>
                        <a:rPr lang="en-US" sz="1800" dirty="0"/>
                        <a:t>   *</a:t>
                      </a:r>
                    </a:p>
                  </a:txBody>
                  <a:tcPr marT="45725" marB="45725"/>
                </a:tc>
                <a:tc>
                  <a:txBody>
                    <a:bodyPr/>
                    <a:lstStyle/>
                    <a:p>
                      <a:r>
                        <a:rPr lang="en-US" sz="1800" dirty="0"/>
                        <a:t>    (</a:t>
                      </a:r>
                    </a:p>
                  </a:txBody>
                  <a:tcPr marT="45725" marB="45725"/>
                </a:tc>
                <a:tc>
                  <a:txBody>
                    <a:bodyPr/>
                    <a:lstStyle/>
                    <a:p>
                      <a:r>
                        <a:rPr lang="en-US" sz="1800" dirty="0"/>
                        <a:t>    )</a:t>
                      </a:r>
                    </a:p>
                  </a:txBody>
                  <a:tcPr marT="45725" marB="45725"/>
                </a:tc>
                <a:tc>
                  <a:txBody>
                    <a:bodyPr/>
                    <a:lstStyle/>
                    <a:p>
                      <a:r>
                        <a:rPr lang="en-US" sz="1800" dirty="0"/>
                        <a:t>     -|</a:t>
                      </a:r>
                    </a:p>
                  </a:txBody>
                  <a:tcPr marT="45725" marB="45725"/>
                </a:tc>
                <a:extLst>
                  <a:ext uri="{0D108BD9-81ED-4DB2-BD59-A6C34878D82A}">
                    <a16:rowId xmlns="" xmlns:a16="http://schemas.microsoft.com/office/drawing/2014/main" val="10001"/>
                  </a:ext>
                </a:extLst>
              </a:tr>
              <a:tr h="370881">
                <a:tc>
                  <a:txBody>
                    <a:bodyPr/>
                    <a:lstStyle/>
                    <a:p>
                      <a:r>
                        <a:rPr lang="en-US" sz="1800" dirty="0"/>
                        <a:t>+</a:t>
                      </a:r>
                    </a:p>
                  </a:txBody>
                  <a:tcPr marT="45725" marB="45725"/>
                </a:tc>
                <a:tc>
                  <a:txBody>
                    <a:bodyPr/>
                    <a:lstStyle/>
                    <a:p>
                      <a:r>
                        <a:rPr lang="en-US" sz="1800" baseline="30000" dirty="0"/>
                        <a:t> .</a:t>
                      </a:r>
                      <a:r>
                        <a:rPr lang="en-US" sz="1800" dirty="0"/>
                        <a:t>&gt;</a:t>
                      </a:r>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baseline="30000" dirty="0"/>
                        <a:t> .</a:t>
                      </a:r>
                      <a:r>
                        <a:rPr lang="en-US" sz="1800" dirty="0"/>
                        <a:t>&gt;</a:t>
                      </a:r>
                    </a:p>
                  </a:txBody>
                  <a:tcPr marT="45725" marB="45725"/>
                </a:tc>
                <a:tc>
                  <a:txBody>
                    <a:bodyPr/>
                    <a:lstStyle/>
                    <a:p>
                      <a:r>
                        <a:rPr lang="en-US" sz="1800" baseline="30000" dirty="0"/>
                        <a:t> .</a:t>
                      </a:r>
                      <a:r>
                        <a:rPr lang="en-US" sz="1800" dirty="0"/>
                        <a:t>&gt;</a:t>
                      </a:r>
                    </a:p>
                  </a:txBody>
                  <a:tcPr marT="45725" marB="45725"/>
                </a:tc>
                <a:extLst>
                  <a:ext uri="{0D108BD9-81ED-4DB2-BD59-A6C34878D82A}">
                    <a16:rowId xmlns="" xmlns:a16="http://schemas.microsoft.com/office/drawing/2014/main" val="10002"/>
                  </a:ext>
                </a:extLst>
              </a:tr>
              <a:tr h="370881">
                <a:tc>
                  <a:txBody>
                    <a:bodyPr/>
                    <a:lstStyle/>
                    <a:p>
                      <a:r>
                        <a:rPr lang="en-US" sz="1800" dirty="0"/>
                        <a:t>*</a:t>
                      </a:r>
                    </a:p>
                  </a:txBody>
                  <a:tcPr marT="45725" marB="45725"/>
                </a:tc>
                <a:tc>
                  <a:txBody>
                    <a:bodyPr/>
                    <a:lstStyle/>
                    <a:p>
                      <a:r>
                        <a:rPr lang="en-US" sz="1800" baseline="30000" dirty="0"/>
                        <a:t> .</a:t>
                      </a:r>
                      <a:r>
                        <a:rPr lang="en-US" sz="1800" dirty="0"/>
                        <a:t>&gt;</a:t>
                      </a:r>
                    </a:p>
                  </a:txBody>
                  <a:tcPr marT="45725" marB="45725"/>
                </a:tc>
                <a:tc>
                  <a:txBody>
                    <a:bodyPr/>
                    <a:lstStyle/>
                    <a:p>
                      <a:r>
                        <a:rPr lang="en-US" sz="1800" baseline="30000" dirty="0"/>
                        <a:t>.</a:t>
                      </a:r>
                      <a:r>
                        <a:rPr lang="en-US" sz="1800" dirty="0"/>
                        <a:t>&gt;</a:t>
                      </a:r>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baseline="30000" dirty="0"/>
                        <a:t> .</a:t>
                      </a:r>
                      <a:r>
                        <a:rPr lang="en-US" sz="1800" dirty="0"/>
                        <a:t>&gt;</a:t>
                      </a:r>
                    </a:p>
                  </a:txBody>
                  <a:tcPr marT="45725" marB="45725"/>
                </a:tc>
                <a:tc>
                  <a:txBody>
                    <a:bodyPr/>
                    <a:lstStyle/>
                    <a:p>
                      <a:r>
                        <a:rPr lang="en-US" sz="1800" baseline="30000" dirty="0"/>
                        <a:t> .</a:t>
                      </a:r>
                      <a:r>
                        <a:rPr lang="en-US" sz="1800" dirty="0"/>
                        <a:t>&gt;</a:t>
                      </a:r>
                    </a:p>
                  </a:txBody>
                  <a:tcPr marT="45725" marB="45725"/>
                </a:tc>
                <a:extLst>
                  <a:ext uri="{0D108BD9-81ED-4DB2-BD59-A6C34878D82A}">
                    <a16:rowId xmlns="" xmlns:a16="http://schemas.microsoft.com/office/drawing/2014/main" val="10003"/>
                  </a:ext>
                </a:extLst>
              </a:tr>
              <a:tr h="370881">
                <a:tc>
                  <a:txBody>
                    <a:bodyPr/>
                    <a:lstStyle/>
                    <a:p>
                      <a:r>
                        <a:rPr lang="en-US" sz="1800" dirty="0"/>
                        <a:t>(</a:t>
                      </a:r>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dirty="0"/>
                        <a:t>=</a:t>
                      </a:r>
                    </a:p>
                  </a:txBody>
                  <a:tcPr marT="45725" marB="45725"/>
                </a:tc>
                <a:tc>
                  <a:txBody>
                    <a:bodyPr/>
                    <a:lstStyle/>
                    <a:p>
                      <a:endParaRPr lang="en-US" sz="1800" dirty="0"/>
                    </a:p>
                  </a:txBody>
                  <a:tcPr marT="45725" marB="45725"/>
                </a:tc>
                <a:extLst>
                  <a:ext uri="{0D108BD9-81ED-4DB2-BD59-A6C34878D82A}">
                    <a16:rowId xmlns="" xmlns:a16="http://schemas.microsoft.com/office/drawing/2014/main" val="10004"/>
                  </a:ext>
                </a:extLst>
              </a:tr>
              <a:tr h="370881">
                <a:tc>
                  <a:txBody>
                    <a:bodyPr/>
                    <a:lstStyle/>
                    <a:p>
                      <a:r>
                        <a:rPr lang="en-US" sz="1800" dirty="0"/>
                        <a:t>)</a:t>
                      </a:r>
                    </a:p>
                  </a:txBody>
                  <a:tcPr marT="45725" marB="45725"/>
                </a:tc>
                <a:tc>
                  <a:txBody>
                    <a:bodyPr/>
                    <a:lstStyle/>
                    <a:p>
                      <a:r>
                        <a:rPr lang="en-US" sz="1800" baseline="30000" dirty="0"/>
                        <a:t> .</a:t>
                      </a:r>
                      <a:r>
                        <a:rPr lang="en-US" sz="1800" dirty="0"/>
                        <a:t>&gt;</a:t>
                      </a:r>
                    </a:p>
                  </a:txBody>
                  <a:tcPr marT="45725" marB="45725"/>
                </a:tc>
                <a:tc>
                  <a:txBody>
                    <a:bodyPr/>
                    <a:lstStyle/>
                    <a:p>
                      <a:r>
                        <a:rPr lang="en-US" sz="1800" baseline="30000" dirty="0"/>
                        <a:t>.</a:t>
                      </a:r>
                      <a:r>
                        <a:rPr lang="en-US" sz="1800" dirty="0"/>
                        <a:t>&gt;</a:t>
                      </a:r>
                    </a:p>
                  </a:txBody>
                  <a:tcPr marT="45725" marB="45725"/>
                </a:tc>
                <a:tc>
                  <a:txBody>
                    <a:bodyPr/>
                    <a:lstStyle/>
                    <a:p>
                      <a:endParaRPr lang="en-US" sz="1800" dirty="0"/>
                    </a:p>
                  </a:txBody>
                  <a:tcPr marT="45725" marB="45725"/>
                </a:tc>
                <a:tc>
                  <a:txBody>
                    <a:bodyPr/>
                    <a:lstStyle/>
                    <a:p>
                      <a:r>
                        <a:rPr lang="en-US" sz="1800" baseline="30000" dirty="0"/>
                        <a:t>.</a:t>
                      </a:r>
                      <a:r>
                        <a:rPr lang="en-US" sz="1800" dirty="0"/>
                        <a:t>&gt;</a:t>
                      </a:r>
                    </a:p>
                  </a:txBody>
                  <a:tcPr marT="45725" marB="45725"/>
                </a:tc>
                <a:tc>
                  <a:txBody>
                    <a:bodyPr/>
                    <a:lstStyle/>
                    <a:p>
                      <a:r>
                        <a:rPr lang="en-US" sz="1800" baseline="30000" dirty="0"/>
                        <a:t>.</a:t>
                      </a:r>
                      <a:r>
                        <a:rPr lang="en-US" sz="1800" dirty="0"/>
                        <a:t>&gt;</a:t>
                      </a:r>
                    </a:p>
                  </a:txBody>
                  <a:tcPr marT="45725" marB="45725"/>
                </a:tc>
                <a:extLst>
                  <a:ext uri="{0D108BD9-81ED-4DB2-BD59-A6C34878D82A}">
                    <a16:rowId xmlns="" xmlns:a16="http://schemas.microsoft.com/office/drawing/2014/main" val="10005"/>
                  </a:ext>
                </a:extLst>
              </a:tr>
              <a:tr h="370881">
                <a:tc>
                  <a:txBody>
                    <a:bodyPr/>
                    <a:lstStyle/>
                    <a:p>
                      <a:r>
                        <a:rPr lang="en-US" sz="1800" dirty="0"/>
                        <a:t>|-</a:t>
                      </a:r>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r>
                        <a:rPr lang="en-US" sz="1800" dirty="0"/>
                        <a:t>&lt;</a:t>
                      </a:r>
                      <a:r>
                        <a:rPr lang="en-US" sz="1800" baseline="30000" dirty="0"/>
                        <a:t>. </a:t>
                      </a:r>
                      <a:endParaRPr lang="en-US" sz="1800" dirty="0"/>
                    </a:p>
                  </a:txBody>
                  <a:tcPr marT="45725" marB="45725"/>
                </a:tc>
                <a:tc>
                  <a:txBody>
                    <a:bodyPr/>
                    <a:lstStyle/>
                    <a:p>
                      <a:endParaRPr lang="en-US" sz="1800" dirty="0"/>
                    </a:p>
                  </a:txBody>
                  <a:tcPr marT="45725" marB="45725"/>
                </a:tc>
                <a:tc>
                  <a:txBody>
                    <a:bodyPr/>
                    <a:lstStyle/>
                    <a:p>
                      <a:r>
                        <a:rPr lang="en-US" sz="1800" dirty="0"/>
                        <a:t>=</a:t>
                      </a:r>
                    </a:p>
                  </a:txBody>
                  <a:tcPr marT="45725" marB="45725"/>
                </a:tc>
                <a:extLst>
                  <a:ext uri="{0D108BD9-81ED-4DB2-BD59-A6C34878D82A}">
                    <a16:rowId xmlns=""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EB9FDA3C-DECF-47D4-B454-C0B6C26D551D}"/>
              </a:ext>
            </a:extLst>
          </p:cNvPr>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a:t>Deterministic finite state automaton (DFA) is an FSA such that t1</a:t>
            </a:r>
            <a:r>
              <a:rPr lang="el-GR" dirty="0"/>
              <a:t>ε</a:t>
            </a:r>
            <a:r>
              <a:rPr lang="en-US" dirty="0"/>
              <a:t> T, t1=(</a:t>
            </a:r>
            <a:r>
              <a:rPr lang="en-US" dirty="0" err="1"/>
              <a:t>si,symb,sj</a:t>
            </a:r>
            <a:r>
              <a:rPr lang="en-US" dirty="0"/>
              <a:t>) implies not exist t2 </a:t>
            </a:r>
            <a:r>
              <a:rPr lang="el-GR" dirty="0"/>
              <a:t>ε</a:t>
            </a:r>
            <a:r>
              <a:rPr lang="en-US" dirty="0"/>
              <a:t> T, t2=(</a:t>
            </a:r>
            <a:r>
              <a:rPr lang="en-US" dirty="0" err="1"/>
              <a:t>si</a:t>
            </a:r>
            <a:r>
              <a:rPr lang="en-US" dirty="0"/>
              <a:t>, </a:t>
            </a:r>
            <a:r>
              <a:rPr lang="en-US" dirty="0" err="1"/>
              <a:t>symb</a:t>
            </a:r>
            <a:r>
              <a:rPr lang="en-US" dirty="0"/>
              <a:t>, </a:t>
            </a:r>
            <a:r>
              <a:rPr lang="en-US" dirty="0" err="1"/>
              <a:t>sk</a:t>
            </a:r>
            <a:r>
              <a:rPr lang="en-US" dirty="0"/>
              <a:t>). No state has ℰ transition.</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At most one transition exists in state </a:t>
            </a:r>
            <a:r>
              <a:rPr lang="en-US" dirty="0" err="1"/>
              <a:t>si</a:t>
            </a:r>
            <a:r>
              <a:rPr lang="en-US" dirty="0"/>
              <a:t> for symbol </a:t>
            </a:r>
            <a:r>
              <a:rPr lang="en-US" dirty="0" err="1"/>
              <a:t>symb</a:t>
            </a:r>
            <a:r>
              <a:rPr lang="en-US" dirty="0"/>
              <a:t>.</a:t>
            </a:r>
          </a:p>
          <a:p>
            <a:pPr marL="365760" indent="-256032" eaLnBrk="1" fontAlgn="auto" hangingPunct="1">
              <a:spcAft>
                <a:spcPts val="0"/>
              </a:spcAft>
              <a:buFont typeface="Wingdings 3"/>
              <a:buChar char=""/>
              <a:defRPr/>
            </a:pPr>
            <a:endParaRPr lang="en-US" dirty="0"/>
          </a:p>
          <a:p>
            <a:pPr marL="365760" indent="-256032" eaLnBrk="1" fontAlgn="auto" hangingPunct="1">
              <a:spcAft>
                <a:spcPts val="0"/>
              </a:spcAft>
              <a:buFont typeface="Wingdings 3"/>
              <a:buChar char=""/>
              <a:defRPr/>
            </a:pPr>
            <a:r>
              <a:rPr lang="en-US" dirty="0"/>
              <a:t>The DFA halts when all symbols in the source string are recognized, or error condition is encountered.</a:t>
            </a:r>
          </a:p>
        </p:txBody>
      </p:sp>
      <p:sp>
        <p:nvSpPr>
          <p:cNvPr id="3" name="Title 2">
            <a:extLst>
              <a:ext uri="{FF2B5EF4-FFF2-40B4-BE49-F238E27FC236}">
                <a16:creationId xmlns="" xmlns:a16="http://schemas.microsoft.com/office/drawing/2014/main" id="{243BCCBE-E88D-4357-ACC2-F5D2029958DF}"/>
              </a:ext>
            </a:extLst>
          </p:cNvPr>
          <p:cNvSpPr>
            <a:spLocks noGrp="1"/>
          </p:cNvSpPr>
          <p:nvPr>
            <p:ph type="title"/>
          </p:nvPr>
        </p:nvSpPr>
        <p:spPr/>
        <p:txBody>
          <a:bodyPr/>
          <a:lstStyle/>
          <a:p>
            <a:pPr eaLnBrk="1" fontAlgn="auto" hangingPunct="1">
              <a:spcAft>
                <a:spcPts val="0"/>
              </a:spcAft>
              <a:defRPr/>
            </a:pPr>
            <a:r>
              <a:rPr lang="en-US" dirty="0"/>
              <a:t>DFA</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905E35-C6F6-4231-A50C-BC39F4FA5FC7}"/>
              </a:ext>
            </a:extLst>
          </p:cNvPr>
          <p:cNvSpPr>
            <a:spLocks noGrp="1"/>
          </p:cNvSpPr>
          <p:nvPr>
            <p:ph type="title"/>
          </p:nvPr>
        </p:nvSpPr>
        <p:spPr/>
        <p:txBody>
          <a:bodyPr>
            <a:normAutofit fontScale="90000"/>
          </a:bodyPr>
          <a:lstStyle/>
          <a:p>
            <a:pPr fontAlgn="auto">
              <a:spcAft>
                <a:spcPts val="0"/>
              </a:spcAft>
              <a:defRPr/>
            </a:pPr>
            <a:r>
              <a:rPr lang="en-US" dirty="0"/>
              <a:t>Operator Precedence Parsing Algorithm.</a:t>
            </a:r>
          </a:p>
        </p:txBody>
      </p:sp>
      <p:sp>
        <p:nvSpPr>
          <p:cNvPr id="74755" name="Content Placeholder 2">
            <a:extLst>
              <a:ext uri="{FF2B5EF4-FFF2-40B4-BE49-F238E27FC236}">
                <a16:creationId xmlns="" xmlns:a16="http://schemas.microsoft.com/office/drawing/2014/main" id="{8D98C888-57AC-4311-9976-B0BC90033D5B}"/>
              </a:ext>
            </a:extLst>
          </p:cNvPr>
          <p:cNvSpPr>
            <a:spLocks noGrp="1"/>
          </p:cNvSpPr>
          <p:nvPr>
            <p:ph idx="1"/>
          </p:nvPr>
        </p:nvSpPr>
        <p:spPr/>
        <p:txBody>
          <a:bodyPr/>
          <a:lstStyle/>
          <a:p>
            <a:r>
              <a:rPr lang="en-US" altLang="en-US"/>
              <a:t>Data Structures</a:t>
            </a:r>
          </a:p>
          <a:p>
            <a:r>
              <a:rPr lang="en-US" altLang="en-US"/>
              <a:t>Stack : each stack entry is a record with two fields, operator and operand pointer.</a:t>
            </a:r>
          </a:p>
          <a:p>
            <a:r>
              <a:rPr lang="en-US" altLang="en-US"/>
              <a:t>Node : A node is a record with three fields, symbol, left pointer and right pointer.</a:t>
            </a:r>
          </a:p>
          <a:p>
            <a:r>
              <a:rPr lang="en-US" altLang="en-US"/>
              <a:t>Functions </a:t>
            </a:r>
          </a:p>
          <a:p>
            <a:r>
              <a:rPr lang="en-US" altLang="en-US"/>
              <a:t>  newnode(operator, l_operand_pointer , r_operand_pointer) creates a node with appropriate pointer fields and returns a pointer to the node.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 xmlns:a16="http://schemas.microsoft.com/office/drawing/2014/main" id="{856B70CF-DAB5-4713-AD6B-7FA3539ED60F}"/>
              </a:ext>
            </a:extLst>
          </p:cNvPr>
          <p:cNvSpPr>
            <a:spLocks noGrp="1"/>
          </p:cNvSpPr>
          <p:nvPr>
            <p:ph type="title"/>
          </p:nvPr>
        </p:nvSpPr>
        <p:spPr/>
        <p:txBody>
          <a:bodyPr/>
          <a:lstStyle/>
          <a:p>
            <a:pPr>
              <a:defRPr/>
            </a:pPr>
            <a:endParaRPr lang="en-US" altLang="en-US"/>
          </a:p>
        </p:txBody>
      </p:sp>
      <p:sp>
        <p:nvSpPr>
          <p:cNvPr id="3" name="Content Placeholder 2">
            <a:extLst>
              <a:ext uri="{FF2B5EF4-FFF2-40B4-BE49-F238E27FC236}">
                <a16:creationId xmlns="" xmlns:a16="http://schemas.microsoft.com/office/drawing/2014/main" id="{3C149DE7-50EC-4FEE-A9A5-BEA2FD3FD417}"/>
              </a:ext>
            </a:extLst>
          </p:cNvPr>
          <p:cNvSpPr>
            <a:spLocks noGrp="1"/>
          </p:cNvSpPr>
          <p:nvPr>
            <p:ph idx="1"/>
          </p:nvPr>
        </p:nvSpPr>
        <p:spPr/>
        <p:txBody>
          <a:bodyPr rtlCol="0">
            <a:normAutofit fontScale="85000" lnSpcReduction="20000"/>
          </a:bodyPr>
          <a:lstStyle/>
          <a:p>
            <a:pPr fontAlgn="auto">
              <a:spcAft>
                <a:spcPts val="0"/>
              </a:spcAft>
              <a:buFont typeface="Arial" panose="020B0604020202020204" pitchFamily="34" charset="0"/>
              <a:buNone/>
              <a:defRPr/>
            </a:pPr>
            <a:r>
              <a:rPr lang="en-US" dirty="0"/>
              <a:t>1 ) TOS := SB – 1 </a:t>
            </a:r>
            <a:r>
              <a:rPr lang="en-US"/>
              <a:t>; SSM:= </a:t>
            </a:r>
            <a:r>
              <a:rPr lang="en-US" dirty="0"/>
              <a:t>0</a:t>
            </a:r>
          </a:p>
          <a:p>
            <a:pPr fontAlgn="auto">
              <a:spcAft>
                <a:spcPts val="0"/>
              </a:spcAft>
              <a:buFont typeface="Arial" panose="020B0604020202020204" pitchFamily="34" charset="0"/>
              <a:buNone/>
              <a:defRPr/>
            </a:pPr>
            <a:r>
              <a:rPr lang="en-US" dirty="0"/>
              <a:t>2) Push |- on the stack</a:t>
            </a:r>
          </a:p>
          <a:p>
            <a:pPr fontAlgn="auto">
              <a:spcAft>
                <a:spcPts val="0"/>
              </a:spcAft>
              <a:buFont typeface="Arial" panose="020B0604020202020204" pitchFamily="34" charset="0"/>
              <a:buNone/>
              <a:defRPr/>
            </a:pPr>
            <a:r>
              <a:rPr lang="en-US" dirty="0"/>
              <a:t>3) SSM = SSM +1;</a:t>
            </a:r>
          </a:p>
          <a:p>
            <a:pPr fontAlgn="auto">
              <a:spcAft>
                <a:spcPts val="0"/>
              </a:spcAft>
              <a:buFont typeface="Arial" panose="020B0604020202020204" pitchFamily="34" charset="0"/>
              <a:buNone/>
              <a:defRPr/>
            </a:pPr>
            <a:r>
              <a:rPr lang="en-US" dirty="0"/>
              <a:t>    If current source symbol is an operator then go to       step 5</a:t>
            </a:r>
          </a:p>
          <a:p>
            <a:pPr fontAlgn="auto">
              <a:spcAft>
                <a:spcPts val="0"/>
              </a:spcAft>
              <a:buFont typeface="Arial" panose="020B0604020202020204" pitchFamily="34" charset="0"/>
              <a:buNone/>
              <a:defRPr/>
            </a:pPr>
            <a:r>
              <a:rPr lang="en-US" dirty="0"/>
              <a:t>4) X = </a:t>
            </a:r>
            <a:r>
              <a:rPr lang="en-US" dirty="0" err="1"/>
              <a:t>newnode</a:t>
            </a:r>
            <a:r>
              <a:rPr lang="en-US" dirty="0"/>
              <a:t>(</a:t>
            </a:r>
            <a:r>
              <a:rPr lang="en-US" dirty="0" err="1"/>
              <a:t>source_symbol,null,null</a:t>
            </a:r>
            <a:r>
              <a:rPr lang="en-US" dirty="0"/>
              <a:t>);</a:t>
            </a:r>
          </a:p>
          <a:p>
            <a:pPr fontAlgn="auto">
              <a:spcAft>
                <a:spcPts val="0"/>
              </a:spcAft>
              <a:buFont typeface="Arial" panose="020B0604020202020204" pitchFamily="34" charset="0"/>
              <a:buNone/>
              <a:defRPr/>
            </a:pPr>
            <a:r>
              <a:rPr lang="en-US" dirty="0"/>
              <a:t>    </a:t>
            </a:r>
            <a:r>
              <a:rPr lang="en-US" dirty="0" err="1"/>
              <a:t>Tos.operand_pointer</a:t>
            </a:r>
            <a:r>
              <a:rPr lang="en-US" dirty="0"/>
              <a:t> := x;</a:t>
            </a:r>
          </a:p>
          <a:p>
            <a:pPr fontAlgn="auto">
              <a:spcAft>
                <a:spcPts val="0"/>
              </a:spcAft>
              <a:buFont typeface="Arial" panose="020B0604020202020204" pitchFamily="34" charset="0"/>
              <a:buNone/>
              <a:defRPr/>
            </a:pPr>
            <a:r>
              <a:rPr lang="en-US" dirty="0"/>
              <a:t>    Go to step 3;</a:t>
            </a:r>
          </a:p>
          <a:p>
            <a:pPr fontAlgn="auto">
              <a:spcAft>
                <a:spcPts val="0"/>
              </a:spcAft>
              <a:buFont typeface="Arial" panose="020B0604020202020204" pitchFamily="34" charset="0"/>
              <a:buNone/>
              <a:defRPr/>
            </a:pPr>
            <a:r>
              <a:rPr lang="en-US" dirty="0"/>
              <a:t>5) While TOS operator .&gt; current operator</a:t>
            </a:r>
          </a:p>
          <a:p>
            <a:pPr fontAlgn="auto">
              <a:spcAft>
                <a:spcPts val="0"/>
              </a:spcAft>
              <a:buFont typeface="Arial" panose="020B0604020202020204" pitchFamily="34" charset="0"/>
              <a:buNone/>
              <a:defRPr/>
            </a:pPr>
            <a:r>
              <a:rPr lang="en-US" dirty="0"/>
              <a:t>     x := </a:t>
            </a:r>
            <a:r>
              <a:rPr lang="en-US" dirty="0" err="1"/>
              <a:t>newnode</a:t>
            </a:r>
            <a:r>
              <a:rPr lang="en-US" dirty="0"/>
              <a:t>(TOS operator, </a:t>
            </a:r>
            <a:r>
              <a:rPr lang="en-US" dirty="0" err="1"/>
              <a:t>TOSM.operand_pointer</a:t>
            </a:r>
            <a:r>
              <a:rPr lang="en-US" dirty="0"/>
              <a:t>, </a:t>
            </a:r>
            <a:r>
              <a:rPr lang="en-US" dirty="0" err="1"/>
              <a:t>Tos.operand_pointer</a:t>
            </a:r>
            <a:r>
              <a:rPr lang="en-US" dirty="0"/>
              <a:t>);</a:t>
            </a:r>
          </a:p>
          <a:p>
            <a:pPr fontAlgn="auto">
              <a:spcAft>
                <a:spcPts val="0"/>
              </a:spcAft>
              <a:buFont typeface="Arial" panose="020B0604020202020204" pitchFamily="34" charset="0"/>
              <a:buNone/>
              <a:defRPr/>
            </a:pPr>
            <a:r>
              <a:rPr lang="en-US" dirty="0"/>
              <a:t>     pop an entry off the stack</a:t>
            </a:r>
          </a:p>
          <a:p>
            <a:pPr fontAlgn="auto">
              <a:spcAft>
                <a:spcPts val="0"/>
              </a:spcAft>
              <a:buFont typeface="Arial" panose="020B0604020202020204" pitchFamily="34" charset="0"/>
              <a:buNone/>
              <a:defRPr/>
            </a:pPr>
            <a:r>
              <a:rPr lang="en-US" dirty="0"/>
              <a:t>      </a:t>
            </a:r>
            <a:r>
              <a:rPr lang="en-US" dirty="0" err="1"/>
              <a:t>TOS.operand_pointer</a:t>
            </a:r>
            <a:r>
              <a:rPr lang="en-US" dirty="0"/>
              <a:t> = x;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 xmlns:a16="http://schemas.microsoft.com/office/drawing/2014/main" id="{36D5FAA0-1A95-4C6D-9338-1248BD820406}"/>
              </a:ext>
            </a:extLst>
          </p:cNvPr>
          <p:cNvSpPr>
            <a:spLocks noGrp="1"/>
          </p:cNvSpPr>
          <p:nvPr>
            <p:ph type="title"/>
          </p:nvPr>
        </p:nvSpPr>
        <p:spPr/>
        <p:txBody>
          <a:bodyPr/>
          <a:lstStyle/>
          <a:p>
            <a:pPr>
              <a:defRPr/>
            </a:pPr>
            <a:endParaRPr lang="en-US" altLang="en-US"/>
          </a:p>
        </p:txBody>
      </p:sp>
      <p:sp>
        <p:nvSpPr>
          <p:cNvPr id="76803" name="Content Placeholder 2">
            <a:extLst>
              <a:ext uri="{FF2B5EF4-FFF2-40B4-BE49-F238E27FC236}">
                <a16:creationId xmlns="" xmlns:a16="http://schemas.microsoft.com/office/drawing/2014/main" id="{686BA3B1-4943-4AD1-AAFA-7841E51B0DC4}"/>
              </a:ext>
            </a:extLst>
          </p:cNvPr>
          <p:cNvSpPr>
            <a:spLocks noGrp="1"/>
          </p:cNvSpPr>
          <p:nvPr>
            <p:ph idx="1"/>
          </p:nvPr>
        </p:nvSpPr>
        <p:spPr/>
        <p:txBody>
          <a:bodyPr/>
          <a:lstStyle/>
          <a:p>
            <a:pPr>
              <a:buFont typeface="Arial" panose="020B0604020202020204" pitchFamily="34" charset="0"/>
              <a:buNone/>
            </a:pPr>
            <a:r>
              <a:rPr lang="en-US" altLang="en-US"/>
              <a:t>6 ) If TOS operator &lt;. current operator then</a:t>
            </a:r>
          </a:p>
          <a:p>
            <a:pPr>
              <a:buFont typeface="Arial" panose="020B0604020202020204" pitchFamily="34" charset="0"/>
              <a:buNone/>
            </a:pPr>
            <a:r>
              <a:rPr lang="en-US" altLang="en-US"/>
              <a:t>	  push the current operator to the stack</a:t>
            </a:r>
          </a:p>
          <a:p>
            <a:pPr>
              <a:buFont typeface="Arial" panose="020B0604020202020204" pitchFamily="34" charset="0"/>
              <a:buNone/>
            </a:pPr>
            <a:r>
              <a:rPr lang="en-US" altLang="en-US"/>
              <a:t>      go to step 3</a:t>
            </a:r>
          </a:p>
          <a:p>
            <a:pPr>
              <a:buFont typeface="Arial" panose="020B0604020202020204" pitchFamily="34" charset="0"/>
              <a:buNone/>
            </a:pPr>
            <a:r>
              <a:rPr lang="en-US" altLang="en-US"/>
              <a:t>7) If TOS operator = current operator then</a:t>
            </a:r>
          </a:p>
          <a:p>
            <a:pPr>
              <a:buFont typeface="Arial" panose="020B0604020202020204" pitchFamily="34" charset="0"/>
              <a:buNone/>
            </a:pPr>
            <a:r>
              <a:rPr lang="en-US" altLang="en-US"/>
              <a:t>      If TOS operator = |- then exit successfully</a:t>
            </a:r>
          </a:p>
          <a:p>
            <a:pPr>
              <a:buFont typeface="Arial" panose="020B0604020202020204" pitchFamily="34" charset="0"/>
              <a:buNone/>
            </a:pPr>
            <a:r>
              <a:rPr lang="en-US" altLang="en-US"/>
              <a:t>8)  If no precedence defined between TOD operator and current operator then report error and exit successfully.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 xmlns:a16="http://schemas.microsoft.com/office/drawing/2014/main" id="{5CBE89DD-53D0-4A99-B994-2A81DB4F69A3}"/>
              </a:ext>
            </a:extLst>
          </p:cNvPr>
          <p:cNvSpPr>
            <a:spLocks noGrp="1"/>
          </p:cNvSpPr>
          <p:nvPr>
            <p:ph idx="1"/>
          </p:nvPr>
        </p:nvSpPr>
        <p:spPr/>
        <p:txBody>
          <a:bodyPr/>
          <a:lstStyle/>
          <a:p>
            <a:pPr eaLnBrk="1" hangingPunct="1"/>
            <a:r>
              <a:rPr lang="en-US" altLang="en-US"/>
              <a:t>Example :</a:t>
            </a:r>
          </a:p>
          <a:p>
            <a:pPr lvl="1" eaLnBrk="1" hangingPunct="1">
              <a:buFont typeface="Verdana" panose="020B0604030504040204" pitchFamily="34" charset="0"/>
              <a:buNone/>
            </a:pPr>
            <a:r>
              <a:rPr lang="en-US" altLang="en-US"/>
              <a:t>&lt;integer&gt;=d|&lt;integer&gt;d</a:t>
            </a:r>
          </a:p>
          <a:p>
            <a:pPr lvl="1" eaLnBrk="1" hangingPunct="1">
              <a:buFont typeface="Verdana" panose="020B0604030504040204" pitchFamily="34" charset="0"/>
              <a:buNone/>
            </a:pPr>
            <a:endParaRPr lang="en-US" altLang="en-US"/>
          </a:p>
          <a:p>
            <a:pPr lvl="1" eaLnBrk="1" hangingPunct="1">
              <a:buFont typeface="Verdana" panose="020B0604030504040204" pitchFamily="34" charset="0"/>
              <a:buNone/>
            </a:pPr>
            <a:endParaRPr lang="en-US" altLang="en-US"/>
          </a:p>
        </p:txBody>
      </p:sp>
      <p:sp>
        <p:nvSpPr>
          <p:cNvPr id="3" name="Title 2">
            <a:extLst>
              <a:ext uri="{FF2B5EF4-FFF2-40B4-BE49-F238E27FC236}">
                <a16:creationId xmlns="" xmlns:a16="http://schemas.microsoft.com/office/drawing/2014/main" id="{1C6FE680-0C9D-4BBB-844D-0BBE68EB8F16}"/>
              </a:ext>
            </a:extLst>
          </p:cNvPr>
          <p:cNvSpPr>
            <a:spLocks noGrp="1"/>
          </p:cNvSpPr>
          <p:nvPr>
            <p:ph type="title"/>
          </p:nvPr>
        </p:nvSpPr>
        <p:spPr/>
        <p:txBody>
          <a:bodyPr/>
          <a:lstStyle/>
          <a:p>
            <a:pPr eaLnBrk="1" fontAlgn="auto" hangingPunct="1">
              <a:spcAft>
                <a:spcPts val="0"/>
              </a:spcAft>
              <a:defRPr/>
            </a:pPr>
            <a:r>
              <a:rPr lang="en-US" dirty="0"/>
              <a:t>Cont.</a:t>
            </a:r>
          </a:p>
        </p:txBody>
      </p:sp>
      <p:sp>
        <p:nvSpPr>
          <p:cNvPr id="4" name="Oval 3">
            <a:extLst>
              <a:ext uri="{FF2B5EF4-FFF2-40B4-BE49-F238E27FC236}">
                <a16:creationId xmlns="" xmlns:a16="http://schemas.microsoft.com/office/drawing/2014/main" id="{A146A6F4-547B-4EE7-8EF5-1916CEC92D59}"/>
              </a:ext>
            </a:extLst>
          </p:cNvPr>
          <p:cNvSpPr/>
          <p:nvPr/>
        </p:nvSpPr>
        <p:spPr>
          <a:xfrm>
            <a:off x="1447800" y="3227388"/>
            <a:ext cx="10668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dirty="0"/>
              <a:t>Start</a:t>
            </a:r>
          </a:p>
        </p:txBody>
      </p:sp>
      <p:cxnSp>
        <p:nvCxnSpPr>
          <p:cNvPr id="5" name="Straight Arrow Connector 4">
            <a:extLst>
              <a:ext uri="{FF2B5EF4-FFF2-40B4-BE49-F238E27FC236}">
                <a16:creationId xmlns="" xmlns:a16="http://schemas.microsoft.com/office/drawing/2014/main" id="{0A5A40C0-415E-46EA-90BC-171F15736A57}"/>
              </a:ext>
            </a:extLst>
          </p:cNvPr>
          <p:cNvCxnSpPr>
            <a:endCxn id="6" idx="2"/>
          </p:cNvCxnSpPr>
          <p:nvPr/>
        </p:nvCxnSpPr>
        <p:spPr>
          <a:xfrm>
            <a:off x="2514600" y="3722688"/>
            <a:ext cx="1981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 xmlns:a16="http://schemas.microsoft.com/office/drawing/2014/main" id="{CED3BE4F-672B-4049-92C4-0A1D31D75471}"/>
              </a:ext>
            </a:extLst>
          </p:cNvPr>
          <p:cNvSpPr/>
          <p:nvPr/>
        </p:nvSpPr>
        <p:spPr>
          <a:xfrm>
            <a:off x="4495800" y="3227388"/>
            <a:ext cx="9906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IN" dirty="0" err="1"/>
              <a:t>Int</a:t>
            </a:r>
            <a:endParaRPr lang="en-IN" dirty="0"/>
          </a:p>
        </p:txBody>
      </p:sp>
      <p:sp>
        <p:nvSpPr>
          <p:cNvPr id="16391" name="TextBox 6">
            <a:extLst>
              <a:ext uri="{FF2B5EF4-FFF2-40B4-BE49-F238E27FC236}">
                <a16:creationId xmlns="" xmlns:a16="http://schemas.microsoft.com/office/drawing/2014/main" id="{A7D7E874-DE01-4E6B-A11B-1A5880FE8854}"/>
              </a:ext>
            </a:extLst>
          </p:cNvPr>
          <p:cNvSpPr txBox="1">
            <a:spLocks noChangeArrowheads="1"/>
          </p:cNvSpPr>
          <p:nvPr/>
        </p:nvSpPr>
        <p:spPr bwMode="auto">
          <a:xfrm>
            <a:off x="3352800" y="3352800"/>
            <a:ext cx="7620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IN" altLang="en-US"/>
              <a:t>d</a:t>
            </a:r>
          </a:p>
        </p:txBody>
      </p:sp>
      <p:cxnSp>
        <p:nvCxnSpPr>
          <p:cNvPr id="8" name="Curved Connector 7">
            <a:extLst>
              <a:ext uri="{FF2B5EF4-FFF2-40B4-BE49-F238E27FC236}">
                <a16:creationId xmlns="" xmlns:a16="http://schemas.microsoft.com/office/drawing/2014/main" id="{AF2FA6F8-5113-4E70-8D6B-382A957BF008}"/>
              </a:ext>
            </a:extLst>
          </p:cNvPr>
          <p:cNvCxnSpPr>
            <a:stCxn id="6" idx="7"/>
            <a:endCxn id="6" idx="5"/>
          </p:cNvCxnSpPr>
          <p:nvPr/>
        </p:nvCxnSpPr>
        <p:spPr>
          <a:xfrm rot="16200000" flipH="1">
            <a:off x="4991894" y="3721894"/>
            <a:ext cx="700088" cy="12700"/>
          </a:xfrm>
          <a:prstGeom prst="curvedConnector5">
            <a:avLst>
              <a:gd name="adj1" fmla="val -32636"/>
              <a:gd name="adj2" fmla="val 8457717"/>
              <a:gd name="adj3" fmla="val 132636"/>
            </a:avLst>
          </a:prstGeom>
          <a:ln>
            <a:tailEnd type="triangle"/>
          </a:ln>
        </p:spPr>
        <p:style>
          <a:lnRef idx="1">
            <a:schemeClr val="accent1"/>
          </a:lnRef>
          <a:fillRef idx="0">
            <a:schemeClr val="accent1"/>
          </a:fillRef>
          <a:effectRef idx="0">
            <a:schemeClr val="accent1"/>
          </a:effectRef>
          <a:fontRef idx="minor">
            <a:schemeClr val="tx1"/>
          </a:fontRef>
        </p:style>
      </p:cxnSp>
      <p:sp>
        <p:nvSpPr>
          <p:cNvPr id="16393" name="TextBox 8">
            <a:extLst>
              <a:ext uri="{FF2B5EF4-FFF2-40B4-BE49-F238E27FC236}">
                <a16:creationId xmlns="" xmlns:a16="http://schemas.microsoft.com/office/drawing/2014/main" id="{807B8605-E505-4385-A2CC-7A9CB7BC4EE8}"/>
              </a:ext>
            </a:extLst>
          </p:cNvPr>
          <p:cNvSpPr txBox="1">
            <a:spLocks noChangeArrowheads="1"/>
          </p:cNvSpPr>
          <p:nvPr/>
        </p:nvSpPr>
        <p:spPr bwMode="auto">
          <a:xfrm>
            <a:off x="6400800" y="3411538"/>
            <a:ext cx="6096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IN" altLang="en-US"/>
              <a:t>d</a:t>
            </a:r>
          </a:p>
        </p:txBody>
      </p:sp>
      <p:graphicFrame>
        <p:nvGraphicFramePr>
          <p:cNvPr id="2" name="Table 1">
            <a:extLst>
              <a:ext uri="{FF2B5EF4-FFF2-40B4-BE49-F238E27FC236}">
                <a16:creationId xmlns="" xmlns:a16="http://schemas.microsoft.com/office/drawing/2014/main" id="{1F4A4584-873C-4DC5-8D00-2C33E1E41F5E}"/>
              </a:ext>
            </a:extLst>
          </p:cNvPr>
          <p:cNvGraphicFramePr>
            <a:graphicFrameLocks noGrp="1"/>
          </p:cNvGraphicFramePr>
          <p:nvPr/>
        </p:nvGraphicFramePr>
        <p:xfrm>
          <a:off x="1371600" y="4894263"/>
          <a:ext cx="6096000" cy="111283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0946">
                <a:tc>
                  <a:txBody>
                    <a:bodyPr/>
                    <a:lstStyle/>
                    <a:p>
                      <a:r>
                        <a:rPr lang="en-IN" sz="1800" dirty="0"/>
                        <a:t>State</a:t>
                      </a:r>
                    </a:p>
                  </a:txBody>
                  <a:tcPr marT="45733" marB="45733"/>
                </a:tc>
                <a:tc>
                  <a:txBody>
                    <a:bodyPr/>
                    <a:lstStyle/>
                    <a:p>
                      <a:r>
                        <a:rPr lang="en-IN" sz="1800" dirty="0"/>
                        <a:t>Next</a:t>
                      </a:r>
                      <a:r>
                        <a:rPr lang="en-IN" sz="1800" baseline="0" dirty="0"/>
                        <a:t> Symbol</a:t>
                      </a:r>
                      <a:endParaRPr lang="en-IN" sz="1800" dirty="0"/>
                    </a:p>
                  </a:txBody>
                  <a:tcPr marT="45733" marB="45733"/>
                </a:tc>
                <a:extLst>
                  <a:ext uri="{0D108BD9-81ED-4DB2-BD59-A6C34878D82A}">
                    <a16:rowId xmlns="" xmlns:a16="http://schemas.microsoft.com/office/drawing/2014/main" val="10000"/>
                  </a:ext>
                </a:extLst>
              </a:tr>
              <a:tr h="370946">
                <a:tc>
                  <a:txBody>
                    <a:bodyPr/>
                    <a:lstStyle/>
                    <a:p>
                      <a:r>
                        <a:rPr lang="en-IN" sz="1800" dirty="0"/>
                        <a:t>start</a:t>
                      </a:r>
                    </a:p>
                  </a:txBody>
                  <a:tcPr marT="45733" marB="45733"/>
                </a:tc>
                <a:tc>
                  <a:txBody>
                    <a:bodyPr/>
                    <a:lstStyle/>
                    <a:p>
                      <a:r>
                        <a:rPr lang="en-IN" sz="1800" dirty="0" err="1"/>
                        <a:t>Int</a:t>
                      </a:r>
                      <a:endParaRPr lang="en-IN" sz="1800" dirty="0"/>
                    </a:p>
                  </a:txBody>
                  <a:tcPr marT="45733" marB="45733"/>
                </a:tc>
                <a:extLst>
                  <a:ext uri="{0D108BD9-81ED-4DB2-BD59-A6C34878D82A}">
                    <a16:rowId xmlns="" xmlns:a16="http://schemas.microsoft.com/office/drawing/2014/main" val="10001"/>
                  </a:ext>
                </a:extLst>
              </a:tr>
              <a:tr h="370946">
                <a:tc>
                  <a:txBody>
                    <a:bodyPr/>
                    <a:lstStyle/>
                    <a:p>
                      <a:r>
                        <a:rPr lang="en-IN" sz="1800" dirty="0" err="1"/>
                        <a:t>Int</a:t>
                      </a:r>
                      <a:endParaRPr lang="en-IN" sz="1800" dirty="0"/>
                    </a:p>
                  </a:txBody>
                  <a:tcPr marT="45733" marB="45733"/>
                </a:tc>
                <a:tc>
                  <a:txBody>
                    <a:bodyPr/>
                    <a:lstStyle/>
                    <a:p>
                      <a:r>
                        <a:rPr lang="en-IN" sz="1800" dirty="0" err="1"/>
                        <a:t>Int</a:t>
                      </a:r>
                      <a:endParaRPr lang="en-IN" sz="1800" dirty="0"/>
                    </a:p>
                  </a:txBody>
                  <a:tcPr marT="45733" marB="45733"/>
                </a:tc>
                <a:extLst>
                  <a:ext uri="{0D108BD9-81ED-4DB2-BD59-A6C34878D82A}">
                    <a16:rowId xmlns=""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 xmlns:a16="http://schemas.microsoft.com/office/drawing/2014/main" id="{1BF5D017-14B2-4CEA-A238-FABDA25E8581}"/>
              </a:ext>
            </a:extLst>
          </p:cNvPr>
          <p:cNvSpPr>
            <a:spLocks noGrp="1"/>
          </p:cNvSpPr>
          <p:nvPr>
            <p:ph idx="1"/>
          </p:nvPr>
        </p:nvSpPr>
        <p:spPr/>
        <p:txBody>
          <a:bodyPr/>
          <a:lstStyle/>
          <a:p>
            <a:pPr eaLnBrk="1" hangingPunct="1"/>
            <a:r>
              <a:rPr lang="en-US" altLang="en-US"/>
              <a:t>The generalization of type-3 production called a regular expression.</a:t>
            </a:r>
          </a:p>
          <a:p>
            <a:pPr eaLnBrk="1" hangingPunct="1"/>
            <a:r>
              <a:rPr lang="en-US" altLang="zh-TW" sz="2400"/>
              <a:t>A regular expression matches a set of strings</a:t>
            </a:r>
            <a:endParaRPr lang="en-US" altLang="en-US"/>
          </a:p>
          <a:p>
            <a:pPr eaLnBrk="1" hangingPunct="1"/>
            <a:r>
              <a:rPr lang="en-US" altLang="en-US"/>
              <a:t>Example:</a:t>
            </a:r>
          </a:p>
          <a:p>
            <a:pPr eaLnBrk="1" hangingPunct="1">
              <a:buFont typeface="Wingdings 3" panose="05040102010807070707" pitchFamily="18" charset="2"/>
              <a:buNone/>
            </a:pPr>
            <a:r>
              <a:rPr lang="en-US" altLang="en-US"/>
              <a:t>	An organization uses an employee code which contain section code and numeric code.</a:t>
            </a:r>
          </a:p>
          <a:p>
            <a:pPr eaLnBrk="1" hangingPunct="1">
              <a:buFont typeface="Wingdings 3" panose="05040102010807070707" pitchFamily="18" charset="2"/>
              <a:buNone/>
            </a:pPr>
            <a:r>
              <a:rPr lang="en-US" altLang="en-US" sz="2000"/>
              <a:t>	&lt;section code&gt;=l|&lt;section code&gt;l</a:t>
            </a:r>
          </a:p>
          <a:p>
            <a:pPr eaLnBrk="1" hangingPunct="1">
              <a:buFont typeface="Wingdings 3" panose="05040102010807070707" pitchFamily="18" charset="2"/>
              <a:buNone/>
            </a:pPr>
            <a:r>
              <a:rPr lang="en-US" altLang="en-US" sz="2000"/>
              <a:t>   &lt;numeric code&gt;= d|&lt;numeric code&gt; d</a:t>
            </a:r>
          </a:p>
          <a:p>
            <a:pPr eaLnBrk="1" hangingPunct="1">
              <a:buFont typeface="Wingdings 3" panose="05040102010807070707" pitchFamily="18" charset="2"/>
              <a:buNone/>
            </a:pPr>
            <a:r>
              <a:rPr lang="en-US" altLang="en-US" sz="2000"/>
              <a:t>	&lt;employee code&gt; = &lt;section code&gt; &lt;numeric code&gt;</a:t>
            </a:r>
          </a:p>
          <a:p>
            <a:pPr eaLnBrk="1" hangingPunct="1">
              <a:buFont typeface="Wingdings 3" panose="05040102010807070707" pitchFamily="18" charset="2"/>
              <a:buNone/>
            </a:pPr>
            <a:r>
              <a:rPr lang="en-US" altLang="en-US" sz="2000"/>
              <a:t>Regular expression for employee code is </a:t>
            </a:r>
            <a:r>
              <a:rPr lang="en-US" altLang="en-US" sz="2000" b="1"/>
              <a:t>(l)</a:t>
            </a:r>
            <a:r>
              <a:rPr lang="en-US" altLang="en-US" sz="2000" b="1" baseline="30000"/>
              <a:t>+</a:t>
            </a:r>
            <a:r>
              <a:rPr lang="en-US" altLang="en-US" sz="2000" b="1"/>
              <a:t> (d)</a:t>
            </a:r>
            <a:r>
              <a:rPr lang="en-US" altLang="en-US" sz="2000" b="1" baseline="30000"/>
              <a:t>+</a:t>
            </a:r>
            <a:r>
              <a:rPr lang="en-US" altLang="en-US" sz="2000" b="1"/>
              <a:t> </a:t>
            </a:r>
            <a:r>
              <a:rPr lang="en-US" altLang="en-US" sz="2000"/>
              <a:t>.</a:t>
            </a:r>
            <a:endParaRPr lang="en-US" altLang="en-US" sz="2000" baseline="30000"/>
          </a:p>
        </p:txBody>
      </p:sp>
      <p:sp>
        <p:nvSpPr>
          <p:cNvPr id="3" name="Title 2">
            <a:extLst>
              <a:ext uri="{FF2B5EF4-FFF2-40B4-BE49-F238E27FC236}">
                <a16:creationId xmlns="" xmlns:a16="http://schemas.microsoft.com/office/drawing/2014/main" id="{22D6BAAE-F0C6-4A85-A0EB-E804F17D44EC}"/>
              </a:ext>
            </a:extLst>
          </p:cNvPr>
          <p:cNvSpPr>
            <a:spLocks noGrp="1"/>
          </p:cNvSpPr>
          <p:nvPr>
            <p:ph type="title"/>
          </p:nvPr>
        </p:nvSpPr>
        <p:spPr/>
        <p:txBody>
          <a:bodyPr/>
          <a:lstStyle/>
          <a:p>
            <a:pPr eaLnBrk="1" fontAlgn="auto" hangingPunct="1">
              <a:spcAft>
                <a:spcPts val="0"/>
              </a:spcAft>
              <a:defRPr/>
            </a:pPr>
            <a:r>
              <a:rPr lang="en-US" dirty="0"/>
              <a:t>Regular expression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 xmlns:a16="http://schemas.microsoft.com/office/drawing/2014/main" id="{9D3DDFF4-16EA-4764-B98C-8B8F804EC41B}"/>
              </a:ext>
            </a:extLst>
          </p:cNvPr>
          <p:cNvSpPr>
            <a:spLocks noGrp="1"/>
          </p:cNvSpPr>
          <p:nvPr>
            <p:ph idx="1"/>
          </p:nvPr>
        </p:nvSpPr>
        <p:spPr/>
        <p:txBody>
          <a:bodyPr/>
          <a:lstStyle/>
          <a:p>
            <a:pPr eaLnBrk="1" hangingPunct="1"/>
            <a:r>
              <a:rPr lang="en-US" altLang="en-US"/>
              <a:t>Regular expression</a:t>
            </a:r>
          </a:p>
          <a:p>
            <a:pPr eaLnBrk="1" hangingPunct="1"/>
            <a:endParaRPr lang="en-US" altLang="en-US"/>
          </a:p>
        </p:txBody>
      </p:sp>
      <p:sp>
        <p:nvSpPr>
          <p:cNvPr id="3" name="Title 2">
            <a:extLst>
              <a:ext uri="{FF2B5EF4-FFF2-40B4-BE49-F238E27FC236}">
                <a16:creationId xmlns="" xmlns:a16="http://schemas.microsoft.com/office/drawing/2014/main" id="{21347A6D-0BBE-46F4-8E59-6EA84A7ECB4D}"/>
              </a:ext>
            </a:extLst>
          </p:cNvPr>
          <p:cNvSpPr>
            <a:spLocks noGrp="1"/>
          </p:cNvSpPr>
          <p:nvPr>
            <p:ph type="title"/>
          </p:nvPr>
        </p:nvSpPr>
        <p:spPr/>
        <p:txBody>
          <a:bodyPr/>
          <a:lstStyle/>
          <a:p>
            <a:pPr eaLnBrk="1" fontAlgn="auto" hangingPunct="1">
              <a:spcAft>
                <a:spcPts val="0"/>
              </a:spcAft>
              <a:defRPr/>
            </a:pPr>
            <a:r>
              <a:rPr lang="en-US" dirty="0"/>
              <a:t>Cont.</a:t>
            </a:r>
          </a:p>
        </p:txBody>
      </p:sp>
      <p:graphicFrame>
        <p:nvGraphicFramePr>
          <p:cNvPr id="4" name="Table 3">
            <a:extLst>
              <a:ext uri="{FF2B5EF4-FFF2-40B4-BE49-F238E27FC236}">
                <a16:creationId xmlns="" xmlns:a16="http://schemas.microsoft.com/office/drawing/2014/main" id="{1B9319F6-34D0-4376-B002-F5AC161EE174}"/>
              </a:ext>
            </a:extLst>
          </p:cNvPr>
          <p:cNvGraphicFramePr>
            <a:graphicFrameLocks noGrp="1"/>
          </p:cNvGraphicFramePr>
          <p:nvPr/>
        </p:nvGraphicFramePr>
        <p:xfrm>
          <a:off x="1447800" y="2057400"/>
          <a:ext cx="6553200" cy="3708400"/>
        </p:xfrm>
        <a:graphic>
          <a:graphicData uri="http://schemas.openxmlformats.org/drawingml/2006/table">
            <a:tbl>
              <a:tblPr firstRow="1" bandRow="1">
                <a:tableStyleId>{5C22544A-7EE6-4342-B048-85BDC9FD1C3A}</a:tableStyleId>
              </a:tblPr>
              <a:tblGrid>
                <a:gridCol w="2539365">
                  <a:extLst>
                    <a:ext uri="{9D8B030D-6E8A-4147-A177-3AD203B41FA5}">
                      <a16:colId xmlns="" xmlns:a16="http://schemas.microsoft.com/office/drawing/2014/main" val="20000"/>
                    </a:ext>
                  </a:extLst>
                </a:gridCol>
                <a:gridCol w="4013835">
                  <a:extLst>
                    <a:ext uri="{9D8B030D-6E8A-4147-A177-3AD203B41FA5}">
                      <a16:colId xmlns="" xmlns:a16="http://schemas.microsoft.com/office/drawing/2014/main" val="20001"/>
                    </a:ext>
                  </a:extLst>
                </a:gridCol>
              </a:tblGrid>
              <a:tr h="370840">
                <a:tc>
                  <a:txBody>
                    <a:bodyPr/>
                    <a:lstStyle/>
                    <a:p>
                      <a:r>
                        <a:rPr lang="en-US" dirty="0"/>
                        <a:t>Regular</a:t>
                      </a:r>
                      <a:r>
                        <a:rPr lang="en-US" baseline="0" dirty="0"/>
                        <a:t> expression</a:t>
                      </a:r>
                      <a:endParaRPr lang="en-US" dirty="0"/>
                    </a:p>
                  </a:txBody>
                  <a:tcPr/>
                </a:tc>
                <a:tc>
                  <a:txBody>
                    <a:bodyPr/>
                    <a:lstStyle/>
                    <a:p>
                      <a:r>
                        <a:rPr lang="en-US" dirty="0"/>
                        <a:t>Meaning</a:t>
                      </a:r>
                    </a:p>
                  </a:txBody>
                  <a:tcPr/>
                </a:tc>
                <a:extLst>
                  <a:ext uri="{0D108BD9-81ED-4DB2-BD59-A6C34878D82A}">
                    <a16:rowId xmlns="" xmlns:a16="http://schemas.microsoft.com/office/drawing/2014/main" val="10000"/>
                  </a:ext>
                </a:extLst>
              </a:tr>
              <a:tr h="370840">
                <a:tc>
                  <a:txBody>
                    <a:bodyPr/>
                    <a:lstStyle/>
                    <a:p>
                      <a:r>
                        <a:rPr lang="en-US" dirty="0"/>
                        <a:t>r</a:t>
                      </a:r>
                    </a:p>
                  </a:txBody>
                  <a:tcPr/>
                </a:tc>
                <a:tc>
                  <a:txBody>
                    <a:bodyPr/>
                    <a:lstStyle/>
                    <a:p>
                      <a:r>
                        <a:rPr lang="en-US" dirty="0"/>
                        <a:t>String r</a:t>
                      </a:r>
                    </a:p>
                  </a:txBody>
                  <a:tcPr/>
                </a:tc>
                <a:extLst>
                  <a:ext uri="{0D108BD9-81ED-4DB2-BD59-A6C34878D82A}">
                    <a16:rowId xmlns="" xmlns:a16="http://schemas.microsoft.com/office/drawing/2014/main" val="10001"/>
                  </a:ext>
                </a:extLst>
              </a:tr>
              <a:tr h="370840">
                <a:tc>
                  <a:txBody>
                    <a:bodyPr/>
                    <a:lstStyle/>
                    <a:p>
                      <a:r>
                        <a:rPr lang="en-US" dirty="0"/>
                        <a:t>s</a:t>
                      </a:r>
                    </a:p>
                  </a:txBody>
                  <a:tcPr/>
                </a:tc>
                <a:tc>
                  <a:txBody>
                    <a:bodyPr/>
                    <a:lstStyle/>
                    <a:p>
                      <a:r>
                        <a:rPr lang="en-US" dirty="0"/>
                        <a:t>String s</a:t>
                      </a:r>
                    </a:p>
                  </a:txBody>
                  <a:tcPr/>
                </a:tc>
                <a:extLst>
                  <a:ext uri="{0D108BD9-81ED-4DB2-BD59-A6C34878D82A}">
                    <a16:rowId xmlns="" xmlns:a16="http://schemas.microsoft.com/office/drawing/2014/main" val="10002"/>
                  </a:ext>
                </a:extLst>
              </a:tr>
              <a:tr h="370840">
                <a:tc>
                  <a:txBody>
                    <a:bodyPr/>
                    <a:lstStyle/>
                    <a:p>
                      <a:r>
                        <a:rPr lang="en-US" dirty="0" err="1"/>
                        <a:t>r.s</a:t>
                      </a:r>
                      <a:r>
                        <a:rPr lang="en-US" baseline="0" dirty="0"/>
                        <a:t> or </a:t>
                      </a:r>
                      <a:r>
                        <a:rPr lang="en-US" baseline="0" dirty="0" err="1"/>
                        <a:t>rs</a:t>
                      </a:r>
                      <a:endParaRPr lang="en-US" dirty="0"/>
                    </a:p>
                  </a:txBody>
                  <a:tcPr/>
                </a:tc>
                <a:tc>
                  <a:txBody>
                    <a:bodyPr/>
                    <a:lstStyle/>
                    <a:p>
                      <a:r>
                        <a:rPr lang="en-US" dirty="0"/>
                        <a:t>Concatenation of r and s</a:t>
                      </a:r>
                    </a:p>
                  </a:txBody>
                  <a:tcPr/>
                </a:tc>
                <a:extLst>
                  <a:ext uri="{0D108BD9-81ED-4DB2-BD59-A6C34878D82A}">
                    <a16:rowId xmlns="" xmlns:a16="http://schemas.microsoft.com/office/drawing/2014/main" val="10003"/>
                  </a:ext>
                </a:extLst>
              </a:tr>
              <a:tr h="370840">
                <a:tc>
                  <a:txBody>
                    <a:bodyPr/>
                    <a:lstStyle/>
                    <a:p>
                      <a:r>
                        <a:rPr lang="en-US" dirty="0"/>
                        <a:t>(r)</a:t>
                      </a:r>
                    </a:p>
                  </a:txBody>
                  <a:tcPr/>
                </a:tc>
                <a:tc>
                  <a:txBody>
                    <a:bodyPr/>
                    <a:lstStyle/>
                    <a:p>
                      <a:r>
                        <a:rPr lang="en-US" dirty="0"/>
                        <a:t> same meaning</a:t>
                      </a:r>
                      <a:r>
                        <a:rPr lang="en-US" baseline="0" dirty="0"/>
                        <a:t> as r</a:t>
                      </a:r>
                      <a:endParaRPr lang="en-US" dirty="0"/>
                    </a:p>
                  </a:txBody>
                  <a:tcPr/>
                </a:tc>
                <a:extLst>
                  <a:ext uri="{0D108BD9-81ED-4DB2-BD59-A6C34878D82A}">
                    <a16:rowId xmlns="" xmlns:a16="http://schemas.microsoft.com/office/drawing/2014/main" val="10004"/>
                  </a:ext>
                </a:extLst>
              </a:tr>
              <a:tr h="370840">
                <a:tc>
                  <a:txBody>
                    <a:bodyPr/>
                    <a:lstStyle/>
                    <a:p>
                      <a:r>
                        <a:rPr lang="en-US" dirty="0" err="1"/>
                        <a:t>r|s</a:t>
                      </a:r>
                      <a:r>
                        <a:rPr lang="en-US" baseline="0" dirty="0"/>
                        <a:t> or (</a:t>
                      </a:r>
                      <a:r>
                        <a:rPr lang="en-US" baseline="0" dirty="0" err="1"/>
                        <a:t>r|s</a:t>
                      </a:r>
                      <a:r>
                        <a:rPr lang="en-US" baseline="0" dirty="0"/>
                        <a:t>)</a:t>
                      </a:r>
                      <a:endParaRPr lang="en-US" dirty="0"/>
                    </a:p>
                  </a:txBody>
                  <a:tcPr/>
                </a:tc>
                <a:tc>
                  <a:txBody>
                    <a:bodyPr/>
                    <a:lstStyle/>
                    <a:p>
                      <a:r>
                        <a:rPr lang="en-US" dirty="0"/>
                        <a:t>Alternation string r or s</a:t>
                      </a:r>
                    </a:p>
                  </a:txBody>
                  <a:tcPr/>
                </a:tc>
                <a:extLst>
                  <a:ext uri="{0D108BD9-81ED-4DB2-BD59-A6C34878D82A}">
                    <a16:rowId xmlns="" xmlns:a16="http://schemas.microsoft.com/office/drawing/2014/main" val="10005"/>
                  </a:ext>
                </a:extLst>
              </a:tr>
              <a:tr h="370840">
                <a:tc>
                  <a:txBody>
                    <a:bodyPr/>
                    <a:lstStyle/>
                    <a:p>
                      <a:r>
                        <a:rPr lang="en-US" dirty="0"/>
                        <a:t>(r)</a:t>
                      </a:r>
                      <a:r>
                        <a:rPr lang="en-US" baseline="0" dirty="0"/>
                        <a:t> |(s) </a:t>
                      </a:r>
                      <a:endParaRPr lang="en-US" dirty="0"/>
                    </a:p>
                  </a:txBody>
                  <a:tcPr/>
                </a:tc>
                <a:tc>
                  <a:txBody>
                    <a:bodyPr/>
                    <a:lstStyle/>
                    <a:p>
                      <a:r>
                        <a:rPr lang="en-US" dirty="0"/>
                        <a:t>Alternation</a:t>
                      </a:r>
                    </a:p>
                  </a:txBody>
                  <a:tcPr/>
                </a:tc>
                <a:extLst>
                  <a:ext uri="{0D108BD9-81ED-4DB2-BD59-A6C34878D82A}">
                    <a16:rowId xmlns="" xmlns:a16="http://schemas.microsoft.com/office/drawing/2014/main" val="10006"/>
                  </a:ext>
                </a:extLst>
              </a:tr>
              <a:tr h="370840">
                <a:tc>
                  <a:txBody>
                    <a:bodyPr/>
                    <a:lstStyle/>
                    <a:p>
                      <a:r>
                        <a:rPr lang="en-US" dirty="0"/>
                        <a:t>[r]</a:t>
                      </a:r>
                    </a:p>
                  </a:txBody>
                  <a:tcPr/>
                </a:tc>
                <a:tc>
                  <a:txBody>
                    <a:bodyPr/>
                    <a:lstStyle/>
                    <a:p>
                      <a:r>
                        <a:rPr lang="en-US" dirty="0"/>
                        <a:t>An</a:t>
                      </a:r>
                      <a:r>
                        <a:rPr lang="en-US" baseline="0" dirty="0"/>
                        <a:t> optional occurrence of string r</a:t>
                      </a:r>
                    </a:p>
                  </a:txBody>
                  <a:tcPr/>
                </a:tc>
                <a:extLst>
                  <a:ext uri="{0D108BD9-81ED-4DB2-BD59-A6C34878D82A}">
                    <a16:rowId xmlns="" xmlns:a16="http://schemas.microsoft.com/office/drawing/2014/main" val="10007"/>
                  </a:ext>
                </a:extLst>
              </a:tr>
              <a:tr h="370840">
                <a:tc>
                  <a:txBody>
                    <a:bodyPr/>
                    <a:lstStyle/>
                    <a:p>
                      <a:r>
                        <a:rPr lang="en-US" dirty="0"/>
                        <a:t>(r) *</a:t>
                      </a:r>
                    </a:p>
                  </a:txBody>
                  <a:tcPr/>
                </a:tc>
                <a:tc>
                  <a:txBody>
                    <a:bodyPr/>
                    <a:lstStyle/>
                    <a:p>
                      <a:r>
                        <a:rPr lang="en-US" baseline="0" dirty="0"/>
                        <a:t>&gt;=0 occurrence of string r</a:t>
                      </a:r>
                    </a:p>
                  </a:txBody>
                  <a:tcPr/>
                </a:tc>
                <a:extLst>
                  <a:ext uri="{0D108BD9-81ED-4DB2-BD59-A6C34878D82A}">
                    <a16:rowId xmlns="" xmlns:a16="http://schemas.microsoft.com/office/drawing/2014/main" val="10008"/>
                  </a:ext>
                </a:extLst>
              </a:tr>
              <a:tr h="370840">
                <a:tc>
                  <a:txBody>
                    <a:bodyPr/>
                    <a:lstStyle/>
                    <a:p>
                      <a:r>
                        <a:rPr lang="en-US" dirty="0"/>
                        <a:t>(r)+</a:t>
                      </a:r>
                    </a:p>
                  </a:txBody>
                  <a:tcPr/>
                </a:tc>
                <a:tc>
                  <a:txBody>
                    <a:bodyPr/>
                    <a:lstStyle/>
                    <a:p>
                      <a:r>
                        <a:rPr lang="en-US" baseline="0" dirty="0"/>
                        <a:t>&gt;=1 occurrence of string r</a:t>
                      </a:r>
                    </a:p>
                  </a:txBody>
                  <a:tcPr/>
                </a:tc>
                <a:extLst>
                  <a:ext uri="{0D108BD9-81ED-4DB2-BD59-A6C34878D82A}">
                    <a16:rowId xmlns="" xmlns:a16="http://schemas.microsoft.com/office/drawing/2014/main" val="10009"/>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4180</TotalTime>
  <Words>3332</Words>
  <Application>Microsoft Office PowerPoint</Application>
  <PresentationFormat>On-screen Show (4:3)</PresentationFormat>
  <Paragraphs>576</Paragraphs>
  <Slides>62</Slides>
  <Notes>4</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Concourse</vt:lpstr>
      <vt:lpstr> UNIT – I Scanning and Parsing</vt:lpstr>
      <vt:lpstr>Scanning</vt:lpstr>
      <vt:lpstr>Transition Diagram</vt:lpstr>
      <vt:lpstr>Finite state automata</vt:lpstr>
      <vt:lpstr>Slide 5</vt:lpstr>
      <vt:lpstr>DFA</vt:lpstr>
      <vt:lpstr>Cont.</vt:lpstr>
      <vt:lpstr>Regular expression</vt:lpstr>
      <vt:lpstr>Cont.</vt:lpstr>
      <vt:lpstr>Cont.</vt:lpstr>
      <vt:lpstr>Parsing </vt:lpstr>
      <vt:lpstr>Cont. </vt:lpstr>
      <vt:lpstr>Slide 13</vt:lpstr>
      <vt:lpstr>Top- down parser</vt:lpstr>
      <vt:lpstr>Cont.</vt:lpstr>
      <vt:lpstr>Prediction and backtracking </vt:lpstr>
      <vt:lpstr>Cont.</vt:lpstr>
      <vt:lpstr>Predictions and Backtracking</vt:lpstr>
      <vt:lpstr>Slide 19</vt:lpstr>
      <vt:lpstr>Problems with Top Down Parsing </vt:lpstr>
      <vt:lpstr>Solution</vt:lpstr>
      <vt:lpstr>Slide 22</vt:lpstr>
      <vt:lpstr>Slide 23</vt:lpstr>
      <vt:lpstr>Slide 24</vt:lpstr>
      <vt:lpstr>Slide 25</vt:lpstr>
      <vt:lpstr>Slide 26</vt:lpstr>
      <vt:lpstr>Recursive Productions</vt:lpstr>
      <vt:lpstr>Cont.</vt:lpstr>
      <vt:lpstr>A practical top down Parsing</vt:lpstr>
      <vt:lpstr> Recursive Descent Parser Procedure proc_E( tree_root) </vt:lpstr>
      <vt:lpstr> Procedure proc_T( tree_root) </vt:lpstr>
      <vt:lpstr> Procedure proc_V( tree_root) </vt:lpstr>
      <vt:lpstr>Slide 33</vt:lpstr>
      <vt:lpstr>Parsing Table</vt:lpstr>
      <vt:lpstr>Parsing Table</vt:lpstr>
      <vt:lpstr>Bottom-Up Parsing</vt:lpstr>
      <vt:lpstr>Shift-Reduce Parsing</vt:lpstr>
      <vt:lpstr>Naïve Bottom up parsing</vt:lpstr>
      <vt:lpstr>Slide 39</vt:lpstr>
      <vt:lpstr>Shift-Reduce Parsing -- Example</vt:lpstr>
      <vt:lpstr>Handle</vt:lpstr>
      <vt:lpstr>Handle Pruning</vt:lpstr>
      <vt:lpstr>A Shift-Reduce Parser</vt:lpstr>
      <vt:lpstr>Operator Precedence Parsing </vt:lpstr>
      <vt:lpstr>Simple Precedence Cont’d </vt:lpstr>
      <vt:lpstr>How to obtain  Simple Precedence Relation ?</vt:lpstr>
      <vt:lpstr>Simple Precedence Grammar</vt:lpstr>
      <vt:lpstr>Simple Precedence Grammar Cont’d</vt:lpstr>
      <vt:lpstr>Slide 49</vt:lpstr>
      <vt:lpstr>Slide 50</vt:lpstr>
      <vt:lpstr>Slide 51</vt:lpstr>
      <vt:lpstr>Slide 52</vt:lpstr>
      <vt:lpstr>Slide 53</vt:lpstr>
      <vt:lpstr>What is operator precedence ?</vt:lpstr>
      <vt:lpstr>Rules to determine operator precedence.</vt:lpstr>
      <vt:lpstr>Operator Precedence Matrix </vt:lpstr>
      <vt:lpstr>Simpler way to obtain precedence relations</vt:lpstr>
      <vt:lpstr>Slide 58</vt:lpstr>
      <vt:lpstr> Operator Precedence Matrix</vt:lpstr>
      <vt:lpstr>Operator Precedence Parsing Algorithm.</vt:lpstr>
      <vt:lpstr>Slide 61</vt:lpstr>
      <vt:lpstr>Slide 62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Chapter-2  Scanning and Parsing</dc:title>
  <dc:creator>Vinay</dc:creator>
  <cp:lastModifiedBy>chelvi</cp:lastModifiedBy>
  <cp:revision>116</cp:revision>
  <dcterms:created xsi:type="dcterms:W3CDTF">2012-02-11T04:03:34Z</dcterms:created>
  <dcterms:modified xsi:type="dcterms:W3CDTF">2020-10-20T12:56:31Z</dcterms:modified>
</cp:coreProperties>
</file>