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4"/>
  </p:notesMasterIdLst>
  <p:handoutMasterIdLst>
    <p:handoutMasterId r:id="rId65"/>
  </p:handoutMasterIdLst>
  <p:sldIdLst>
    <p:sldId id="256" r:id="rId2"/>
    <p:sldId id="311" r:id="rId3"/>
    <p:sldId id="309" r:id="rId4"/>
    <p:sldId id="257" r:id="rId5"/>
    <p:sldId id="258" r:id="rId6"/>
    <p:sldId id="313" r:id="rId7"/>
    <p:sldId id="312" r:id="rId8"/>
    <p:sldId id="259" r:id="rId9"/>
    <p:sldId id="260" r:id="rId10"/>
    <p:sldId id="317" r:id="rId11"/>
    <p:sldId id="262" r:id="rId12"/>
    <p:sldId id="264" r:id="rId13"/>
    <p:sldId id="319" r:id="rId14"/>
    <p:sldId id="263" r:id="rId15"/>
    <p:sldId id="320" r:id="rId16"/>
    <p:sldId id="261" r:id="rId17"/>
    <p:sldId id="318" r:id="rId18"/>
    <p:sldId id="321" r:id="rId19"/>
    <p:sldId id="265" r:id="rId20"/>
    <p:sldId id="310" r:id="rId21"/>
    <p:sldId id="272" r:id="rId22"/>
    <p:sldId id="268" r:id="rId23"/>
    <p:sldId id="267" r:id="rId24"/>
    <p:sldId id="322" r:id="rId25"/>
    <p:sldId id="269" r:id="rId26"/>
    <p:sldId id="323" r:id="rId27"/>
    <p:sldId id="276" r:id="rId28"/>
    <p:sldId id="271" r:id="rId29"/>
    <p:sldId id="274" r:id="rId30"/>
    <p:sldId id="273" r:id="rId31"/>
    <p:sldId id="275" r:id="rId32"/>
    <p:sldId id="277" r:id="rId33"/>
    <p:sldId id="278" r:id="rId34"/>
    <p:sldId id="279" r:id="rId35"/>
    <p:sldId id="280" r:id="rId36"/>
    <p:sldId id="281" r:id="rId37"/>
    <p:sldId id="282" r:id="rId38"/>
    <p:sldId id="283" r:id="rId39"/>
    <p:sldId id="284" r:id="rId40"/>
    <p:sldId id="285" r:id="rId41"/>
    <p:sldId id="286" r:id="rId42"/>
    <p:sldId id="287" r:id="rId43"/>
    <p:sldId id="288" r:id="rId44"/>
    <p:sldId id="289" r:id="rId45"/>
    <p:sldId id="291" r:id="rId46"/>
    <p:sldId id="292" r:id="rId47"/>
    <p:sldId id="293" r:id="rId48"/>
    <p:sldId id="294" r:id="rId49"/>
    <p:sldId id="295" r:id="rId50"/>
    <p:sldId id="296" r:id="rId51"/>
    <p:sldId id="297" r:id="rId52"/>
    <p:sldId id="298" r:id="rId53"/>
    <p:sldId id="299" r:id="rId54"/>
    <p:sldId id="300" r:id="rId55"/>
    <p:sldId id="301" r:id="rId56"/>
    <p:sldId id="302" r:id="rId57"/>
    <p:sldId id="303" r:id="rId58"/>
    <p:sldId id="304" r:id="rId59"/>
    <p:sldId id="305" r:id="rId60"/>
    <p:sldId id="306" r:id="rId61"/>
    <p:sldId id="307" r:id="rId62"/>
    <p:sldId id="308" r:id="rId63"/>
  </p:sldIdLst>
  <p:sldSz cx="9144000" cy="6858000" type="screen4x3"/>
  <p:notesSz cx="6772275" cy="99028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b="1" 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b="1" 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b="1" 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b="1" 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b="1" 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b="1" 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b="1" 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b="1" 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b="1" i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800000"/>
    <a:srgbClr val="003300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4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xmlns="" id="{D151014C-9FA5-4073-AA43-B5C8B3D6334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xmlns="" id="{06392654-094A-4812-BFEC-72091CBA76B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6988" y="0"/>
            <a:ext cx="29352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94212" name="Rectangle 4">
            <a:extLst>
              <a:ext uri="{FF2B5EF4-FFF2-40B4-BE49-F238E27FC236}">
                <a16:creationId xmlns:a16="http://schemas.microsoft.com/office/drawing/2014/main" xmlns="" id="{9A05A558-D582-4729-89A7-1A14F57ECDC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7525"/>
            <a:ext cx="29352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94213" name="Rectangle 5">
            <a:extLst>
              <a:ext uri="{FF2B5EF4-FFF2-40B4-BE49-F238E27FC236}">
                <a16:creationId xmlns:a16="http://schemas.microsoft.com/office/drawing/2014/main" xmlns="" id="{37F3D324-76EA-49C5-B8F9-0D7FBB1454A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6988" y="9407525"/>
            <a:ext cx="29352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D26BFB-5441-4A7C-AEF9-EC892B6B8E2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xmlns="" id="{2DC005EC-948D-4775-A95A-63DCAC3182A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xmlns="" id="{CA2D4EC3-A524-400C-8787-C62E6390796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36988" y="0"/>
            <a:ext cx="29352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xmlns="" id="{1CBFA860-7452-4E9F-B493-8CC85906C14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xmlns="" id="{3A7E72B8-719A-43DF-84E0-FCD85E91C16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03763"/>
            <a:ext cx="4965700" cy="44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xmlns="" id="{752CB93C-43D7-4838-8D9D-D4BF661D8B9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7525"/>
            <a:ext cx="29352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xmlns="" id="{D36223FC-E60C-446C-93E1-CF68BBCA86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6988" y="9407525"/>
            <a:ext cx="29352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5755B3-75F1-4B3B-93C2-D1A80598DC9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Line 2">
            <a:extLst>
              <a:ext uri="{FF2B5EF4-FFF2-40B4-BE49-F238E27FC236}">
                <a16:creationId xmlns:a16="http://schemas.microsoft.com/office/drawing/2014/main" xmlns="" id="{DB4645D8-FFC8-4124-8DE9-F9099B5A538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39" name="Arc 3">
            <a:extLst>
              <a:ext uri="{FF2B5EF4-FFF2-40B4-BE49-F238E27FC236}">
                <a16:creationId xmlns:a16="http://schemas.microsoft.com/office/drawing/2014/main" xmlns="" id="{64753937-B4B9-42EA-968E-D6BA52C4FC7B}"/>
              </a:ext>
            </a:extLst>
          </p:cNvPr>
          <p:cNvSpPr>
            <a:spLocks/>
          </p:cNvSpPr>
          <p:nvPr/>
        </p:nvSpPr>
        <p:spPr bwMode="auto">
          <a:xfrm>
            <a:off x="0" y="842963"/>
            <a:ext cx="1014413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0" name="Rectangle 4">
            <a:extLst>
              <a:ext uri="{FF2B5EF4-FFF2-40B4-BE49-F238E27FC236}">
                <a16:creationId xmlns:a16="http://schemas.microsoft.com/office/drawing/2014/main" xmlns="" id="{B331050A-D9EB-4940-BA7E-622E995D13A3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381000"/>
            <a:ext cx="7847013" cy="1219200"/>
          </a:xfrm>
        </p:spPr>
        <p:txBody>
          <a:bodyPr anchor="b"/>
          <a:lstStyle>
            <a:lvl1pPr>
              <a:lnSpc>
                <a:spcPct val="80000"/>
              </a:lnSpc>
              <a:defRPr sz="4400"/>
            </a:lvl1pPr>
          </a:lstStyle>
          <a:p>
            <a:pPr lvl="0"/>
            <a:r>
              <a:rPr lang="en-US" altLang="zh-TW" noProof="0"/>
              <a:t>Click to edit Master title style</a:t>
            </a:r>
          </a:p>
        </p:txBody>
      </p:sp>
      <p:sp>
        <p:nvSpPr>
          <p:cNvPr id="91141" name="Rectangle 5">
            <a:extLst>
              <a:ext uri="{FF2B5EF4-FFF2-40B4-BE49-F238E27FC236}">
                <a16:creationId xmlns:a16="http://schemas.microsoft.com/office/drawing/2014/main" xmlns="" id="{055FC0E4-AA61-431B-B3FD-4660E3C1C5FB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2057400"/>
            <a:ext cx="7848600" cy="3657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400" b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altLang="zh-TW" noProof="0"/>
              <a:t>Click to edit Master subtitle style</a:t>
            </a:r>
          </a:p>
        </p:txBody>
      </p:sp>
      <p:sp>
        <p:nvSpPr>
          <p:cNvPr id="91142" name="Rectangle 6">
            <a:extLst>
              <a:ext uri="{FF2B5EF4-FFF2-40B4-BE49-F238E27FC236}">
                <a16:creationId xmlns:a16="http://schemas.microsoft.com/office/drawing/2014/main" xmlns="" id="{5BA1E8D9-BF98-4A11-8D27-1DDCAEC0870F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343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1143" name="Rectangle 7">
            <a:extLst>
              <a:ext uri="{FF2B5EF4-FFF2-40B4-BE49-F238E27FC236}">
                <a16:creationId xmlns:a16="http://schemas.microsoft.com/office/drawing/2014/main" xmlns="" id="{8A1B53C4-29FC-4943-9FCB-2C12F21AEF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1144" name="Rectangle 8">
            <a:extLst>
              <a:ext uri="{FF2B5EF4-FFF2-40B4-BE49-F238E27FC236}">
                <a16:creationId xmlns:a16="http://schemas.microsoft.com/office/drawing/2014/main" xmlns="" id="{F63261E1-D754-441C-8151-BD619CB6ED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8204200" y="6400800"/>
            <a:ext cx="939800" cy="457200"/>
          </a:xfrm>
        </p:spPr>
        <p:txBody>
          <a:bodyPr/>
          <a:lstStyle>
            <a:lvl1pPr>
              <a:defRPr/>
            </a:lvl1pPr>
          </a:lstStyle>
          <a:p>
            <a:fld id="{3DCC8A1C-D5C7-46EC-88F2-849E0E59A81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D2770A-856B-4A4B-BC60-A24E69EC6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4017B7E-56EB-4099-AD64-C7CDAD5E6A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65E8B4-32D7-4DD9-A69E-695C89429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40361F-B1D8-4B7F-A713-EFD27CF5C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Chap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F07D5A-A99E-4A60-88F6-208C81AB4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ABCE7-EE78-4895-AC62-2306E521BB8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976658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1A6DB52-3991-4655-9A92-C166635A1B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73888" y="325438"/>
            <a:ext cx="1979612" cy="5507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D111613-E3D0-42BC-B7A1-3B0B4A191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30288" y="325438"/>
            <a:ext cx="5791200" cy="5507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793995-9BE2-410E-B2AA-5FFED9159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40E6CF-167A-4583-B785-B8B50AA7F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Chap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EBA727-9FE6-45B3-947E-3C12E157D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2AECE-9E88-47ED-B8D4-1C2871C6147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52342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36C48C-E97B-404C-91E0-4F632F7E5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BA3795-A0D9-4FF2-91AA-16C288437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C617FA-C5A4-4BBB-8E8C-6B1FA996A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04FF92-D412-4BD4-84DB-ABC68A0BA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Chap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471121-563F-4C65-A3EA-CD6E4E8E7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6935F-7E8D-409B-A2FE-D7F305D7DF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72236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08575E-450A-4165-91DD-86686C266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17BE71-4C76-45A3-8D4C-F2339F55B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325DD0-4FFA-425C-8ADA-10DC6F49E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52B2A2-7350-4D0A-B7AD-6A445335A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Chap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398FF9-AAEE-4FD6-B2E8-771499797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18EA9-428B-42D3-A36C-E043B23ABA5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7967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164CB0-17B6-40F9-AA4D-0A455BABF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3467F9-577E-4D5B-A206-95A0B216AE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371600"/>
            <a:ext cx="3867150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1C19C9F-7715-4497-9895-4258A69F1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6350" y="1371600"/>
            <a:ext cx="3867150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CBF786D-7A36-43ED-8439-F3C84C701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E5A944-D1B9-4B74-BE82-5BFA58CD3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Chap 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D9B9C78-550A-4A07-BCD8-AAFC41530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94DAD-CC9E-4EAB-86AF-F6FEF5BF677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67568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5F2C17-7B4B-4C76-9E95-FECC6431B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614D823-1414-4C65-BF26-AD4DB06F0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CD8085E-3358-4DD2-9903-3073FA3A73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00CD28C-32B8-4DED-A2B6-DB41989091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45F696A-F34D-48B1-A4F9-5A36CC9D68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0885B86-0032-485C-895D-6E6C73D60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2F82524-2685-453D-BF49-A9C523D6C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Chap 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1D72850-1882-4CBF-938E-6390B0E8A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F246E-A504-46ED-BCE9-C695549D8BA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9058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A8DAD6-266F-449E-B332-44F101329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95C6E8E-59D2-4162-B739-B09A01E94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BC0E3E4-F117-4F2D-8DA3-6E1707E50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Chap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8990342-B6D1-47B0-94BD-A64C645C8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8D8C9-013A-4A5D-8F8C-AFF2BED656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11974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EC0AEB7-AC08-4CC5-B471-916E491B8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5100956-3672-47AC-B9D6-BDF27619B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Chap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E7BF03B-E5A2-4695-A9A3-0CED8F54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81124-BC2B-47A0-842A-89F25A2EC8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38881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946419-82FE-43AE-81ED-B38786358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473EB0-3CDB-467E-8C6F-A88B80AF7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F72307B-5B81-4B33-87C2-FB5B0D1B7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B2C07E8-9871-4527-BA49-BD7252C21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C06C719-08B1-4CEF-A638-8400833AF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Chap 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C6F9E3E-DDB4-487D-BC11-A63CE8AE2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CE564-5AF9-42AB-B86A-921E3449FE8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98970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C53B60-0CC1-464A-B3CA-5A85DDA9A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C20B84F-757B-4E5D-B318-64B6E76C94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372706-4A6C-44DA-9A0E-DC04EB1C3A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D28DE9-13B3-40E8-BA83-FC33F2695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EFF0523-C8DC-469D-8C73-244493BA2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Chap 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81439B5-CC62-4E88-BF99-0BADBE8F6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B9DAE-563B-4BB9-9D9D-CCC93F0B459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91107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rc 2">
            <a:extLst>
              <a:ext uri="{FF2B5EF4-FFF2-40B4-BE49-F238E27FC236}">
                <a16:creationId xmlns:a16="http://schemas.microsoft.com/office/drawing/2014/main" xmlns="" id="{C9D9F523-2CEA-4EE7-AC6E-EA60A31C4551}"/>
              </a:ext>
            </a:extLst>
          </p:cNvPr>
          <p:cNvSpPr>
            <a:spLocks/>
          </p:cNvSpPr>
          <p:nvPr/>
        </p:nvSpPr>
        <p:spPr bwMode="auto">
          <a:xfrm>
            <a:off x="0" y="842963"/>
            <a:ext cx="1025525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xmlns="" id="{7C2FFC84-DA58-45D2-B783-1F464068D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30288" y="325438"/>
            <a:ext cx="7885112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90116" name="Rectangle 4">
            <a:extLst>
              <a:ext uri="{FF2B5EF4-FFF2-40B4-BE49-F238E27FC236}">
                <a16:creationId xmlns:a16="http://schemas.microsoft.com/office/drawing/2014/main" xmlns="" id="{E5D93254-B15D-4CFA-9EE8-E896C93CC6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371600"/>
            <a:ext cx="7886700" cy="446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90117" name="Rectangle 5">
            <a:extLst>
              <a:ext uri="{FF2B5EF4-FFF2-40B4-BE49-F238E27FC236}">
                <a16:creationId xmlns:a16="http://schemas.microsoft.com/office/drawing/2014/main" xmlns="" id="{1BD21F1E-5A76-478A-BC5B-B7F33B0081C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1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 i="0">
                <a:solidFill>
                  <a:schemeClr val="hlink"/>
                </a:solidFill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90118" name="Rectangle 6">
            <a:extLst>
              <a:ext uri="{FF2B5EF4-FFF2-40B4-BE49-F238E27FC236}">
                <a16:creationId xmlns:a16="http://schemas.microsoft.com/office/drawing/2014/main" xmlns="" id="{273DE904-406A-4C2B-B97A-2FF51AC0DF9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05800" y="6400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 i="0">
                <a:solidFill>
                  <a:schemeClr val="hlink"/>
                </a:solidFill>
                <a:latin typeface="+mn-lt"/>
              </a:defRPr>
            </a:lvl1pPr>
          </a:lstStyle>
          <a:p>
            <a:r>
              <a:rPr lang="en-US" altLang="zh-TW"/>
              <a:t>Chap 2</a:t>
            </a:r>
          </a:p>
        </p:txBody>
      </p:sp>
      <p:sp>
        <p:nvSpPr>
          <p:cNvPr id="90119" name="Rectangle 7">
            <a:extLst>
              <a:ext uri="{FF2B5EF4-FFF2-40B4-BE49-F238E27FC236}">
                <a16:creationId xmlns:a16="http://schemas.microsoft.com/office/drawing/2014/main" xmlns="" id="{B2DAADD8-0B61-4ECB-B1AC-7B5C3CB516F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642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 i="0">
                <a:solidFill>
                  <a:schemeClr val="hlink"/>
                </a:solidFill>
                <a:latin typeface="+mn-lt"/>
              </a:defRPr>
            </a:lvl1pPr>
          </a:lstStyle>
          <a:p>
            <a:fld id="{9D539721-404B-40DA-98E8-0E47868B993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anose="020B0606020202030204" pitchFamily="34" charset="0"/>
          <a:ea typeface="新細明體" panose="02020500000000000000" pitchFamily="18" charset="-12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anose="020B0606020202030204" pitchFamily="34" charset="0"/>
          <a:ea typeface="新細明體" panose="02020500000000000000" pitchFamily="18" charset="-12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anose="020B0606020202030204" pitchFamily="34" charset="0"/>
          <a:ea typeface="新細明體" panose="02020500000000000000" pitchFamily="18" charset="-12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anose="020B0606020202030204" pitchFamily="34" charset="0"/>
          <a:ea typeface="新細明體" panose="02020500000000000000" pitchFamily="18" charset="-12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anose="020B0606020202030204" pitchFamily="34" charset="0"/>
          <a:ea typeface="新細明體" panose="02020500000000000000" pitchFamily="18" charset="-12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anose="020B0606020202030204" pitchFamily="34" charset="0"/>
          <a:ea typeface="新細明體" panose="02020500000000000000" pitchFamily="18" charset="-12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anose="020B0606020202030204" pitchFamily="34" charset="0"/>
          <a:ea typeface="新細明體" panose="02020500000000000000" pitchFamily="18" charset="-12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anose="020B060602020203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../../../../Documents%20and%20Settings/ghhwang.GHHWANG2/Local%20Settings/Temporary%20Internet%20Files/Content.IE5/4TM1AZSB/FIG2-2.ppt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3.xls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6.xls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8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Documents%20and%20Settings/ghhwang.GHHWANG2/Local%20Settings/Temporary%20Internet%20Files/Content.IE5/4TM1AZSB/FIG2-2.ppt" TargetMode="External"/><Relationship Id="rId2" Type="http://schemas.openxmlformats.org/officeDocument/2006/relationships/hyperlink" Target="../../../../Documents%20and%20Settings/ghhwang.GHHWANG2/Local%20Settings/Temporary%20Internet%20Files/Content.IE5/4TM1AZSB/FIG2-1.ppt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../../../../Documents%20and%20Settings/ghhwang.GHHWANG2/Local%20Settings/Temporary%20Internet%20Files/Content.IE5/4TM1AZSB/FIG2-3.ppt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9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0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Excel_97-2003_Worksheet12.xls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9BD8F937-37DF-43DE-9AD6-795B207B0B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A1A5209-C55F-4D1E-958A-F0B63F7A824F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90B1C1C9-69A0-4618-923A-9BE50440358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smtClean="0"/>
              <a:t>UNIT – I</a:t>
            </a:r>
            <a:br>
              <a:rPr lang="en-US" altLang="zh-TW" smtClean="0"/>
            </a:br>
            <a:r>
              <a:rPr lang="en-US" altLang="zh-TW" smtClean="0"/>
              <a:t>Assemblers</a:t>
            </a:r>
            <a:endParaRPr lang="en-US" altLang="zh-TW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7B2A759F-5D85-4E7A-BA15-CC1177E2162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412040" y="2102382"/>
            <a:ext cx="5817560" cy="3657600"/>
          </a:xfrm>
        </p:spPr>
        <p:txBody>
          <a:bodyPr/>
          <a:lstStyle/>
          <a:p>
            <a:r>
              <a:rPr lang="en-US" altLang="zh-TW" sz="1800" dirty="0" smtClean="0"/>
              <a:t>DEPARTMENT OF INFORMATION TECHNOLOGY</a:t>
            </a:r>
          </a:p>
          <a:p>
            <a:pPr algn="r"/>
            <a:r>
              <a:rPr lang="en-US" altLang="zh-TW" sz="1800" dirty="0" smtClean="0"/>
              <a:t>R.KARTHIGAICHELVI</a:t>
            </a:r>
            <a:endParaRPr lang="en-US" altLang="zh-TW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4BDBCF0-57ED-43F1-BB32-0364557ED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4049-CCA2-4A8A-B41B-0A20162958D5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81922" name="Rectangle 2050">
            <a:extLst>
              <a:ext uri="{FF2B5EF4-FFF2-40B4-BE49-F238E27FC236}">
                <a16:creationId xmlns:a16="http://schemas.microsoft.com/office/drawing/2014/main" xmlns="" id="{892539CE-5C0D-4E57-A146-2BA4E4AD74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Difficulties: Forward Reference</a:t>
            </a:r>
          </a:p>
        </p:txBody>
      </p:sp>
      <p:sp>
        <p:nvSpPr>
          <p:cNvPr id="81923" name="Rectangle 2051">
            <a:extLst>
              <a:ext uri="{FF2B5EF4-FFF2-40B4-BE49-F238E27FC236}">
                <a16:creationId xmlns:a16="http://schemas.microsoft.com/office/drawing/2014/main" xmlns="" id="{9AA387C4-77CB-4622-AB08-A785B1E02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Forward reference: reference to a label that is defined later in the program.</a:t>
            </a:r>
          </a:p>
          <a:p>
            <a:pPr>
              <a:buFont typeface="Monotype Sorts" pitchFamily="2" charset="2"/>
              <a:buNone/>
            </a:pPr>
            <a:endParaRPr lang="en-US" altLang="zh-TW"/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2200" u="sng"/>
              <a:t>		Loc</a:t>
            </a:r>
            <a:r>
              <a:rPr lang="en-US" altLang="zh-TW" sz="2200"/>
              <a:t>	</a:t>
            </a:r>
            <a:r>
              <a:rPr lang="en-US" altLang="zh-TW" sz="2200" u="sng"/>
              <a:t>Label</a:t>
            </a:r>
            <a:r>
              <a:rPr lang="en-US" altLang="zh-TW" sz="2200"/>
              <a:t>		</a:t>
            </a:r>
            <a:r>
              <a:rPr lang="en-US" altLang="zh-TW" sz="2200" u="sng"/>
              <a:t>Operator</a:t>
            </a:r>
            <a:r>
              <a:rPr lang="en-US" altLang="zh-TW" sz="2200"/>
              <a:t>	</a:t>
            </a:r>
            <a:r>
              <a:rPr lang="en-US" altLang="zh-TW" sz="2200" u="sng"/>
              <a:t>Operand</a:t>
            </a:r>
            <a:r>
              <a:rPr lang="en-US" altLang="zh-TW" sz="2200"/>
              <a:t>	</a:t>
            </a:r>
            <a:r>
              <a:rPr lang="en-US" altLang="zh-TW" sz="2200" u="sng"/>
              <a:t> 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endParaRPr lang="en-US" altLang="zh-TW" sz="2400"/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2400"/>
              <a:t>		</a:t>
            </a:r>
            <a:r>
              <a:rPr lang="en-US" altLang="zh-TW" sz="1900"/>
              <a:t>1000	FIRST		STL		RETADR		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900"/>
              <a:t>		1003	CLOOP		JSUB		RDREC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900"/>
              <a:t>		 …	  …		…		…		…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1900"/>
              <a:t>		1012			J		CLOOP		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2400"/>
              <a:t>		</a:t>
            </a:r>
            <a:r>
              <a:rPr lang="en-US" altLang="zh-TW" sz="1900"/>
              <a:t>…	  …		…		…		…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2400"/>
              <a:t>		</a:t>
            </a:r>
            <a:r>
              <a:rPr lang="en-US" altLang="zh-TW" sz="1900"/>
              <a:t>1033	RETADR	RESW		1</a:t>
            </a:r>
          </a:p>
        </p:txBody>
      </p:sp>
      <p:sp>
        <p:nvSpPr>
          <p:cNvPr id="81924" name="Freeform 2052">
            <a:extLst>
              <a:ext uri="{FF2B5EF4-FFF2-40B4-BE49-F238E27FC236}">
                <a16:creationId xmlns:a16="http://schemas.microsoft.com/office/drawing/2014/main" xmlns="" id="{348A5720-E066-4082-ABBC-1FACA5556AA2}"/>
              </a:ext>
            </a:extLst>
          </p:cNvPr>
          <p:cNvSpPr>
            <a:spLocks/>
          </p:cNvSpPr>
          <p:nvPr/>
        </p:nvSpPr>
        <p:spPr bwMode="auto">
          <a:xfrm>
            <a:off x="1676400" y="4267200"/>
            <a:ext cx="317500" cy="762000"/>
          </a:xfrm>
          <a:custGeom>
            <a:avLst/>
            <a:gdLst>
              <a:gd name="T0" fmla="*/ 200 w 200"/>
              <a:gd name="T1" fmla="*/ 480 h 480"/>
              <a:gd name="T2" fmla="*/ 8 w 200"/>
              <a:gd name="T3" fmla="*/ 240 h 480"/>
              <a:gd name="T4" fmla="*/ 152 w 200"/>
              <a:gd name="T5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0" h="480">
                <a:moveTo>
                  <a:pt x="200" y="480"/>
                </a:moveTo>
                <a:cubicBezTo>
                  <a:pt x="108" y="400"/>
                  <a:pt x="16" y="320"/>
                  <a:pt x="8" y="240"/>
                </a:cubicBezTo>
                <a:cubicBezTo>
                  <a:pt x="0" y="160"/>
                  <a:pt x="128" y="40"/>
                  <a:pt x="152" y="0"/>
                </a:cubicBezTo>
              </a:path>
            </a:pathLst>
          </a:custGeom>
          <a:noFill/>
          <a:ln w="28575" cmpd="sng">
            <a:solidFill>
              <a:schemeClr val="hlink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5" name="Freeform 2053">
            <a:extLst>
              <a:ext uri="{FF2B5EF4-FFF2-40B4-BE49-F238E27FC236}">
                <a16:creationId xmlns:a16="http://schemas.microsoft.com/office/drawing/2014/main" xmlns="" id="{83FBCA79-9921-4DDF-B871-79FC221C5BAC}"/>
              </a:ext>
            </a:extLst>
          </p:cNvPr>
          <p:cNvSpPr>
            <a:spLocks/>
          </p:cNvSpPr>
          <p:nvPr/>
        </p:nvSpPr>
        <p:spPr bwMode="auto">
          <a:xfrm>
            <a:off x="1143000" y="3657600"/>
            <a:ext cx="762000" cy="2057400"/>
          </a:xfrm>
          <a:custGeom>
            <a:avLst/>
            <a:gdLst>
              <a:gd name="T0" fmla="*/ 480 w 480"/>
              <a:gd name="T1" fmla="*/ 0 h 1296"/>
              <a:gd name="T2" fmla="*/ 0 w 480"/>
              <a:gd name="T3" fmla="*/ 672 h 1296"/>
              <a:gd name="T4" fmla="*/ 480 w 480"/>
              <a:gd name="T5" fmla="*/ 1296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1296">
                <a:moveTo>
                  <a:pt x="480" y="0"/>
                </a:moveTo>
                <a:cubicBezTo>
                  <a:pt x="240" y="228"/>
                  <a:pt x="0" y="456"/>
                  <a:pt x="0" y="672"/>
                </a:cubicBezTo>
                <a:cubicBezTo>
                  <a:pt x="0" y="888"/>
                  <a:pt x="240" y="1092"/>
                  <a:pt x="480" y="1296"/>
                </a:cubicBezTo>
              </a:path>
            </a:pathLst>
          </a:custGeom>
          <a:noFill/>
          <a:ln w="28575" cmpd="sng">
            <a:solidFill>
              <a:schemeClr val="hlink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34176942-2A54-46AE-9825-C01CFD1E9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BC246-F82C-4C34-ACE3-37B327CA6C69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A398C16F-6024-43BF-AB04-5E3094C438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Two Pass Assembler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94A82A0D-A3E3-45F0-965F-426B817606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Pass 1</a:t>
            </a:r>
          </a:p>
          <a:p>
            <a:pPr lvl="1"/>
            <a:r>
              <a:rPr lang="en-US" altLang="zh-TW" sz="2200">
                <a:solidFill>
                  <a:srgbClr val="800000"/>
                </a:solidFill>
              </a:rPr>
              <a:t>Assign addresses to all statements in the program</a:t>
            </a:r>
            <a:endParaRPr lang="en-US" altLang="zh-TW" sz="2200"/>
          </a:p>
          <a:p>
            <a:pPr lvl="1"/>
            <a:r>
              <a:rPr lang="en-US" altLang="zh-TW" sz="2200"/>
              <a:t>Save the values assigned to all </a:t>
            </a:r>
            <a:r>
              <a:rPr lang="en-US" altLang="zh-TW" sz="2200">
                <a:solidFill>
                  <a:srgbClr val="800000"/>
                </a:solidFill>
              </a:rPr>
              <a:t>labels</a:t>
            </a:r>
            <a:r>
              <a:rPr lang="en-US" altLang="zh-TW" sz="2200"/>
              <a:t> for use in Pass 2</a:t>
            </a:r>
          </a:p>
          <a:p>
            <a:pPr lvl="1"/>
            <a:r>
              <a:rPr lang="en-US" altLang="zh-TW" sz="2200"/>
              <a:t>Perform some processing of assembler directives</a:t>
            </a:r>
          </a:p>
          <a:p>
            <a:r>
              <a:rPr lang="en-US" altLang="zh-TW"/>
              <a:t>Pass 2</a:t>
            </a:r>
          </a:p>
          <a:p>
            <a:pPr lvl="1"/>
            <a:r>
              <a:rPr lang="en-US" altLang="zh-TW" sz="2200">
                <a:solidFill>
                  <a:srgbClr val="800000"/>
                </a:solidFill>
              </a:rPr>
              <a:t>Assemble instructions</a:t>
            </a:r>
            <a:endParaRPr lang="en-US" altLang="zh-TW" sz="2200"/>
          </a:p>
          <a:p>
            <a:pPr lvl="1"/>
            <a:r>
              <a:rPr lang="en-US" altLang="zh-TW" sz="2200"/>
              <a:t>Generate data values defined by BYTE, WORD</a:t>
            </a:r>
          </a:p>
          <a:p>
            <a:pPr lvl="1"/>
            <a:r>
              <a:rPr lang="en-US" altLang="zh-TW" sz="2200"/>
              <a:t>Perform processing of assembler directives not done in Pass 1</a:t>
            </a:r>
          </a:p>
          <a:p>
            <a:pPr lvl="1"/>
            <a:r>
              <a:rPr lang="en-US" altLang="zh-TW" sz="2200"/>
              <a:t>Write the object program and the assembly listing</a:t>
            </a:r>
            <a:endParaRPr lang="en-US" altLang="zh-TW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xmlns="" id="{D8BD43A9-EEC8-47FB-BA8C-6812CE01A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A589D-0030-4939-8F9C-680D4967E9E9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06E63B18-86C6-4374-908F-7D0EAC209A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Two Pass Assembler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xmlns="" id="{6C14975F-7B3C-4162-954D-54264C05DE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Read from input line</a:t>
            </a:r>
          </a:p>
          <a:p>
            <a:pPr lvl="1"/>
            <a:r>
              <a:rPr lang="en-US" altLang="zh-TW"/>
              <a:t>LABEL, OPCODE, OPERAND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xmlns="" id="{7B4BB443-9ED2-4B94-8F9C-8184EAE0B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114800"/>
            <a:ext cx="14478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000" b="0" i="0"/>
              <a:t>Pass 1</a:t>
            </a: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xmlns="" id="{C9D3ED37-3C78-4A63-91FC-82BE7B8C2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114800"/>
            <a:ext cx="14478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000" b="0" i="0"/>
              <a:t>Pass 2 </a:t>
            </a:r>
          </a:p>
        </p:txBody>
      </p:sp>
      <p:sp>
        <p:nvSpPr>
          <p:cNvPr id="11270" name="Line 6">
            <a:extLst>
              <a:ext uri="{FF2B5EF4-FFF2-40B4-BE49-F238E27FC236}">
                <a16:creationId xmlns:a16="http://schemas.microsoft.com/office/drawing/2014/main" xmlns="" id="{F73D3055-6406-4FC9-ADCA-7690688FF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343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xmlns="" id="{055E1F38-4341-4F43-878E-4C139D699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40814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b="0" i="0"/>
          </a:p>
        </p:txBody>
      </p:sp>
      <p:grpSp>
        <p:nvGrpSpPr>
          <p:cNvPr id="11274" name="Group 10">
            <a:extLst>
              <a:ext uri="{FF2B5EF4-FFF2-40B4-BE49-F238E27FC236}">
                <a16:creationId xmlns:a16="http://schemas.microsoft.com/office/drawing/2014/main" xmlns="" id="{BCBF8CB9-D1B7-479D-BF12-6479DB5F93E3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962400"/>
            <a:ext cx="1828800" cy="762000"/>
            <a:chOff x="1872" y="3168"/>
            <a:chExt cx="1152" cy="480"/>
          </a:xfrm>
        </p:grpSpPr>
        <p:sp>
          <p:nvSpPr>
            <p:cNvPr id="11272" name="AutoShape 8">
              <a:extLst>
                <a:ext uri="{FF2B5EF4-FFF2-40B4-BE49-F238E27FC236}">
                  <a16:creationId xmlns:a16="http://schemas.microsoft.com/office/drawing/2014/main" xmlns="" id="{44981947-BDAE-46AA-9BF9-A5F9CEE7E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168"/>
              <a:ext cx="1152" cy="480"/>
            </a:xfrm>
            <a:prstGeom prst="flowChartOnlineStorag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Text Box 9">
              <a:extLst>
                <a:ext uri="{FF2B5EF4-FFF2-40B4-BE49-F238E27FC236}">
                  <a16:creationId xmlns:a16="http://schemas.microsoft.com/office/drawing/2014/main" xmlns="" id="{50ED05B5-48C9-4475-9D98-21BFA3416E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3168"/>
              <a:ext cx="92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000" b="0" i="0"/>
                <a:t>Intermediate</a:t>
              </a:r>
            </a:p>
            <a:p>
              <a:pPr algn="ctr"/>
              <a:r>
                <a:rPr lang="en-US" altLang="zh-TW" sz="2000" b="0" i="0"/>
                <a:t>file</a:t>
              </a:r>
            </a:p>
          </p:txBody>
        </p:sp>
      </p:grpSp>
      <p:sp>
        <p:nvSpPr>
          <p:cNvPr id="11275" name="Line 11">
            <a:extLst>
              <a:ext uri="{FF2B5EF4-FFF2-40B4-BE49-F238E27FC236}">
                <a16:creationId xmlns:a16="http://schemas.microsoft.com/office/drawing/2014/main" xmlns="" id="{67218FCD-5520-49B8-B89A-77A6E3368D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4343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2">
            <a:extLst>
              <a:ext uri="{FF2B5EF4-FFF2-40B4-BE49-F238E27FC236}">
                <a16:creationId xmlns:a16="http://schemas.microsoft.com/office/drawing/2014/main" xmlns="" id="{39390413-D29A-4EB3-B909-43551728D2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343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3">
            <a:extLst>
              <a:ext uri="{FF2B5EF4-FFF2-40B4-BE49-F238E27FC236}">
                <a16:creationId xmlns:a16="http://schemas.microsoft.com/office/drawing/2014/main" xmlns="" id="{EC551554-108D-4B80-8805-52E12DA71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4076700"/>
            <a:ext cx="850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 b="0" i="0"/>
              <a:t>Object </a:t>
            </a:r>
          </a:p>
          <a:p>
            <a:r>
              <a:rPr lang="en-US" altLang="zh-TW" sz="1800" b="0" i="0"/>
              <a:t>codes</a:t>
            </a:r>
          </a:p>
        </p:txBody>
      </p:sp>
      <p:sp>
        <p:nvSpPr>
          <p:cNvPr id="11278" name="Text Box 14">
            <a:extLst>
              <a:ext uri="{FF2B5EF4-FFF2-40B4-BE49-F238E27FC236}">
                <a16:creationId xmlns:a16="http://schemas.microsoft.com/office/drawing/2014/main" xmlns="" id="{0CA57E31-0517-4D82-B319-A5F2D45CA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48000"/>
            <a:ext cx="958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 b="0" i="0"/>
              <a:t>Source</a:t>
            </a:r>
          </a:p>
          <a:p>
            <a:r>
              <a:rPr lang="en-US" altLang="zh-TW" sz="1800" b="0" i="0"/>
              <a:t>program</a:t>
            </a:r>
          </a:p>
        </p:txBody>
      </p:sp>
      <p:sp>
        <p:nvSpPr>
          <p:cNvPr id="11279" name="Line 15">
            <a:extLst>
              <a:ext uri="{FF2B5EF4-FFF2-40B4-BE49-F238E27FC236}">
                <a16:creationId xmlns:a16="http://schemas.microsoft.com/office/drawing/2014/main" xmlns="" id="{312456DE-30B5-40C4-B955-2D87CD14E00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AutoShape 16">
            <a:extLst>
              <a:ext uri="{FF2B5EF4-FFF2-40B4-BE49-F238E27FC236}">
                <a16:creationId xmlns:a16="http://schemas.microsoft.com/office/drawing/2014/main" xmlns="" id="{AEFA402D-F149-4AE3-B972-A1DA1C41C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048000"/>
            <a:ext cx="914400" cy="762000"/>
          </a:xfrm>
          <a:prstGeom prst="flowChart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AutoShape 18">
            <a:extLst>
              <a:ext uri="{FF2B5EF4-FFF2-40B4-BE49-F238E27FC236}">
                <a16:creationId xmlns:a16="http://schemas.microsoft.com/office/drawing/2014/main" xmlns="" id="{4E2EB525-4854-44C2-88EA-93792D396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038600"/>
            <a:ext cx="914400" cy="762000"/>
          </a:xfrm>
          <a:prstGeom prst="flowChart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AutoShape 20">
            <a:extLst>
              <a:ext uri="{FF2B5EF4-FFF2-40B4-BE49-F238E27FC236}">
                <a16:creationId xmlns:a16="http://schemas.microsoft.com/office/drawing/2014/main" xmlns="" id="{314BA79F-3150-4E64-8986-398E341EAEF4}"/>
              </a:ext>
            </a:extLst>
          </p:cNvPr>
          <p:cNvSpPr>
            <a:spLocks/>
          </p:cNvSpPr>
          <p:nvPr/>
        </p:nvSpPr>
        <p:spPr bwMode="auto">
          <a:xfrm>
            <a:off x="685800" y="4876800"/>
            <a:ext cx="914400" cy="349250"/>
          </a:xfrm>
          <a:prstGeom prst="borderCallout1">
            <a:avLst>
              <a:gd name="adj1" fmla="val 32727"/>
              <a:gd name="adj2" fmla="val 108333"/>
              <a:gd name="adj3" fmla="val -93181"/>
              <a:gd name="adj4" fmla="val 13871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TW" sz="1600" b="0" i="0"/>
              <a:t>OPTAB</a:t>
            </a:r>
          </a:p>
        </p:txBody>
      </p:sp>
      <p:sp>
        <p:nvSpPr>
          <p:cNvPr id="11285" name="AutoShape 21">
            <a:extLst>
              <a:ext uri="{FF2B5EF4-FFF2-40B4-BE49-F238E27FC236}">
                <a16:creationId xmlns:a16="http://schemas.microsoft.com/office/drawing/2014/main" xmlns="" id="{157AFE9E-8C94-42BE-A16E-3CDBBCFF64A2}"/>
              </a:ext>
            </a:extLst>
          </p:cNvPr>
          <p:cNvSpPr>
            <a:spLocks/>
          </p:cNvSpPr>
          <p:nvPr/>
        </p:nvSpPr>
        <p:spPr bwMode="auto">
          <a:xfrm>
            <a:off x="2286000" y="4876800"/>
            <a:ext cx="1108075" cy="349250"/>
          </a:xfrm>
          <a:prstGeom prst="borderCallout1">
            <a:avLst>
              <a:gd name="adj1" fmla="val 32727"/>
              <a:gd name="adj2" fmla="val -6875"/>
              <a:gd name="adj3" fmla="val -94093"/>
              <a:gd name="adj4" fmla="val -28509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TW" sz="1600" b="0" i="0"/>
              <a:t>SYMTAB</a:t>
            </a:r>
          </a:p>
        </p:txBody>
      </p:sp>
      <p:sp>
        <p:nvSpPr>
          <p:cNvPr id="11287" name="AutoShape 23">
            <a:extLst>
              <a:ext uri="{FF2B5EF4-FFF2-40B4-BE49-F238E27FC236}">
                <a16:creationId xmlns:a16="http://schemas.microsoft.com/office/drawing/2014/main" xmlns="" id="{BB0A1775-9D6F-4D62-B50E-D6B870C27863}"/>
              </a:ext>
            </a:extLst>
          </p:cNvPr>
          <p:cNvSpPr>
            <a:spLocks/>
          </p:cNvSpPr>
          <p:nvPr/>
        </p:nvSpPr>
        <p:spPr bwMode="auto">
          <a:xfrm>
            <a:off x="6019800" y="4876800"/>
            <a:ext cx="1108075" cy="349250"/>
          </a:xfrm>
          <a:prstGeom prst="borderCallout1">
            <a:avLst>
              <a:gd name="adj1" fmla="val 32727"/>
              <a:gd name="adj2" fmla="val -6875"/>
              <a:gd name="adj3" fmla="val -100907"/>
              <a:gd name="adj4" fmla="val -32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TW" sz="1600" b="0" i="0"/>
              <a:t>SYMTAB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48CADAF3-4C93-4241-84A9-28C3F0FFD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3E30-D59E-44AE-A08A-0D1D731FC72C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84994" name="Rectangle 2050">
            <a:extLst>
              <a:ext uri="{FF2B5EF4-FFF2-40B4-BE49-F238E27FC236}">
                <a16:creationId xmlns:a16="http://schemas.microsoft.com/office/drawing/2014/main" xmlns="" id="{5A03A5EC-80CD-4F55-8886-9EF8358CB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Data Structures</a:t>
            </a:r>
          </a:p>
        </p:txBody>
      </p:sp>
      <p:sp>
        <p:nvSpPr>
          <p:cNvPr id="84995" name="Rectangle 2051">
            <a:extLst>
              <a:ext uri="{FF2B5EF4-FFF2-40B4-BE49-F238E27FC236}">
                <a16:creationId xmlns:a16="http://schemas.microsoft.com/office/drawing/2014/main" xmlns="" id="{FA37A8FA-1B95-424D-9AC7-8FFB7956F0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458200" cy="4495800"/>
          </a:xfrm>
        </p:spPr>
        <p:txBody>
          <a:bodyPr/>
          <a:lstStyle/>
          <a:p>
            <a:r>
              <a:rPr lang="en-US" altLang="zh-TW"/>
              <a:t>Operation Code Table (OPTAB)</a:t>
            </a:r>
          </a:p>
          <a:p>
            <a:r>
              <a:rPr lang="en-US" altLang="zh-TW"/>
              <a:t>Symbol Table (SYMTAB)</a:t>
            </a:r>
          </a:p>
          <a:p>
            <a:r>
              <a:rPr lang="en-US" altLang="zh-TW"/>
              <a:t>Location Counter(LOCCTR)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1CE3D285-F07D-4F8D-A25B-5485D5DC9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48A1D-CE26-4B1E-9523-7453B550E7FC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296C6D15-8AAC-4A06-875C-908EBC3E2B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OPTAB (operation code table)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41E3C818-7D8E-4B92-9870-5BE7F48C1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58200" cy="4495800"/>
          </a:xfrm>
        </p:spPr>
        <p:txBody>
          <a:bodyPr/>
          <a:lstStyle/>
          <a:p>
            <a:r>
              <a:rPr lang="en-US" altLang="zh-TW"/>
              <a:t>Content</a:t>
            </a:r>
          </a:p>
          <a:p>
            <a:pPr lvl="1"/>
            <a:r>
              <a:rPr lang="en-US" altLang="zh-TW"/>
              <a:t>menmonic, machine code (instruction format, length) etc.</a:t>
            </a:r>
          </a:p>
          <a:p>
            <a:r>
              <a:rPr lang="en-US" altLang="zh-TW"/>
              <a:t>Characteristic</a:t>
            </a:r>
          </a:p>
          <a:p>
            <a:pPr lvl="1"/>
            <a:r>
              <a:rPr lang="en-US" altLang="zh-TW"/>
              <a:t>static table</a:t>
            </a:r>
          </a:p>
          <a:p>
            <a:r>
              <a:rPr lang="en-US" altLang="zh-TW"/>
              <a:t>Implementation</a:t>
            </a:r>
          </a:p>
          <a:p>
            <a:pPr lvl="1"/>
            <a:r>
              <a:rPr lang="en-US" altLang="zh-TW"/>
              <a:t>array or hash table, easy for search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092193-D5D4-4A49-AF8B-8555D48F7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A906-C550-4749-B2CB-93E4A7CAC178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xmlns="" id="{A0D359DB-D8C7-4655-950F-99DD5F0CE2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SYMTAB (symbol table)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xmlns="" id="{9E06D8E0-277F-4DAE-8559-914BA0BD78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Content</a:t>
            </a:r>
          </a:p>
          <a:p>
            <a:pPr lvl="1"/>
            <a:r>
              <a:rPr lang="en-US" altLang="zh-TW"/>
              <a:t>label name, value, flag, (type, length) etc.</a:t>
            </a:r>
          </a:p>
          <a:p>
            <a:r>
              <a:rPr lang="en-US" altLang="zh-TW"/>
              <a:t>Characteristic</a:t>
            </a:r>
          </a:p>
          <a:p>
            <a:pPr lvl="1"/>
            <a:r>
              <a:rPr lang="en-US" altLang="zh-TW"/>
              <a:t>dynamic table (insert, delete, search)</a:t>
            </a:r>
          </a:p>
          <a:p>
            <a:r>
              <a:rPr lang="en-US" altLang="zh-TW"/>
              <a:t>Implementation</a:t>
            </a:r>
          </a:p>
          <a:p>
            <a:pPr lvl="1"/>
            <a:r>
              <a:rPr lang="en-US" altLang="zh-TW"/>
              <a:t>hash table, non-random keys, hashing function</a:t>
            </a:r>
          </a:p>
        </p:txBody>
      </p:sp>
      <p:sp>
        <p:nvSpPr>
          <p:cNvPr id="86020" name="Text Box 4">
            <a:extLst>
              <a:ext uri="{FF2B5EF4-FFF2-40B4-BE49-F238E27FC236}">
                <a16:creationId xmlns:a16="http://schemas.microsoft.com/office/drawing/2014/main" xmlns="" id="{69B31883-AD1F-4155-AE11-155CE804A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524000"/>
            <a:ext cx="2587625" cy="375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000" i="0">
                <a:solidFill>
                  <a:schemeClr val="hlink"/>
                </a:solidFill>
              </a:rPr>
              <a:t>COPY		1000</a:t>
            </a:r>
          </a:p>
          <a:p>
            <a:r>
              <a:rPr lang="en-US" altLang="zh-TW" sz="2000" i="0">
                <a:solidFill>
                  <a:schemeClr val="hlink"/>
                </a:solidFill>
              </a:rPr>
              <a:t>FIRST 		1000</a:t>
            </a:r>
          </a:p>
          <a:p>
            <a:r>
              <a:rPr lang="en-US" altLang="zh-TW" sz="2000" i="0">
                <a:solidFill>
                  <a:schemeClr val="hlink"/>
                </a:solidFill>
              </a:rPr>
              <a:t>CLOOP		1003</a:t>
            </a:r>
          </a:p>
          <a:p>
            <a:r>
              <a:rPr lang="en-US" altLang="zh-TW" sz="2000" i="0">
                <a:solidFill>
                  <a:schemeClr val="hlink"/>
                </a:solidFill>
              </a:rPr>
              <a:t>ENDFIL	1015</a:t>
            </a:r>
          </a:p>
          <a:p>
            <a:r>
              <a:rPr lang="en-US" altLang="zh-TW" sz="2000" i="0">
                <a:solidFill>
                  <a:schemeClr val="hlink"/>
                </a:solidFill>
              </a:rPr>
              <a:t>EOF		1024</a:t>
            </a:r>
          </a:p>
          <a:p>
            <a:r>
              <a:rPr lang="en-US" altLang="zh-TW" sz="2000" i="0">
                <a:solidFill>
                  <a:schemeClr val="hlink"/>
                </a:solidFill>
              </a:rPr>
              <a:t>THREE		102D</a:t>
            </a:r>
          </a:p>
          <a:p>
            <a:r>
              <a:rPr lang="en-US" altLang="zh-TW" sz="2000" i="0">
                <a:solidFill>
                  <a:schemeClr val="hlink"/>
                </a:solidFill>
              </a:rPr>
              <a:t>ZERO		1030</a:t>
            </a:r>
          </a:p>
          <a:p>
            <a:r>
              <a:rPr lang="en-US" altLang="zh-TW" sz="2000" i="0">
                <a:solidFill>
                  <a:schemeClr val="hlink"/>
                </a:solidFill>
              </a:rPr>
              <a:t>RETADR	1033</a:t>
            </a:r>
          </a:p>
          <a:p>
            <a:r>
              <a:rPr lang="en-US" altLang="zh-TW" sz="2000" i="0">
                <a:solidFill>
                  <a:schemeClr val="hlink"/>
                </a:solidFill>
              </a:rPr>
              <a:t>LENGTH	1036</a:t>
            </a:r>
          </a:p>
          <a:p>
            <a:r>
              <a:rPr lang="en-US" altLang="zh-TW" sz="2000" i="0">
                <a:solidFill>
                  <a:schemeClr val="hlink"/>
                </a:solidFill>
              </a:rPr>
              <a:t>BUFFER	1039</a:t>
            </a:r>
          </a:p>
          <a:p>
            <a:r>
              <a:rPr lang="en-US" altLang="zh-TW" sz="2000" i="0">
                <a:solidFill>
                  <a:schemeClr val="hlink"/>
                </a:solidFill>
              </a:rPr>
              <a:t>RDREC		2039</a:t>
            </a:r>
          </a:p>
          <a:p>
            <a:endParaRPr lang="en-US" altLang="zh-TW" sz="2000" i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D2987269-7AE6-49FC-ACAE-F63A721B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099B-5B51-4E59-B16E-F9509F1533DD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9F42BBF0-4A9B-4FA2-B7AD-43BA0010F3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Object Program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DDCFFABA-1EF7-401C-9355-95E6BAC669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458200" cy="632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/>
              <a:t>Header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200"/>
              <a:t>Col. 1	H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200"/>
              <a:t>Col. 2~7	Program name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200"/>
              <a:t>Col. 8~13	Starting address (hex)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200"/>
              <a:t>Col. 14-19	Length of object program in bytes (hex)</a:t>
            </a:r>
          </a:p>
          <a:p>
            <a:pPr>
              <a:lnSpc>
                <a:spcPct val="90000"/>
              </a:lnSpc>
            </a:pPr>
            <a:r>
              <a:rPr lang="en-US" altLang="zh-TW"/>
              <a:t>Text 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200"/>
              <a:t>Col.1 	T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200"/>
              <a:t>Col.2~7	Starting address in this record (hex)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200"/>
              <a:t>Col. 8~9	Length of object code in this record in bytes (hex)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200"/>
              <a:t>Col. 10~69	Object code (69-10+1)/6=10 instructions</a:t>
            </a:r>
          </a:p>
          <a:p>
            <a:pPr>
              <a:lnSpc>
                <a:spcPct val="90000"/>
              </a:lnSpc>
            </a:pPr>
            <a:r>
              <a:rPr lang="en-US" altLang="zh-TW"/>
              <a:t>End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200"/>
              <a:t>Col.1	E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200"/>
              <a:t>Col.2~7	Address of first executable instruction (hex)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200"/>
              <a:t>			(END program_name)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1B4D4AA2-433B-490A-BC19-D8727B251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7D3E-FFA2-40B4-A3E2-80D65FBC34EB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83970" name="Rectangle 1026">
            <a:extLst>
              <a:ext uri="{FF2B5EF4-FFF2-40B4-BE49-F238E27FC236}">
                <a16:creationId xmlns:a16="http://schemas.microsoft.com/office/drawing/2014/main" xmlns="" id="{3527258E-5996-4EF6-A8A5-1F564A20A3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Fig. 2.3</a:t>
            </a:r>
          </a:p>
        </p:txBody>
      </p:sp>
      <p:sp>
        <p:nvSpPr>
          <p:cNvPr id="83971" name="Rectangle 1027">
            <a:extLst>
              <a:ext uri="{FF2B5EF4-FFF2-40B4-BE49-F238E27FC236}">
                <a16:creationId xmlns:a16="http://schemas.microsoft.com/office/drawing/2014/main" xmlns="" id="{F187BBFD-47AC-43FE-8EC8-7F6C6893FF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94488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zh-TW" sz="2000"/>
              <a:t>H COPY  001000 00107A</a:t>
            </a:r>
          </a:p>
          <a:p>
            <a:pPr>
              <a:buFont typeface="Monotype Sorts" pitchFamily="2" charset="2"/>
              <a:buNone/>
            </a:pPr>
            <a:r>
              <a:rPr lang="en-US" altLang="zh-TW" sz="2000"/>
              <a:t>T 001000 1E 141033 482039 001036 281030 301015 482061 ...</a:t>
            </a:r>
          </a:p>
          <a:p>
            <a:pPr>
              <a:buFont typeface="Monotype Sorts" pitchFamily="2" charset="2"/>
              <a:buNone/>
            </a:pPr>
            <a:r>
              <a:rPr lang="en-US" altLang="zh-TW" sz="2000"/>
              <a:t>T 00101E 15 0C1036 482061 081044 4C0000 454F46 000003 000000</a:t>
            </a:r>
          </a:p>
          <a:p>
            <a:pPr>
              <a:buFont typeface="Monotype Sorts" pitchFamily="2" charset="2"/>
              <a:buNone/>
            </a:pPr>
            <a:r>
              <a:rPr lang="en-US" altLang="zh-TW" sz="2000"/>
              <a:t>T 002039 1E 041030 001030 E0205D 30203F D8205D 281030 …</a:t>
            </a:r>
          </a:p>
          <a:p>
            <a:pPr>
              <a:buFont typeface="Monotype Sorts" pitchFamily="2" charset="2"/>
              <a:buNone/>
            </a:pPr>
            <a:r>
              <a:rPr lang="en-US" altLang="zh-TW" sz="2000"/>
              <a:t>T 002057 1C 101036 4C0000 F1 001000 041030 E02079 302064 …</a:t>
            </a:r>
          </a:p>
          <a:p>
            <a:pPr>
              <a:buFont typeface="Monotype Sorts" pitchFamily="2" charset="2"/>
              <a:buNone/>
            </a:pPr>
            <a:r>
              <a:rPr lang="en-US" altLang="zh-TW" sz="2000"/>
              <a:t>T 002073 07 382064 4C0000 05</a:t>
            </a:r>
          </a:p>
          <a:p>
            <a:pPr>
              <a:buFont typeface="Monotype Sorts" pitchFamily="2" charset="2"/>
              <a:buNone/>
            </a:pPr>
            <a:r>
              <a:rPr lang="en-US" altLang="zh-TW" sz="2000"/>
              <a:t>E 001000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F1CB14-D38B-4E49-B291-4BB301A63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4688F-2743-4F9F-AA28-FCD55E79CBF9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xmlns="" id="{731B63CE-1946-4FBE-9ED4-10F82FD9C0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Homework #1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xmlns="" id="{0A3575CE-A476-438A-801C-C08144C920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/>
              <a:t>SUM		START		4000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/>
              <a:t>FIRST		LDX		ZERO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/>
              <a:t>			LDA		ZERO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/>
              <a:t>LOOP		ADD		TABLE,X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/>
              <a:t>			TIX		COUNT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/>
              <a:t>			JLT		LOOP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/>
              <a:t>			STA		TOTAL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/>
              <a:t>			RSUB		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/>
              <a:t>TABLE		RESW		2000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/>
              <a:t>COUNT		RESW		1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/>
              <a:t>ZERO		WORD		0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/>
              <a:t>TOTAL		RESW		1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 sz="2000"/>
              <a:t>			END		FIRST</a:t>
            </a:r>
          </a:p>
        </p:txBody>
      </p:sp>
      <p:sp>
        <p:nvSpPr>
          <p:cNvPr id="87046" name="WordArt 6">
            <a:extLst>
              <a:ext uri="{FF2B5EF4-FFF2-40B4-BE49-F238E27FC236}">
                <a16:creationId xmlns:a16="http://schemas.microsoft.com/office/drawing/2014/main" xmlns="" id="{F42653AF-BE19-4908-A07C-E15CD626316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72200" y="6019800"/>
            <a:ext cx="2598738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新細明體" panose="02020500000000000000" pitchFamily="18" charset="-120"/>
              </a:rPr>
              <a:t>End of Sec 2-1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27722EE6-B2A0-42C4-AC61-D6B4C798A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B4CC-D4CB-4193-B175-0BD3A3CCE19B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C816703E-5D50-46C1-8386-8E144BB39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Assembler Design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B933F5F1-34F6-46D2-8EBA-0BF0F7733B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/>
              <a:t>Machine Dependent Assembler Features</a:t>
            </a:r>
          </a:p>
          <a:p>
            <a:pPr lvl="1"/>
            <a:r>
              <a:rPr lang="en-US" altLang="zh-TW" sz="2200"/>
              <a:t>instruction formats and addressing modes</a:t>
            </a:r>
          </a:p>
          <a:p>
            <a:pPr lvl="1"/>
            <a:r>
              <a:rPr lang="en-US" altLang="zh-TW" sz="2200"/>
              <a:t>program relocation</a:t>
            </a:r>
          </a:p>
          <a:p>
            <a:r>
              <a:rPr lang="en-US" altLang="zh-TW" sz="2400"/>
              <a:t>Machine Independent Assembler Features</a:t>
            </a:r>
          </a:p>
          <a:p>
            <a:pPr lvl="1"/>
            <a:r>
              <a:rPr lang="en-US" altLang="zh-TW" sz="2200"/>
              <a:t>literals</a:t>
            </a:r>
          </a:p>
          <a:p>
            <a:pPr lvl="1"/>
            <a:r>
              <a:rPr lang="en-US" altLang="zh-TW" sz="2200"/>
              <a:t>symbol-defining statements</a:t>
            </a:r>
          </a:p>
          <a:p>
            <a:pPr lvl="1"/>
            <a:r>
              <a:rPr lang="en-US" altLang="zh-TW" sz="2200"/>
              <a:t>expressions</a:t>
            </a:r>
          </a:p>
          <a:p>
            <a:pPr lvl="1"/>
            <a:r>
              <a:rPr lang="en-US" altLang="zh-TW" sz="2200"/>
              <a:t>program blocks</a:t>
            </a:r>
          </a:p>
          <a:p>
            <a:pPr lvl="1"/>
            <a:r>
              <a:rPr lang="en-US" altLang="zh-TW" sz="2200"/>
              <a:t>control sections and program linking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xmlns="" id="{4761B787-8297-4422-B8BD-D43D163A4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AA17-0420-4DCD-B1F6-65BA9C054D57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xmlns="" id="{3273D510-EFC3-4264-8350-6E9068DC8A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Role of Assembler</a:t>
            </a:r>
          </a:p>
        </p:txBody>
      </p:sp>
      <p:sp>
        <p:nvSpPr>
          <p:cNvPr id="74756" name="Text Box 4">
            <a:extLst>
              <a:ext uri="{FF2B5EF4-FFF2-40B4-BE49-F238E27FC236}">
                <a16:creationId xmlns:a16="http://schemas.microsoft.com/office/drawing/2014/main" xmlns="" id="{A06B20C1-53E0-4F4E-83ED-539D6B092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09800"/>
            <a:ext cx="1600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i="0"/>
              <a:t>Source</a:t>
            </a:r>
          </a:p>
          <a:p>
            <a:pPr algn="ctr">
              <a:spcBef>
                <a:spcPct val="50000"/>
              </a:spcBef>
            </a:pPr>
            <a:r>
              <a:rPr lang="en-US" altLang="zh-TW" i="0"/>
              <a:t>Program</a:t>
            </a:r>
            <a:endParaRPr lang="en-US" altLang="zh-TW" b="0" i="0"/>
          </a:p>
        </p:txBody>
      </p:sp>
      <p:sp>
        <p:nvSpPr>
          <p:cNvPr id="74757" name="AutoShape 5">
            <a:extLst>
              <a:ext uri="{FF2B5EF4-FFF2-40B4-BE49-F238E27FC236}">
                <a16:creationId xmlns:a16="http://schemas.microsoft.com/office/drawing/2014/main" xmlns="" id="{D1B4678D-88B3-4215-8E1D-042AE69B7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057400"/>
            <a:ext cx="1524000" cy="12192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i="0">
                <a:solidFill>
                  <a:srgbClr val="CC0000"/>
                </a:solidFill>
              </a:rPr>
              <a:t>Assembler</a:t>
            </a: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xmlns="" id="{CD8544F1-B7C2-4254-8239-89D179C52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133600"/>
            <a:ext cx="1219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i="0"/>
              <a:t>Object</a:t>
            </a:r>
          </a:p>
          <a:p>
            <a:pPr algn="ctr">
              <a:spcBef>
                <a:spcPct val="50000"/>
              </a:spcBef>
            </a:pPr>
            <a:r>
              <a:rPr lang="en-US" altLang="zh-TW" i="0"/>
              <a:t>Code</a:t>
            </a:r>
          </a:p>
        </p:txBody>
      </p:sp>
      <p:sp>
        <p:nvSpPr>
          <p:cNvPr id="74759" name="AutoShape 7">
            <a:extLst>
              <a:ext uri="{FF2B5EF4-FFF2-40B4-BE49-F238E27FC236}">
                <a16:creationId xmlns:a16="http://schemas.microsoft.com/office/drawing/2014/main" xmlns="" id="{74F0CE0A-27FA-4D2A-B9D3-CA0EB286A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7975" y="4800600"/>
            <a:ext cx="1447800" cy="1143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i="0">
                <a:solidFill>
                  <a:srgbClr val="CC0000"/>
                </a:solidFill>
              </a:rPr>
              <a:t>Loader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xmlns="" id="{BA44DBDC-60C5-41A2-BDF7-152C055E6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657600"/>
            <a:ext cx="16986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i="0"/>
              <a:t>Executable </a:t>
            </a:r>
          </a:p>
          <a:p>
            <a:pPr algn="ctr"/>
            <a:r>
              <a:rPr lang="en-US" altLang="zh-TW" i="0"/>
              <a:t>Code</a:t>
            </a:r>
            <a:endParaRPr lang="en-US" altLang="zh-TW" b="0" i="0"/>
          </a:p>
        </p:txBody>
      </p:sp>
      <p:sp>
        <p:nvSpPr>
          <p:cNvPr id="74761" name="Line 9">
            <a:extLst>
              <a:ext uri="{FF2B5EF4-FFF2-40B4-BE49-F238E27FC236}">
                <a16:creationId xmlns:a16="http://schemas.microsoft.com/office/drawing/2014/main" xmlns="" id="{FAC7A928-EF3F-4939-A9CD-E9E84F309C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74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3" name="Line 11">
            <a:extLst>
              <a:ext uri="{FF2B5EF4-FFF2-40B4-BE49-F238E27FC236}">
                <a16:creationId xmlns:a16="http://schemas.microsoft.com/office/drawing/2014/main" xmlns="" id="{715AA5B8-007B-4630-8EB0-F566AF99E4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743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5" name="Line 13">
            <a:extLst>
              <a:ext uri="{FF2B5EF4-FFF2-40B4-BE49-F238E27FC236}">
                <a16:creationId xmlns:a16="http://schemas.microsoft.com/office/drawing/2014/main" xmlns="" id="{98F36EBC-F436-48B6-A47E-1B24AE4A73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74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6" name="AutoShape 14">
            <a:extLst>
              <a:ext uri="{FF2B5EF4-FFF2-40B4-BE49-F238E27FC236}">
                <a16:creationId xmlns:a16="http://schemas.microsoft.com/office/drawing/2014/main" xmlns="" id="{C0F7E400-7F28-4F07-BDBF-722A636FB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133600"/>
            <a:ext cx="1447800" cy="1143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i="0">
                <a:solidFill>
                  <a:srgbClr val="CC0000"/>
                </a:solidFill>
              </a:rPr>
              <a:t>Linker</a:t>
            </a:r>
          </a:p>
        </p:txBody>
      </p:sp>
      <p:sp>
        <p:nvSpPr>
          <p:cNvPr id="74768" name="Line 16">
            <a:extLst>
              <a:ext uri="{FF2B5EF4-FFF2-40B4-BE49-F238E27FC236}">
                <a16:creationId xmlns:a16="http://schemas.microsoft.com/office/drawing/2014/main" xmlns="" id="{64C7B538-A477-4BA3-8583-A18B3558CE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9" name="Line 17">
            <a:extLst>
              <a:ext uri="{FF2B5EF4-FFF2-40B4-BE49-F238E27FC236}">
                <a16:creationId xmlns:a16="http://schemas.microsoft.com/office/drawing/2014/main" xmlns="" id="{0D7E78D0-44C7-44AC-BC52-53E5382EDF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343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81120787-3625-4D6E-B120-033024097C7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34C11E1-374B-49CA-8A6E-CFB088E72438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xmlns="" id="{C9BA80E5-1C4A-40EE-B88E-FA5DC638B7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/>
              <a:t>Machine-dependent </a:t>
            </a:r>
            <a:br>
              <a:rPr lang="en-US" altLang="zh-TW"/>
            </a:br>
            <a:r>
              <a:rPr lang="en-US" altLang="zh-TW"/>
              <a:t>Assembler Features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xmlns="" id="{9C42CDA7-775C-41B2-804B-AE673CB5C2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/>
              <a:t>Sec. 2-2</a:t>
            </a:r>
          </a:p>
          <a:p>
            <a:pPr>
              <a:buFont typeface="Monotype Sorts" pitchFamily="2" charset="2"/>
              <a:buChar char="n"/>
            </a:pPr>
            <a:r>
              <a:rPr lang="en-US" altLang="zh-TW" sz="2000"/>
              <a:t> Instruction formats and addressing modes</a:t>
            </a:r>
          </a:p>
          <a:p>
            <a:pPr>
              <a:buFont typeface="Monotype Sorts" pitchFamily="2" charset="2"/>
              <a:buChar char="n"/>
            </a:pPr>
            <a:r>
              <a:rPr lang="en-US" altLang="zh-TW" sz="2000"/>
              <a:t> Program relocation</a:t>
            </a:r>
          </a:p>
          <a:p>
            <a:endParaRPr lang="en-US" altLang="zh-TW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B6AE6AFE-CA59-4934-867E-4E441E831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B2C0-9F17-4DE0-AE97-5D60874643B8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277921AA-2810-4D7E-BF21-6FE4FE7684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/>
              <a:t>Instruction Format and Addressing Mode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A578C873-626F-446A-A2C2-AF70C4EAD6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784725"/>
          </a:xfrm>
        </p:spPr>
        <p:txBody>
          <a:bodyPr/>
          <a:lstStyle/>
          <a:p>
            <a:r>
              <a:rPr lang="en-US" altLang="zh-TW"/>
              <a:t>SIC/XE</a:t>
            </a:r>
          </a:p>
          <a:p>
            <a:pPr lvl="1"/>
            <a:r>
              <a:rPr lang="en-US" altLang="zh-TW" sz="2200"/>
              <a:t>PC-relative or Base-relative addressing: 	op m</a:t>
            </a:r>
          </a:p>
          <a:p>
            <a:pPr lvl="1"/>
            <a:r>
              <a:rPr lang="en-US" altLang="zh-TW" sz="2200"/>
              <a:t>Indirect addressing: 				op @m</a:t>
            </a:r>
          </a:p>
          <a:p>
            <a:pPr lvl="1"/>
            <a:r>
              <a:rPr lang="en-US" altLang="zh-TW" sz="2200"/>
              <a:t>Immediate addressing: 				op #c</a:t>
            </a:r>
          </a:p>
          <a:p>
            <a:pPr lvl="1"/>
            <a:r>
              <a:rPr lang="en-US" altLang="zh-TW" sz="2200"/>
              <a:t>Extended format: 				+op m</a:t>
            </a:r>
          </a:p>
          <a:p>
            <a:pPr lvl="1"/>
            <a:r>
              <a:rPr lang="en-US" altLang="zh-TW" sz="2200"/>
              <a:t>Index addressing: 				op m,x</a:t>
            </a:r>
          </a:p>
          <a:p>
            <a:pPr lvl="1"/>
            <a:r>
              <a:rPr lang="en-US" altLang="zh-TW" sz="2200"/>
              <a:t>register-to-register instructions</a:t>
            </a:r>
          </a:p>
          <a:p>
            <a:pPr lvl="1"/>
            <a:r>
              <a:rPr lang="en-US" altLang="zh-TW" sz="2200"/>
              <a:t>larger memory -&gt; multi-programming (program allocation)</a:t>
            </a:r>
          </a:p>
          <a:p>
            <a:r>
              <a:rPr lang="en-US" altLang="zh-TW" sz="2400">
                <a:hlinkClick r:id="rId2" action="ppaction://hlinkpres?slideindex=1&amp;slidetitle="/>
              </a:rPr>
              <a:t>Example program</a:t>
            </a:r>
            <a:endParaRPr lang="en-US" altLang="zh-TW" sz="2400"/>
          </a:p>
          <a:p>
            <a:pPr lvl="1"/>
            <a:r>
              <a:rPr lang="en-US" altLang="zh-TW" sz="2200"/>
              <a:t>Figure 2.5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066F5A78-03EC-4D59-98EC-17FC7E81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3251-FD8B-4CD8-8D4E-B3429D3C1486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5845EEDC-1AD4-4555-B861-7D7CDDD1AD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Translation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3B55CCD3-31B1-452E-B586-7344E9B6DF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343400"/>
          </a:xfrm>
        </p:spPr>
        <p:txBody>
          <a:bodyPr/>
          <a:lstStyle/>
          <a:p>
            <a:r>
              <a:rPr lang="en-US" altLang="zh-TW"/>
              <a:t>Register translation</a:t>
            </a:r>
          </a:p>
          <a:p>
            <a:pPr lvl="1"/>
            <a:r>
              <a:rPr lang="en-US" altLang="zh-TW" sz="2200"/>
              <a:t>register name (A, X, L, B, S, T, F, PC, SW) and their values (0,1, 2, 3, 4, 5, 6, 8, 9)</a:t>
            </a:r>
          </a:p>
          <a:p>
            <a:pPr lvl="1"/>
            <a:r>
              <a:rPr lang="en-US" altLang="zh-TW" sz="2200"/>
              <a:t>preloaded in SYMTAB</a:t>
            </a:r>
          </a:p>
          <a:p>
            <a:r>
              <a:rPr lang="en-US" altLang="zh-TW"/>
              <a:t>Address translation</a:t>
            </a:r>
          </a:p>
          <a:p>
            <a:pPr lvl="1"/>
            <a:r>
              <a:rPr lang="en-US" altLang="zh-TW" sz="2200"/>
              <a:t>Most register-memory instructions use program counter relative or base relative addressing</a:t>
            </a:r>
          </a:p>
          <a:p>
            <a:pPr lvl="1"/>
            <a:r>
              <a:rPr lang="en-US" altLang="zh-TW" sz="2200"/>
              <a:t>Format 3: 12-bit address field</a:t>
            </a:r>
          </a:p>
          <a:p>
            <a:pPr lvl="2"/>
            <a:r>
              <a:rPr lang="en-US" altLang="zh-TW" sz="2000"/>
              <a:t>base-relative: 0~4095</a:t>
            </a:r>
          </a:p>
          <a:p>
            <a:pPr lvl="2"/>
            <a:r>
              <a:rPr lang="en-US" altLang="zh-TW" sz="2000"/>
              <a:t>pc-relative: -2048~2047</a:t>
            </a:r>
          </a:p>
          <a:p>
            <a:pPr lvl="1"/>
            <a:r>
              <a:rPr lang="en-US" altLang="zh-TW" sz="2200"/>
              <a:t>Format 4: 20-bit address field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F7F204B-1586-4A4F-8A6A-31C8C9214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EE69-A5E9-4610-B303-0AC247116999}" type="slidenum">
              <a:rPr lang="en-US" altLang="zh-TW"/>
              <a:pPr/>
              <a:t>23</a:t>
            </a:fld>
            <a:endParaRPr lang="en-US" altLang="zh-TW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AB0AF145-0106-4481-91AB-569EDD66E4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PC-Relative Addressing Modes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B2603F57-AF27-4320-A47E-13D4963484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zh-TW"/>
              <a:t>PC-relative</a:t>
            </a:r>
          </a:p>
          <a:p>
            <a:pPr lvl="1"/>
            <a:r>
              <a:rPr lang="en-US" altLang="zh-TW" sz="2200">
                <a:solidFill>
                  <a:schemeClr val="hlink"/>
                </a:solidFill>
              </a:rPr>
              <a:t>10	0000	FIRST	STL	RETADR	17202D</a:t>
            </a:r>
          </a:p>
          <a:p>
            <a:pPr lvl="1"/>
            <a:endParaRPr lang="en-US" altLang="zh-TW" sz="2200">
              <a:solidFill>
                <a:schemeClr val="hlink"/>
              </a:solidFill>
            </a:endParaRPr>
          </a:p>
          <a:p>
            <a:pPr lvl="1"/>
            <a:endParaRPr lang="en-US" altLang="zh-TW" sz="2200">
              <a:solidFill>
                <a:schemeClr val="hlink"/>
              </a:solidFill>
            </a:endParaRPr>
          </a:p>
          <a:p>
            <a:pPr lvl="1">
              <a:buFont typeface="Monotype Sorts" pitchFamily="2" charset="2"/>
              <a:buNone/>
            </a:pPr>
            <a:r>
              <a:rPr lang="en-US" altLang="zh-TW" sz="2200">
                <a:solidFill>
                  <a:schemeClr val="hlink"/>
                </a:solidFill>
              </a:rPr>
              <a:t>		    (14)</a:t>
            </a:r>
            <a:r>
              <a:rPr lang="en-US" altLang="zh-TW" sz="2200" baseline="-25000">
                <a:solidFill>
                  <a:schemeClr val="hlink"/>
                </a:solidFill>
              </a:rPr>
              <a:t>16                </a:t>
            </a:r>
            <a:r>
              <a:rPr lang="en-US" altLang="zh-TW" sz="2200">
                <a:solidFill>
                  <a:schemeClr val="hlink"/>
                </a:solidFill>
              </a:rPr>
              <a:t>1 1 0 0 1 0	(02D) </a:t>
            </a:r>
            <a:r>
              <a:rPr lang="en-US" altLang="zh-TW" sz="2200" baseline="-25000">
                <a:solidFill>
                  <a:schemeClr val="hlink"/>
                </a:solidFill>
              </a:rPr>
              <a:t>16</a:t>
            </a:r>
            <a:r>
              <a:rPr lang="en-US" altLang="zh-TW" sz="2200">
                <a:solidFill>
                  <a:schemeClr val="hlink"/>
                </a:solidFill>
              </a:rPr>
              <a:t> </a:t>
            </a:r>
            <a:r>
              <a:rPr lang="en-US" altLang="zh-TW" sz="2200" baseline="-25000">
                <a:solidFill>
                  <a:schemeClr val="hlink"/>
                </a:solidFill>
              </a:rPr>
              <a:t>		</a:t>
            </a:r>
            <a:endParaRPr lang="en-US" altLang="zh-TW" sz="2200">
              <a:solidFill>
                <a:schemeClr val="hlink"/>
              </a:solidFill>
            </a:endParaRPr>
          </a:p>
          <a:p>
            <a:pPr lvl="2"/>
            <a:r>
              <a:rPr lang="en-US" altLang="zh-TW"/>
              <a:t>displacement= RETADR - PC = 30-3 = 2D</a:t>
            </a:r>
          </a:p>
          <a:p>
            <a:pPr lvl="1"/>
            <a:r>
              <a:rPr lang="en-US" altLang="zh-TW" sz="2200">
                <a:solidFill>
                  <a:schemeClr val="hlink"/>
                </a:solidFill>
              </a:rPr>
              <a:t>40	0017		J	CLOOP	3F2FEC</a:t>
            </a:r>
          </a:p>
          <a:p>
            <a:pPr lvl="2"/>
            <a:endParaRPr lang="en-US" altLang="zh-TW" sz="2000">
              <a:solidFill>
                <a:schemeClr val="hlink"/>
              </a:solidFill>
            </a:endParaRPr>
          </a:p>
          <a:p>
            <a:pPr lvl="2"/>
            <a:endParaRPr lang="en-US" altLang="zh-TW" sz="2000">
              <a:solidFill>
                <a:schemeClr val="hlink"/>
              </a:solidFill>
            </a:endParaRPr>
          </a:p>
          <a:p>
            <a:pPr lvl="2">
              <a:buFont typeface="Monotype Sorts" pitchFamily="2" charset="2"/>
              <a:buNone/>
            </a:pPr>
            <a:r>
              <a:rPr lang="en-US" altLang="zh-TW">
                <a:solidFill>
                  <a:schemeClr val="hlink"/>
                </a:solidFill>
              </a:rPr>
              <a:t>     (3C)</a:t>
            </a:r>
            <a:r>
              <a:rPr lang="en-US" altLang="zh-TW" baseline="-25000">
                <a:solidFill>
                  <a:schemeClr val="hlink"/>
                </a:solidFill>
              </a:rPr>
              <a:t>16              </a:t>
            </a:r>
            <a:r>
              <a:rPr lang="en-US" altLang="zh-TW">
                <a:solidFill>
                  <a:schemeClr val="hlink"/>
                </a:solidFill>
              </a:rPr>
              <a:t>1 1 0 0 1 0	(FEC) </a:t>
            </a:r>
            <a:r>
              <a:rPr lang="en-US" altLang="zh-TW" baseline="-25000">
                <a:solidFill>
                  <a:schemeClr val="hlink"/>
                </a:solidFill>
              </a:rPr>
              <a:t>16</a:t>
            </a:r>
            <a:r>
              <a:rPr lang="en-US" altLang="zh-TW" sz="2800">
                <a:solidFill>
                  <a:schemeClr val="accent1"/>
                </a:solidFill>
              </a:rPr>
              <a:t> </a:t>
            </a:r>
            <a:r>
              <a:rPr lang="en-US" altLang="zh-TW" sz="2800" baseline="-25000">
                <a:solidFill>
                  <a:schemeClr val="accent1"/>
                </a:solidFill>
              </a:rPr>
              <a:t>	</a:t>
            </a:r>
            <a:endParaRPr lang="en-US" altLang="zh-TW" sz="2800" b="1"/>
          </a:p>
          <a:p>
            <a:pPr lvl="2"/>
            <a:r>
              <a:rPr lang="en-US" altLang="zh-TW"/>
              <a:t>displacement= CLOOP-PC= 6 - 1A= -14= FEC</a:t>
            </a:r>
          </a:p>
          <a:p>
            <a:endParaRPr lang="en-US" altLang="zh-TW" sz="2400"/>
          </a:p>
        </p:txBody>
      </p:sp>
      <p:graphicFrame>
        <p:nvGraphicFramePr>
          <p:cNvPr id="14341" name="Object 5">
            <a:extLst>
              <a:ext uri="{FF2B5EF4-FFF2-40B4-BE49-F238E27FC236}">
                <a16:creationId xmlns:a16="http://schemas.microsoft.com/office/drawing/2014/main" xmlns="" id="{CCCE1905-B0CB-490A-9E8E-82A41E6910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2895600"/>
          <a:ext cx="6457950" cy="400050"/>
        </p:xfrm>
        <a:graphic>
          <a:graphicData uri="http://schemas.openxmlformats.org/presentationml/2006/ole">
            <p:oleObj spid="_x0000_s2049" name="工作表" r:id="rId3" imgW="3583800" imgH="219240" progId="Excel.Sheet.8">
              <p:embed/>
            </p:oleObj>
          </a:graphicData>
        </a:graphic>
      </p:graphicFrame>
      <p:graphicFrame>
        <p:nvGraphicFramePr>
          <p:cNvPr id="14342" name="Object 6">
            <a:extLst>
              <a:ext uri="{FF2B5EF4-FFF2-40B4-BE49-F238E27FC236}">
                <a16:creationId xmlns:a16="http://schemas.microsoft.com/office/drawing/2014/main" xmlns="" id="{CAAEF9A1-BB80-4FEB-8142-45E197D108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4953000"/>
          <a:ext cx="6457950" cy="400050"/>
        </p:xfrm>
        <a:graphic>
          <a:graphicData uri="http://schemas.openxmlformats.org/presentationml/2006/ole">
            <p:oleObj spid="_x0000_s2050" name="工作表" r:id="rId4" imgW="3583800" imgH="21924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E668BD-73AF-446D-8948-5E05F8C98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83E99-78CC-467C-A191-9EE87FF0C67A}" type="slidenum">
              <a:rPr lang="en-US" altLang="zh-TW"/>
              <a:pPr/>
              <a:t>24</a:t>
            </a:fld>
            <a:endParaRPr lang="en-US" altLang="zh-TW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xmlns="" id="{42A97CC4-632A-4378-90B1-D6BE4C61AB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Base-Relative Addressing Modes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xmlns="" id="{28E3376C-F821-4079-A580-6D076A394C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458200" cy="4343400"/>
          </a:xfrm>
        </p:spPr>
        <p:txBody>
          <a:bodyPr/>
          <a:lstStyle/>
          <a:p>
            <a:r>
              <a:rPr lang="en-US" altLang="zh-TW"/>
              <a:t>Base-relative</a:t>
            </a:r>
          </a:p>
          <a:p>
            <a:pPr lvl="1"/>
            <a:r>
              <a:rPr lang="en-US" altLang="zh-TW" sz="2200"/>
              <a:t>base register is under the control of the programmer</a:t>
            </a:r>
          </a:p>
          <a:p>
            <a:pPr lvl="1"/>
            <a:r>
              <a:rPr lang="en-US" altLang="zh-TW" sz="2200">
                <a:solidFill>
                  <a:schemeClr val="hlink"/>
                </a:solidFill>
              </a:rPr>
              <a:t>12			LDB	#LENGTH</a:t>
            </a:r>
          </a:p>
          <a:p>
            <a:pPr lvl="1"/>
            <a:r>
              <a:rPr lang="en-US" altLang="zh-TW" sz="2200">
                <a:solidFill>
                  <a:schemeClr val="hlink"/>
                </a:solidFill>
              </a:rPr>
              <a:t>13			BASE	LENGTH</a:t>
            </a:r>
          </a:p>
          <a:p>
            <a:pPr lvl="1"/>
            <a:r>
              <a:rPr lang="en-US" altLang="zh-TW" sz="2200">
                <a:solidFill>
                  <a:schemeClr val="hlink"/>
                </a:solidFill>
              </a:rPr>
              <a:t>160	104E		STCH	BUFFER, X	57C003</a:t>
            </a:r>
          </a:p>
          <a:p>
            <a:pPr lvl="1"/>
            <a:endParaRPr lang="en-US" altLang="zh-TW" sz="2200">
              <a:solidFill>
                <a:schemeClr val="hlink"/>
              </a:solidFill>
            </a:endParaRPr>
          </a:p>
          <a:p>
            <a:pPr lvl="1">
              <a:buFont typeface="Monotype Sorts" pitchFamily="2" charset="2"/>
              <a:buNone/>
            </a:pPr>
            <a:endParaRPr lang="en-US" altLang="zh-TW" sz="2200">
              <a:solidFill>
                <a:schemeClr val="hlink"/>
              </a:solidFill>
            </a:endParaRPr>
          </a:p>
          <a:p>
            <a:pPr lvl="1">
              <a:buFont typeface="Monotype Sorts" pitchFamily="2" charset="2"/>
              <a:buNone/>
            </a:pPr>
            <a:r>
              <a:rPr lang="en-US" altLang="zh-TW" sz="2200">
                <a:solidFill>
                  <a:schemeClr val="hlink"/>
                </a:solidFill>
              </a:rPr>
              <a:t>          ( 54 )</a:t>
            </a:r>
            <a:r>
              <a:rPr lang="en-US" altLang="zh-TW" sz="2200" baseline="-25000">
                <a:solidFill>
                  <a:schemeClr val="hlink"/>
                </a:solidFill>
              </a:rPr>
              <a:t>16              </a:t>
            </a:r>
            <a:r>
              <a:rPr lang="en-US" altLang="zh-TW" sz="2200">
                <a:solidFill>
                  <a:schemeClr val="hlink"/>
                </a:solidFill>
              </a:rPr>
              <a:t>1 1 1 1 0 0	( 003 ) </a:t>
            </a:r>
            <a:r>
              <a:rPr lang="en-US" altLang="zh-TW" sz="2200" baseline="-25000">
                <a:solidFill>
                  <a:schemeClr val="hlink"/>
                </a:solidFill>
              </a:rPr>
              <a:t>16</a:t>
            </a:r>
            <a:r>
              <a:rPr lang="en-US" altLang="zh-TW" sz="2200">
                <a:solidFill>
                  <a:schemeClr val="hlink"/>
                </a:solidFill>
              </a:rPr>
              <a:t> </a:t>
            </a:r>
            <a:r>
              <a:rPr lang="en-US" altLang="zh-TW" sz="2200" baseline="-25000">
                <a:solidFill>
                  <a:schemeClr val="hlink"/>
                </a:solidFill>
              </a:rPr>
              <a:t>		</a:t>
            </a:r>
            <a:endParaRPr lang="en-US" altLang="zh-TW">
              <a:solidFill>
                <a:schemeClr val="accent1"/>
              </a:solidFill>
            </a:endParaRPr>
          </a:p>
          <a:p>
            <a:pPr lvl="1">
              <a:buFont typeface="Monotype Sorts" pitchFamily="2" charset="2"/>
              <a:buNone/>
            </a:pPr>
            <a:r>
              <a:rPr lang="en-US" altLang="zh-TW"/>
              <a:t>          </a:t>
            </a:r>
            <a:r>
              <a:rPr lang="en-US" altLang="zh-TW" sz="2200"/>
              <a:t>(54)              1 1 1 0 1 0     0036-1051= -101B</a:t>
            </a:r>
            <a:r>
              <a:rPr lang="en-US" altLang="zh-TW" sz="2200" baseline="-25000">
                <a:solidFill>
                  <a:schemeClr val="hlink"/>
                </a:solidFill>
              </a:rPr>
              <a:t>16</a:t>
            </a:r>
            <a:endParaRPr lang="en-US" altLang="zh-TW" sz="2200"/>
          </a:p>
          <a:p>
            <a:pPr lvl="2"/>
            <a:r>
              <a:rPr lang="en-US" altLang="zh-TW"/>
              <a:t>displacement= BUFFER - B = 0036 - 0033 = 3</a:t>
            </a:r>
          </a:p>
          <a:p>
            <a:pPr lvl="1"/>
            <a:r>
              <a:rPr lang="en-US" altLang="zh-TW" sz="2200"/>
              <a:t>NOBASE is used to inform the assembler that the contents of the base register no longer be relied upon for addressing</a:t>
            </a:r>
          </a:p>
        </p:txBody>
      </p:sp>
      <p:graphicFrame>
        <p:nvGraphicFramePr>
          <p:cNvPr id="88068" name="Object 4">
            <a:extLst>
              <a:ext uri="{FF2B5EF4-FFF2-40B4-BE49-F238E27FC236}">
                <a16:creationId xmlns:a16="http://schemas.microsoft.com/office/drawing/2014/main" xmlns="" id="{6AD13CCC-D785-4394-990C-ABC04082F5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3962400"/>
          <a:ext cx="6457950" cy="400050"/>
        </p:xfrm>
        <a:graphic>
          <a:graphicData uri="http://schemas.openxmlformats.org/presentationml/2006/ole">
            <p:oleObj spid="_x0000_s3073" name="工作表" r:id="rId3" imgW="3583800" imgH="21924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45F570F-DF45-4EB2-84D6-685BE01B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EE3E-5535-4053-9D5C-E1029E29129B}" type="slidenum">
              <a:rPr lang="en-US" altLang="zh-TW"/>
              <a:pPr/>
              <a:t>25</a:t>
            </a:fld>
            <a:endParaRPr lang="en-US" altLang="zh-TW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3F8D9CA0-D5D7-4565-8BA0-4E0868E9E7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Immediate Address Translation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53214C7B-2D38-4B07-8F3D-532444A2EB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419600"/>
          </a:xfrm>
        </p:spPr>
        <p:txBody>
          <a:bodyPr/>
          <a:lstStyle/>
          <a:p>
            <a:r>
              <a:rPr lang="en-US" altLang="zh-TW"/>
              <a:t>Immediate addressing</a:t>
            </a:r>
          </a:p>
          <a:p>
            <a:pPr lvl="1"/>
            <a:r>
              <a:rPr lang="en-US" altLang="zh-TW" sz="2200">
                <a:solidFill>
                  <a:schemeClr val="hlink"/>
                </a:solidFill>
              </a:rPr>
              <a:t>55	0020		LDA	#3		010003</a:t>
            </a:r>
          </a:p>
          <a:p>
            <a:pPr lvl="1"/>
            <a:endParaRPr lang="en-US" altLang="zh-TW" sz="2200">
              <a:solidFill>
                <a:schemeClr val="hlink"/>
              </a:solidFill>
            </a:endParaRPr>
          </a:p>
          <a:p>
            <a:pPr lvl="1">
              <a:buFont typeface="Monotype Sorts" pitchFamily="2" charset="2"/>
              <a:buNone/>
            </a:pPr>
            <a:r>
              <a:rPr lang="en-US" altLang="zh-TW" sz="2200">
                <a:solidFill>
                  <a:schemeClr val="hlink"/>
                </a:solidFill>
              </a:rPr>
              <a:t>           ( 00 )</a:t>
            </a:r>
            <a:r>
              <a:rPr lang="en-US" altLang="zh-TW" sz="2200" baseline="-25000">
                <a:solidFill>
                  <a:schemeClr val="hlink"/>
                </a:solidFill>
              </a:rPr>
              <a:t>16              </a:t>
            </a:r>
            <a:r>
              <a:rPr lang="en-US" altLang="zh-TW" sz="2200">
                <a:solidFill>
                  <a:schemeClr val="hlink"/>
                </a:solidFill>
              </a:rPr>
              <a:t>0 1 0 0 0 0	( 003  ) </a:t>
            </a:r>
            <a:r>
              <a:rPr lang="en-US" altLang="zh-TW" sz="2200" baseline="-25000">
                <a:solidFill>
                  <a:schemeClr val="hlink"/>
                </a:solidFill>
              </a:rPr>
              <a:t>16</a:t>
            </a:r>
            <a:r>
              <a:rPr lang="en-US" altLang="zh-TW" sz="2200">
                <a:solidFill>
                  <a:schemeClr val="hlink"/>
                </a:solidFill>
              </a:rPr>
              <a:t> </a:t>
            </a:r>
            <a:r>
              <a:rPr lang="en-US" altLang="zh-TW" sz="2200" baseline="-25000">
                <a:solidFill>
                  <a:schemeClr val="hlink"/>
                </a:solidFill>
              </a:rPr>
              <a:t>		</a:t>
            </a:r>
            <a:endParaRPr lang="en-US" altLang="zh-TW" sz="2200">
              <a:solidFill>
                <a:schemeClr val="hlink"/>
              </a:solidFill>
            </a:endParaRPr>
          </a:p>
          <a:p>
            <a:pPr lvl="1"/>
            <a:endParaRPr lang="en-US" altLang="zh-TW" sz="2200">
              <a:solidFill>
                <a:schemeClr val="hlink"/>
              </a:solidFill>
            </a:endParaRPr>
          </a:p>
          <a:p>
            <a:pPr lvl="1"/>
            <a:r>
              <a:rPr lang="en-US" altLang="zh-TW" sz="2200">
                <a:solidFill>
                  <a:schemeClr val="hlink"/>
                </a:solidFill>
              </a:rPr>
              <a:t>133	103C	            +LDT	#4096		75101000</a:t>
            </a:r>
          </a:p>
          <a:p>
            <a:pPr lvl="1">
              <a:buFont typeface="Monotype Sorts" pitchFamily="2" charset="2"/>
              <a:buNone/>
            </a:pPr>
            <a:endParaRPr lang="en-US" altLang="zh-TW" sz="2200">
              <a:solidFill>
                <a:schemeClr val="hlink"/>
              </a:solidFill>
            </a:endParaRPr>
          </a:p>
          <a:p>
            <a:pPr lvl="1">
              <a:buFont typeface="Monotype Sorts" pitchFamily="2" charset="2"/>
              <a:buNone/>
            </a:pPr>
            <a:r>
              <a:rPr lang="en-US" altLang="zh-TW" sz="2200">
                <a:solidFill>
                  <a:schemeClr val="hlink"/>
                </a:solidFill>
              </a:rPr>
              <a:t>           ( 74  )</a:t>
            </a:r>
            <a:r>
              <a:rPr lang="en-US" altLang="zh-TW" sz="2200" baseline="-25000">
                <a:solidFill>
                  <a:schemeClr val="hlink"/>
                </a:solidFill>
              </a:rPr>
              <a:t>16             </a:t>
            </a:r>
            <a:r>
              <a:rPr lang="en-US" altLang="zh-TW" sz="2200">
                <a:solidFill>
                  <a:schemeClr val="hlink"/>
                </a:solidFill>
              </a:rPr>
              <a:t>0 1 0 0 0 1	( 01000 ) </a:t>
            </a:r>
            <a:r>
              <a:rPr lang="en-US" altLang="zh-TW" sz="2200" baseline="-25000">
                <a:solidFill>
                  <a:schemeClr val="hlink"/>
                </a:solidFill>
              </a:rPr>
              <a:t>16</a:t>
            </a:r>
            <a:r>
              <a:rPr lang="en-US" altLang="zh-TW" sz="2200">
                <a:solidFill>
                  <a:schemeClr val="hlink"/>
                </a:solidFill>
              </a:rPr>
              <a:t> </a:t>
            </a:r>
            <a:r>
              <a:rPr lang="en-US" altLang="zh-TW" sz="2200" baseline="-25000">
                <a:solidFill>
                  <a:schemeClr val="hlink"/>
                </a:solidFill>
              </a:rPr>
              <a:t>		</a:t>
            </a:r>
            <a:endParaRPr lang="en-US" altLang="zh-TW" sz="2200">
              <a:solidFill>
                <a:schemeClr val="hlink"/>
              </a:solidFill>
            </a:endParaRPr>
          </a:p>
          <a:p>
            <a:pPr lvl="1"/>
            <a:endParaRPr lang="en-US" altLang="zh-TW">
              <a:solidFill>
                <a:schemeClr val="accent1"/>
              </a:solidFill>
            </a:endParaRPr>
          </a:p>
        </p:txBody>
      </p:sp>
      <p:graphicFrame>
        <p:nvGraphicFramePr>
          <p:cNvPr id="17413" name="Object 5">
            <a:extLst>
              <a:ext uri="{FF2B5EF4-FFF2-40B4-BE49-F238E27FC236}">
                <a16:creationId xmlns:a16="http://schemas.microsoft.com/office/drawing/2014/main" xmlns="" id="{F0E0617D-2F4C-4ACB-83DB-4EBCB04DF3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590800"/>
          <a:ext cx="6457950" cy="400050"/>
        </p:xfrm>
        <a:graphic>
          <a:graphicData uri="http://schemas.openxmlformats.org/presentationml/2006/ole">
            <p:oleObj spid="_x0000_s4097" name="工作表" r:id="rId3" imgW="3583800" imgH="219240" progId="Excel.Sheet.8">
              <p:embed/>
            </p:oleObj>
          </a:graphicData>
        </a:graphic>
      </p:graphicFrame>
      <p:graphicFrame>
        <p:nvGraphicFramePr>
          <p:cNvPr id="17414" name="Object 6">
            <a:extLst>
              <a:ext uri="{FF2B5EF4-FFF2-40B4-BE49-F238E27FC236}">
                <a16:creationId xmlns:a16="http://schemas.microsoft.com/office/drawing/2014/main" xmlns="" id="{8757560A-E8EB-4144-BDB5-377F24B8E7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4191000"/>
          <a:ext cx="6457950" cy="400050"/>
        </p:xfrm>
        <a:graphic>
          <a:graphicData uri="http://schemas.openxmlformats.org/presentationml/2006/ole">
            <p:oleObj spid="_x0000_s4098" name="工作表" r:id="rId4" imgW="3583800" imgH="21924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7D659F-74A8-4963-9C2B-62911E5D0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C570-6F7E-4F64-86EB-5BF59A012269}" type="slidenum">
              <a:rPr lang="en-US" altLang="zh-TW"/>
              <a:pPr/>
              <a:t>26</a:t>
            </a:fld>
            <a:endParaRPr lang="en-US" altLang="zh-TW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xmlns="" id="{8BAC0750-BA7A-4A03-9D70-5361EF6C18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/>
              <a:t>Immediate Address Translation</a:t>
            </a:r>
            <a:r>
              <a:rPr lang="en-US" altLang="zh-TW"/>
              <a:t> </a:t>
            </a:r>
            <a:r>
              <a:rPr lang="en-US" altLang="zh-TW" sz="3600"/>
              <a:t>(Cont.)</a:t>
            </a:r>
            <a:endParaRPr lang="en-US" altLang="zh-TW"/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xmlns="" id="{027DA6B5-D333-40D6-B748-7555033BAD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458200" cy="4419600"/>
          </a:xfrm>
        </p:spPr>
        <p:txBody>
          <a:bodyPr/>
          <a:lstStyle/>
          <a:p>
            <a:r>
              <a:rPr lang="en-US" altLang="zh-TW"/>
              <a:t>Immediate addressing</a:t>
            </a:r>
          </a:p>
          <a:p>
            <a:pPr lvl="1" algn="ctr"/>
            <a:r>
              <a:rPr lang="en-US" altLang="zh-TW" sz="2200">
                <a:solidFill>
                  <a:schemeClr val="hlink"/>
                </a:solidFill>
              </a:rPr>
              <a:t>12	0003		LDB	#LENGTH	69202D</a:t>
            </a:r>
          </a:p>
          <a:p>
            <a:pPr lvl="1" algn="ctr"/>
            <a:endParaRPr lang="en-US" altLang="zh-TW" sz="2200">
              <a:solidFill>
                <a:schemeClr val="hlink"/>
              </a:solidFill>
            </a:endParaRPr>
          </a:p>
          <a:p>
            <a:pPr lvl="1">
              <a:buFont typeface="Monotype Sorts" pitchFamily="2" charset="2"/>
              <a:buNone/>
            </a:pPr>
            <a:r>
              <a:rPr lang="en-US" altLang="zh-TW" sz="2200">
                <a:solidFill>
                  <a:schemeClr val="hlink"/>
                </a:solidFill>
              </a:rPr>
              <a:t>           ( 68)</a:t>
            </a:r>
            <a:r>
              <a:rPr lang="en-US" altLang="zh-TW" sz="2200" baseline="-25000">
                <a:solidFill>
                  <a:schemeClr val="hlink"/>
                </a:solidFill>
              </a:rPr>
              <a:t>16                </a:t>
            </a:r>
            <a:r>
              <a:rPr lang="en-US" altLang="zh-TW" sz="2200">
                <a:solidFill>
                  <a:schemeClr val="hlink"/>
                </a:solidFill>
              </a:rPr>
              <a:t>0 1 0 0 1 0	( 02D ) </a:t>
            </a:r>
            <a:r>
              <a:rPr lang="en-US" altLang="zh-TW" sz="2200" baseline="-25000">
                <a:solidFill>
                  <a:schemeClr val="hlink"/>
                </a:solidFill>
              </a:rPr>
              <a:t>16</a:t>
            </a:r>
            <a:r>
              <a:rPr lang="en-US" altLang="zh-TW" sz="2200">
                <a:solidFill>
                  <a:schemeClr val="hlink"/>
                </a:solidFill>
              </a:rPr>
              <a:t> </a:t>
            </a:r>
          </a:p>
          <a:p>
            <a:pPr lvl="1">
              <a:buFont typeface="Monotype Sorts" pitchFamily="2" charset="2"/>
              <a:buNone/>
            </a:pPr>
            <a:r>
              <a:rPr lang="en-US" altLang="zh-TW" sz="2200">
                <a:solidFill>
                  <a:schemeClr val="hlink"/>
                </a:solidFill>
              </a:rPr>
              <a:t>  	       ( 68)</a:t>
            </a:r>
            <a:r>
              <a:rPr lang="en-US" altLang="zh-TW" sz="2200" baseline="-25000">
                <a:solidFill>
                  <a:schemeClr val="hlink"/>
                </a:solidFill>
              </a:rPr>
              <a:t>16</a:t>
            </a:r>
            <a:r>
              <a:rPr lang="en-US" altLang="zh-TW" sz="2200">
                <a:solidFill>
                  <a:schemeClr val="hlink"/>
                </a:solidFill>
              </a:rPr>
              <a:t>           0 1 0 0 0 0          ( 033)</a:t>
            </a:r>
            <a:r>
              <a:rPr lang="en-US" altLang="zh-TW" sz="2200" baseline="-25000">
                <a:solidFill>
                  <a:schemeClr val="hlink"/>
                </a:solidFill>
              </a:rPr>
              <a:t>16</a:t>
            </a:r>
            <a:r>
              <a:rPr lang="en-US" altLang="zh-TW" sz="2200">
                <a:solidFill>
                  <a:schemeClr val="hlink"/>
                </a:solidFill>
              </a:rPr>
              <a:t>	      690033</a:t>
            </a:r>
            <a:r>
              <a:rPr lang="en-US" altLang="zh-TW" sz="2200" baseline="-25000">
                <a:solidFill>
                  <a:schemeClr val="hlink"/>
                </a:solidFill>
              </a:rPr>
              <a:t>		</a:t>
            </a:r>
            <a:endParaRPr lang="en-US" altLang="zh-TW" baseline="-25000">
              <a:solidFill>
                <a:schemeClr val="accent1"/>
              </a:solidFill>
            </a:endParaRPr>
          </a:p>
          <a:p>
            <a:pPr lvl="2"/>
            <a:r>
              <a:rPr lang="en-US" altLang="zh-TW"/>
              <a:t>the immediate operand is the symbol LENGTH</a:t>
            </a:r>
          </a:p>
          <a:p>
            <a:pPr lvl="2"/>
            <a:r>
              <a:rPr lang="en-US" altLang="zh-TW"/>
              <a:t>the address of this symbol LENGTH is loaded into register B</a:t>
            </a:r>
          </a:p>
          <a:p>
            <a:pPr lvl="2"/>
            <a:r>
              <a:rPr lang="en-US" altLang="zh-TW"/>
              <a:t>LENGTH=0033=PC+displacement=0006+02D</a:t>
            </a:r>
          </a:p>
          <a:p>
            <a:pPr lvl="2"/>
            <a:r>
              <a:rPr lang="en-US" altLang="zh-TW"/>
              <a:t>if immediate mode is specified, the target address becomes the operand</a:t>
            </a:r>
          </a:p>
        </p:txBody>
      </p:sp>
      <p:graphicFrame>
        <p:nvGraphicFramePr>
          <p:cNvPr id="89092" name="Object 4">
            <a:extLst>
              <a:ext uri="{FF2B5EF4-FFF2-40B4-BE49-F238E27FC236}">
                <a16:creationId xmlns:a16="http://schemas.microsoft.com/office/drawing/2014/main" xmlns="" id="{CBD40B5B-64B3-4AC2-9393-BCD5F42B88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590800"/>
          <a:ext cx="6457950" cy="400050"/>
        </p:xfrm>
        <a:graphic>
          <a:graphicData uri="http://schemas.openxmlformats.org/presentationml/2006/ole">
            <p:oleObj spid="_x0000_s5121" name="工作表" r:id="rId3" imgW="3583800" imgH="21924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AE8147-2450-48AE-8F7D-0F320F98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86A9-3853-4AF1-8A75-2198C75E9E49}" type="slidenum">
              <a:rPr lang="en-US" altLang="zh-TW"/>
              <a:pPr/>
              <a:t>27</a:t>
            </a:fld>
            <a:endParaRPr lang="en-US" altLang="zh-TW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B97FE2D5-BD2B-4D33-852A-313E78F3DB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Indirect Address Translation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xmlns="" id="{F8021F31-13DD-4E13-AB19-EEEA234D0C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Indirect addressing</a:t>
            </a:r>
          </a:p>
          <a:p>
            <a:pPr lvl="1"/>
            <a:r>
              <a:rPr lang="en-US" altLang="zh-TW"/>
              <a:t>target addressing is computed as usual </a:t>
            </a:r>
            <a:r>
              <a:rPr lang="en-US" altLang="zh-TW" sz="2200"/>
              <a:t>(PC-relative or BASE-relative)</a:t>
            </a:r>
          </a:p>
          <a:p>
            <a:pPr lvl="1"/>
            <a:r>
              <a:rPr lang="en-US" altLang="zh-TW"/>
              <a:t>only the n bit is set to 1</a:t>
            </a:r>
          </a:p>
          <a:p>
            <a:pPr lvl="1"/>
            <a:r>
              <a:rPr lang="en-US" altLang="zh-TW" sz="2200">
                <a:solidFill>
                  <a:schemeClr val="hlink"/>
                </a:solidFill>
              </a:rPr>
              <a:t>70	002A		J	@RETADR	3E2003</a:t>
            </a:r>
          </a:p>
          <a:p>
            <a:pPr lvl="1"/>
            <a:endParaRPr lang="en-US" altLang="zh-TW" sz="2200">
              <a:solidFill>
                <a:schemeClr val="hlink"/>
              </a:solidFill>
            </a:endParaRPr>
          </a:p>
          <a:p>
            <a:pPr lvl="1"/>
            <a:endParaRPr lang="en-US" altLang="zh-TW" sz="2200">
              <a:solidFill>
                <a:schemeClr val="hlink"/>
              </a:solidFill>
            </a:endParaRPr>
          </a:p>
          <a:p>
            <a:pPr lvl="1">
              <a:buFont typeface="Monotype Sorts" pitchFamily="2" charset="2"/>
              <a:buNone/>
            </a:pPr>
            <a:r>
              <a:rPr lang="en-US" altLang="zh-TW" sz="2200">
                <a:solidFill>
                  <a:schemeClr val="hlink"/>
                </a:solidFill>
              </a:rPr>
              <a:t>         ( 3C )</a:t>
            </a:r>
            <a:r>
              <a:rPr lang="en-US" altLang="zh-TW" sz="2200" baseline="-25000">
                <a:solidFill>
                  <a:schemeClr val="hlink"/>
                </a:solidFill>
              </a:rPr>
              <a:t>16              </a:t>
            </a:r>
            <a:r>
              <a:rPr lang="en-US" altLang="zh-TW" sz="2200">
                <a:solidFill>
                  <a:schemeClr val="hlink"/>
                </a:solidFill>
              </a:rPr>
              <a:t>1 0 0 0 1 0	( 003 ) </a:t>
            </a:r>
            <a:r>
              <a:rPr lang="en-US" altLang="zh-TW" sz="2200" baseline="-25000">
                <a:solidFill>
                  <a:schemeClr val="hlink"/>
                </a:solidFill>
              </a:rPr>
              <a:t>16</a:t>
            </a:r>
            <a:r>
              <a:rPr lang="en-US" altLang="zh-TW">
                <a:solidFill>
                  <a:schemeClr val="accent1"/>
                </a:solidFill>
              </a:rPr>
              <a:t> </a:t>
            </a:r>
            <a:r>
              <a:rPr lang="en-US" altLang="zh-TW" baseline="-25000">
                <a:solidFill>
                  <a:schemeClr val="accent1"/>
                </a:solidFill>
              </a:rPr>
              <a:t>		</a:t>
            </a:r>
            <a:endParaRPr lang="en-US" altLang="zh-TW">
              <a:solidFill>
                <a:schemeClr val="accent1"/>
              </a:solidFill>
            </a:endParaRPr>
          </a:p>
          <a:p>
            <a:pPr lvl="2"/>
            <a:r>
              <a:rPr lang="en-US" altLang="zh-TW"/>
              <a:t>TA=RETADR=0030</a:t>
            </a:r>
          </a:p>
          <a:p>
            <a:pPr lvl="2"/>
            <a:r>
              <a:rPr lang="en-US" altLang="zh-TW"/>
              <a:t>TA=(PC)+disp=002D+0003</a:t>
            </a:r>
          </a:p>
          <a:p>
            <a:pPr lvl="1"/>
            <a:endParaRPr lang="en-US" altLang="zh-TW"/>
          </a:p>
        </p:txBody>
      </p:sp>
      <p:graphicFrame>
        <p:nvGraphicFramePr>
          <p:cNvPr id="24580" name="Object 4">
            <a:extLst>
              <a:ext uri="{FF2B5EF4-FFF2-40B4-BE49-F238E27FC236}">
                <a16:creationId xmlns:a16="http://schemas.microsoft.com/office/drawing/2014/main" xmlns="" id="{2511754C-B408-4B36-BF40-6992C2FA5C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3810000"/>
          <a:ext cx="6457950" cy="400050"/>
        </p:xfrm>
        <a:graphic>
          <a:graphicData uri="http://schemas.openxmlformats.org/presentationml/2006/ole">
            <p:oleObj spid="_x0000_s6145" name="工作表" r:id="rId3" imgW="3583800" imgH="21924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1C42F96A-9BC6-4EAA-B392-C3CF6635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159A-29FE-463D-AFB5-317D4E0FAEEB}" type="slidenum">
              <a:rPr lang="en-US" altLang="zh-TW"/>
              <a:pPr/>
              <a:t>28</a:t>
            </a:fld>
            <a:endParaRPr lang="en-US" altLang="zh-TW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7EE5D7F1-BEF1-4D6D-880A-7C4531821C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885113" cy="685800"/>
          </a:xfrm>
        </p:spPr>
        <p:txBody>
          <a:bodyPr/>
          <a:lstStyle/>
          <a:p>
            <a:r>
              <a:rPr lang="en-US" altLang="zh-TW"/>
              <a:t>Program Relocation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918A9958-1FEA-4FEC-9DB0-206D5D14E3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229600" cy="5791200"/>
          </a:xfrm>
        </p:spPr>
        <p:txBody>
          <a:bodyPr/>
          <a:lstStyle/>
          <a:p>
            <a:r>
              <a:rPr lang="en-US" altLang="zh-TW"/>
              <a:t>Example </a:t>
            </a:r>
            <a:r>
              <a:rPr lang="en-US" altLang="zh-TW">
                <a:hlinkClick r:id="rId2" action="ppaction://hlinkpres?slideindex=1&amp;slidetitle="/>
              </a:rPr>
              <a:t>Fig. 2.1</a:t>
            </a:r>
            <a:endParaRPr lang="en-US" altLang="zh-TW"/>
          </a:p>
          <a:p>
            <a:pPr lvl="1"/>
            <a:r>
              <a:rPr lang="en-US" altLang="zh-TW" i="1" u="sng"/>
              <a:t>Absolute program</a:t>
            </a:r>
            <a:r>
              <a:rPr lang="en-US" altLang="zh-TW"/>
              <a:t>, starting address 1000</a:t>
            </a:r>
          </a:p>
          <a:p>
            <a:pPr lvl="1">
              <a:buFont typeface="Monotype Sorts" pitchFamily="2" charset="2"/>
              <a:buNone/>
            </a:pPr>
            <a:r>
              <a:rPr lang="en-US" altLang="zh-TW" sz="2200"/>
              <a:t>	e.g. </a:t>
            </a:r>
            <a:r>
              <a:rPr lang="en-US" altLang="zh-TW" sz="2000">
                <a:solidFill>
                  <a:schemeClr val="hlink"/>
                </a:solidFill>
              </a:rPr>
              <a:t>55	101B		LDA	THREE		00102D</a:t>
            </a:r>
          </a:p>
          <a:p>
            <a:pPr lvl="1"/>
            <a:r>
              <a:rPr lang="en-US" altLang="zh-TW"/>
              <a:t>Relocate the program to 2000</a:t>
            </a:r>
          </a:p>
          <a:p>
            <a:pPr lvl="1">
              <a:buFont typeface="Monotype Sorts" pitchFamily="2" charset="2"/>
              <a:buNone/>
            </a:pPr>
            <a:r>
              <a:rPr lang="en-US" altLang="zh-TW" sz="2200"/>
              <a:t>	e.g. </a:t>
            </a:r>
            <a:r>
              <a:rPr lang="en-US" altLang="zh-TW" sz="2000">
                <a:solidFill>
                  <a:schemeClr val="hlink"/>
                </a:solidFill>
              </a:rPr>
              <a:t>55	101B		LDA	THREE		00202D</a:t>
            </a:r>
          </a:p>
          <a:p>
            <a:pPr lvl="1"/>
            <a:r>
              <a:rPr lang="en-US" altLang="zh-TW"/>
              <a:t>Each </a:t>
            </a:r>
            <a:r>
              <a:rPr lang="en-US" altLang="zh-TW" u="sng">
                <a:solidFill>
                  <a:schemeClr val="hlink"/>
                </a:solidFill>
              </a:rPr>
              <a:t>Absolute address</a:t>
            </a:r>
            <a:r>
              <a:rPr lang="en-US" altLang="zh-TW"/>
              <a:t> should be modified</a:t>
            </a:r>
          </a:p>
          <a:p>
            <a:r>
              <a:rPr lang="en-US" altLang="zh-TW"/>
              <a:t>Example </a:t>
            </a:r>
            <a:r>
              <a:rPr lang="en-US" altLang="zh-TW">
                <a:hlinkClick r:id="rId3" action="ppaction://hlinkpres?slideindex=1&amp;slidetitle="/>
              </a:rPr>
              <a:t>Fig. 2.5</a:t>
            </a:r>
            <a:r>
              <a:rPr lang="en-US" altLang="zh-TW"/>
              <a:t>: </a:t>
            </a:r>
          </a:p>
          <a:p>
            <a:pPr lvl="1"/>
            <a:r>
              <a:rPr lang="en-US" altLang="zh-TW" sz="2200"/>
              <a:t>Except for absolute address, the rest of the instructions need not be modified</a:t>
            </a:r>
          </a:p>
          <a:p>
            <a:pPr lvl="2"/>
            <a:r>
              <a:rPr lang="en-US" altLang="zh-TW" sz="2000"/>
              <a:t>not a memory address (immediate addressing)</a:t>
            </a:r>
          </a:p>
          <a:p>
            <a:pPr lvl="2"/>
            <a:r>
              <a:rPr lang="en-US" altLang="zh-TW" sz="2000"/>
              <a:t>PC-relative, Base-relative</a:t>
            </a:r>
          </a:p>
          <a:p>
            <a:pPr lvl="1"/>
            <a:r>
              <a:rPr lang="en-US" altLang="zh-TW" sz="2200"/>
              <a:t>The only parts of the program that require modification at load time are those that specify direct addresses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F0D44B20-1730-4D0E-9145-FD96A5AAD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657E-142B-425D-AF21-C6439375A165}" type="slidenum">
              <a:rPr lang="en-US" altLang="zh-TW"/>
              <a:pPr/>
              <a:t>29</a:t>
            </a:fld>
            <a:endParaRPr lang="en-US" altLang="zh-TW"/>
          </a:p>
        </p:txBody>
      </p:sp>
      <p:pic>
        <p:nvPicPr>
          <p:cNvPr id="22533" name="Picture 5">
            <a:extLst>
              <a:ext uri="{FF2B5EF4-FFF2-40B4-BE49-F238E27FC236}">
                <a16:creationId xmlns:a16="http://schemas.microsoft.com/office/drawing/2014/main" xmlns="" id="{3A77EFAE-5D13-44FD-8F12-C302A1D68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77975"/>
            <a:ext cx="8001000" cy="528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332685C9-D136-4C6A-9F61-B37984DD42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Example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7847AE90-5636-4223-9895-4019FBAC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A2DB-3DC8-403A-8B74-4A34290D74AC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xmlns="" id="{00ABBDE9-5AF5-4CDE-A33B-011E36C415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Chapter 2 -- Outline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xmlns="" id="{505F8B28-5F6A-4325-8A3C-6F342AFC31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Basic Assembler Functions</a:t>
            </a:r>
          </a:p>
          <a:p>
            <a:r>
              <a:rPr lang="en-US" altLang="zh-TW"/>
              <a:t>Machine-dependent Assembler Features</a:t>
            </a:r>
          </a:p>
          <a:p>
            <a:r>
              <a:rPr lang="en-US" altLang="zh-TW"/>
              <a:t>Machine-independent Assembler Features</a:t>
            </a:r>
          </a:p>
          <a:p>
            <a:r>
              <a:rPr lang="en-US" altLang="zh-TW"/>
              <a:t>Assembler Design Options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45C5FE02-8D47-4ED0-B721-E8DDE5807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63B2-07AE-4302-93D1-ED2DBEB81BC1}" type="slidenum">
              <a:rPr lang="en-US" altLang="zh-TW"/>
              <a:pPr/>
              <a:t>30</a:t>
            </a:fld>
            <a:endParaRPr lang="en-US" altLang="zh-TW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1A23774C-D4A1-4286-91FE-AD9683E64D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Relocatable Program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23802772-FB49-4DD5-BE23-D1EB843E14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altLang="zh-TW"/>
              <a:t>Modification record</a:t>
            </a:r>
          </a:p>
          <a:p>
            <a:pPr lvl="1"/>
            <a:r>
              <a:rPr lang="en-US" altLang="zh-TW"/>
              <a:t>Col 1	M</a:t>
            </a:r>
          </a:p>
          <a:p>
            <a:pPr lvl="1"/>
            <a:r>
              <a:rPr lang="en-US" altLang="zh-TW"/>
              <a:t>Col 2-7	 </a:t>
            </a:r>
            <a:r>
              <a:rPr lang="en-US" altLang="zh-TW" sz="2200"/>
              <a:t>Starting location of the address field to be</a:t>
            </a:r>
          </a:p>
          <a:p>
            <a:pPr lvl="1">
              <a:buFont typeface="Monotype Sorts" pitchFamily="2" charset="2"/>
              <a:buNone/>
            </a:pPr>
            <a:r>
              <a:rPr lang="en-US" altLang="zh-TW" sz="2200"/>
              <a:t>		 	modified, relative to the beginning of the program</a:t>
            </a:r>
          </a:p>
          <a:p>
            <a:pPr lvl="1"/>
            <a:r>
              <a:rPr lang="en-US" altLang="zh-TW"/>
              <a:t>Col 8-9</a:t>
            </a:r>
            <a:r>
              <a:rPr lang="en-US" altLang="zh-TW" sz="2200"/>
              <a:t> length of the address field to be modified, in half-    </a:t>
            </a:r>
          </a:p>
          <a:p>
            <a:pPr lvl="1">
              <a:buFont typeface="Monotype Sorts" pitchFamily="2" charset="2"/>
              <a:buNone/>
            </a:pPr>
            <a:r>
              <a:rPr lang="en-US" altLang="zh-TW" sz="2200"/>
              <a:t> 			bytes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237521-028A-4B24-9E74-79CD26540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4322-8304-41D4-B4E0-B4D6546E7B65}" type="slidenum">
              <a:rPr lang="en-US" altLang="zh-TW"/>
              <a:pPr/>
              <a:t>31</a:t>
            </a:fld>
            <a:endParaRPr lang="en-US" altLang="zh-TW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3FBF8385-04CE-423A-AE0F-9B2253866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Object Code</a:t>
            </a:r>
          </a:p>
        </p:txBody>
      </p:sp>
      <p:pic>
        <p:nvPicPr>
          <p:cNvPr id="23556" name="Picture 4">
            <a:extLst>
              <a:ext uri="{FF2B5EF4-FFF2-40B4-BE49-F238E27FC236}">
                <a16:creationId xmlns:a16="http://schemas.microsoft.com/office/drawing/2014/main" xmlns="" id="{A67F9D20-90BB-464E-832C-3165CBE2A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9677400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557" name="WordArt 5">
            <a:extLst>
              <a:ext uri="{FF2B5EF4-FFF2-40B4-BE49-F238E27FC236}">
                <a16:creationId xmlns:a16="http://schemas.microsoft.com/office/drawing/2014/main" xmlns="" id="{5611F31C-B214-4B26-8960-B3718AB06E1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72200" y="6019800"/>
            <a:ext cx="2598738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新細明體" panose="02020500000000000000" pitchFamily="18" charset="-120"/>
              </a:rPr>
              <a:t>End of Sec 2-2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C9583F46-0574-48C3-8D0A-5BB51E0F1A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F8B0A36-B5DC-4175-9405-D0AA72B3E9AB}" type="slidenum">
              <a:rPr lang="en-US" altLang="zh-TW"/>
              <a:pPr/>
              <a:t>32</a:t>
            </a:fld>
            <a:endParaRPr lang="en-US" altLang="zh-TW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120865F7-B6F5-4073-913F-6B4C6D4FD40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/>
              <a:t>Machine-Independent Assembler Features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C522F8DC-5535-434F-9AAE-079C8CC3B18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66800" y="2057400"/>
            <a:ext cx="6400800" cy="1752600"/>
          </a:xfrm>
        </p:spPr>
        <p:txBody>
          <a:bodyPr/>
          <a:lstStyle/>
          <a:p>
            <a:r>
              <a:rPr lang="en-US" altLang="zh-TW"/>
              <a:t>Literals</a:t>
            </a:r>
          </a:p>
          <a:p>
            <a:r>
              <a:rPr lang="en-US" altLang="zh-TW"/>
              <a:t>Symbol Defining Statement</a:t>
            </a:r>
          </a:p>
          <a:p>
            <a:r>
              <a:rPr lang="en-US" altLang="zh-TW"/>
              <a:t>Expressions</a:t>
            </a:r>
          </a:p>
          <a:p>
            <a:r>
              <a:rPr lang="en-US" altLang="zh-TW"/>
              <a:t>Program Blocks</a:t>
            </a:r>
          </a:p>
          <a:p>
            <a:r>
              <a:rPr lang="en-US" altLang="zh-TW"/>
              <a:t>Control Sections and Program Linking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0B87443B-1261-4D40-B465-FFCA3729D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CB17-08A7-4D12-81DA-384A4DE46715}" type="slidenum">
              <a:rPr lang="en-US" altLang="zh-TW"/>
              <a:pPr/>
              <a:t>33</a:t>
            </a:fld>
            <a:endParaRPr lang="en-US" altLang="zh-TW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E6AB9CE2-9E04-4818-9DD4-3476CF6341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885113" cy="685800"/>
          </a:xfrm>
        </p:spPr>
        <p:txBody>
          <a:bodyPr/>
          <a:lstStyle/>
          <a:p>
            <a:r>
              <a:rPr lang="en-US" altLang="zh-TW"/>
              <a:t>Literals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21748AB5-3460-413A-9FB3-2D9D3D2EBA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914400"/>
            <a:ext cx="7924800" cy="5638800"/>
          </a:xfrm>
        </p:spPr>
        <p:txBody>
          <a:bodyPr/>
          <a:lstStyle/>
          <a:p>
            <a:r>
              <a:rPr lang="en-US" altLang="zh-TW"/>
              <a:t>Design idea</a:t>
            </a:r>
          </a:p>
          <a:p>
            <a:pPr lvl="1"/>
            <a:r>
              <a:rPr lang="en-US" altLang="zh-TW"/>
              <a:t>Let programmers to be able to write the value of a </a:t>
            </a:r>
            <a:r>
              <a:rPr lang="en-US" altLang="zh-TW" u="sng"/>
              <a:t>constant</a:t>
            </a:r>
            <a:r>
              <a:rPr lang="en-US" altLang="zh-TW"/>
              <a:t> operand as a part of the instruction that uses it. </a:t>
            </a:r>
          </a:p>
          <a:p>
            <a:pPr lvl="1"/>
            <a:r>
              <a:rPr lang="en-US" altLang="zh-TW"/>
              <a:t>This avoids having to define the constant elsewhere in the program and make up a label for it.</a:t>
            </a:r>
          </a:p>
          <a:p>
            <a:r>
              <a:rPr lang="en-US" altLang="zh-TW">
                <a:hlinkClick r:id="rId2" action="ppaction://hlinkpres?slideindex=1&amp;slidetitle="/>
              </a:rPr>
              <a:t>Example</a:t>
            </a:r>
            <a:endParaRPr lang="en-US" altLang="zh-TW"/>
          </a:p>
          <a:p>
            <a:pPr lvl="1"/>
            <a:r>
              <a:rPr lang="en-US" altLang="zh-TW" sz="2000"/>
              <a:t>e.g. 45	001A	ENDFIL	LDA	=C’EOF’	032010</a:t>
            </a:r>
            <a:endParaRPr lang="en-US" altLang="zh-TW" sz="2200"/>
          </a:p>
          <a:p>
            <a:pPr lvl="1"/>
            <a:r>
              <a:rPr lang="en-US" altLang="zh-TW" sz="2200"/>
              <a:t>       93			LTORG</a:t>
            </a:r>
          </a:p>
          <a:p>
            <a:pPr lvl="1"/>
            <a:r>
              <a:rPr lang="en-US" altLang="zh-TW" sz="2200"/>
              <a:t>       002D	*	=C’EOF’		454F46</a:t>
            </a:r>
          </a:p>
          <a:p>
            <a:pPr lvl="1"/>
            <a:r>
              <a:rPr lang="en-US" altLang="zh-TW" sz="2000"/>
              <a:t>e.g. 215	1062	WLOOP	TD	=X’05’	E32011</a:t>
            </a:r>
          </a:p>
          <a:p>
            <a:endParaRPr lang="en-US" altLang="zh-TW" sz="2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16B91AB4-3CD9-4349-9503-CD2D4F502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2131-0299-44C6-86AA-0585A74D08E8}" type="slidenum">
              <a:rPr lang="en-US" altLang="zh-TW"/>
              <a:pPr/>
              <a:t>34</a:t>
            </a:fld>
            <a:endParaRPr lang="en-US" altLang="zh-TW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xmlns="" id="{AF2AD66F-3725-49C3-89B9-FB1CA96D56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885113" cy="962025"/>
          </a:xfrm>
        </p:spPr>
        <p:txBody>
          <a:bodyPr/>
          <a:lstStyle/>
          <a:p>
            <a:r>
              <a:rPr lang="en-US" altLang="zh-TW"/>
              <a:t>Literals vs. Immediate Operands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EB5DCD99-56FA-43C4-B019-FCBB3ACD40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924800" cy="5105400"/>
          </a:xfrm>
        </p:spPr>
        <p:txBody>
          <a:bodyPr/>
          <a:lstStyle/>
          <a:p>
            <a:r>
              <a:rPr lang="en-US" altLang="zh-TW"/>
              <a:t>Immediate Operands</a:t>
            </a:r>
          </a:p>
          <a:p>
            <a:pPr lvl="1"/>
            <a:r>
              <a:rPr lang="en-US" altLang="zh-TW"/>
              <a:t>The operand value is assembled as </a:t>
            </a:r>
            <a:r>
              <a:rPr lang="en-US" altLang="zh-TW" u="sng"/>
              <a:t>part of the machine instruction</a:t>
            </a:r>
          </a:p>
          <a:p>
            <a:pPr lvl="1"/>
            <a:r>
              <a:rPr lang="en-US" altLang="zh-TW" sz="2200"/>
              <a:t>e.g. 55	0020			LDA	#3	010003</a:t>
            </a:r>
          </a:p>
          <a:p>
            <a:r>
              <a:rPr lang="en-US" altLang="zh-TW"/>
              <a:t>Literals</a:t>
            </a:r>
          </a:p>
          <a:p>
            <a:pPr lvl="1"/>
            <a:r>
              <a:rPr lang="en-US" altLang="zh-TW"/>
              <a:t>The assembler generates the specified value as a constant  </a:t>
            </a:r>
            <a:r>
              <a:rPr lang="en-US" altLang="zh-TW" u="sng"/>
              <a:t>at some other memory location</a:t>
            </a:r>
          </a:p>
          <a:p>
            <a:pPr lvl="1"/>
            <a:r>
              <a:rPr lang="en-US" altLang="zh-TW" sz="2000"/>
              <a:t>e.g. 45	001A	ENDFIL	LDA	=C’EOF’	032010</a:t>
            </a:r>
            <a:endParaRPr lang="en-US" altLang="zh-TW" sz="2200"/>
          </a:p>
          <a:p>
            <a:r>
              <a:rPr lang="en-US" altLang="zh-TW"/>
              <a:t>Compare (Fig. 2.6)</a:t>
            </a:r>
          </a:p>
          <a:p>
            <a:pPr lvl="1"/>
            <a:r>
              <a:rPr lang="en-US" altLang="zh-TW" sz="2200"/>
              <a:t>e.g. 45	001A	ENDFIL	LDA	EOF	032010</a:t>
            </a:r>
          </a:p>
          <a:p>
            <a:pPr lvl="1"/>
            <a:r>
              <a:rPr lang="en-US" altLang="zh-TW" sz="2200"/>
              <a:t>       80	002D	EOF		BYTE	C’EOF’	454F46</a:t>
            </a:r>
            <a:endParaRPr lang="en-US" altLang="zh-TW"/>
          </a:p>
          <a:p>
            <a:pPr lvl="1"/>
            <a:endParaRPr lang="en-US" altLang="zh-TW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2BE02CF2-10FB-494F-B622-B5BAAA5E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6A762-2A8B-4835-AEB3-D260674C66E7}" type="slidenum">
              <a:rPr lang="en-US" altLang="zh-TW"/>
              <a:pPr/>
              <a:t>35</a:t>
            </a:fld>
            <a:endParaRPr lang="en-US" altLang="zh-TW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6C41B4D0-A45C-4C74-BC85-9A779CD402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 Literal - Implementation (1/3)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xmlns="" id="{EB5C7B12-14E8-4763-B439-31890E6C4D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Literal pools</a:t>
            </a:r>
          </a:p>
          <a:p>
            <a:pPr lvl="1"/>
            <a:r>
              <a:rPr lang="en-US" altLang="zh-TW"/>
              <a:t>Normally literals are placed into a pool at the end of the program</a:t>
            </a:r>
          </a:p>
          <a:p>
            <a:pPr lvl="2"/>
            <a:r>
              <a:rPr lang="en-US" altLang="zh-TW"/>
              <a:t>see Fig. 2.10 (END statement)</a:t>
            </a:r>
          </a:p>
          <a:p>
            <a:pPr lvl="1"/>
            <a:r>
              <a:rPr lang="en-US" altLang="zh-TW"/>
              <a:t>In some cases, it is desirable to place literals into a pool at some other location in the object program</a:t>
            </a:r>
          </a:p>
          <a:p>
            <a:pPr lvl="2"/>
            <a:r>
              <a:rPr lang="en-US" altLang="zh-TW"/>
              <a:t>assembler directive LTORG</a:t>
            </a:r>
          </a:p>
          <a:p>
            <a:pPr lvl="2"/>
            <a:r>
              <a:rPr lang="en-US" altLang="zh-TW"/>
              <a:t>reason: keep the literal operand close to the instruction </a:t>
            </a:r>
          </a:p>
          <a:p>
            <a:pPr lvl="2"/>
            <a:endParaRPr lang="en-US" altLang="zh-TW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3B86180F-8905-422E-9D47-5076A2232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958B-7F19-4BE8-9839-A44560C7D917}" type="slidenum">
              <a:rPr lang="en-US" altLang="zh-TW"/>
              <a:pPr/>
              <a:t>36</a:t>
            </a:fld>
            <a:endParaRPr lang="en-US" altLang="zh-TW"/>
          </a:p>
        </p:txBody>
      </p:sp>
      <p:sp>
        <p:nvSpPr>
          <p:cNvPr id="31746" name="Rectangle 1026">
            <a:extLst>
              <a:ext uri="{FF2B5EF4-FFF2-40B4-BE49-F238E27FC236}">
                <a16:creationId xmlns:a16="http://schemas.microsoft.com/office/drawing/2014/main" xmlns="" id="{A4ECF149-0C38-473E-96FC-E585827328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885113" cy="762000"/>
          </a:xfrm>
        </p:spPr>
        <p:txBody>
          <a:bodyPr/>
          <a:lstStyle/>
          <a:p>
            <a:r>
              <a:rPr lang="en-US" altLang="zh-TW"/>
              <a:t>Literal - Implementation (2/3)</a:t>
            </a:r>
          </a:p>
        </p:txBody>
      </p:sp>
      <p:sp>
        <p:nvSpPr>
          <p:cNvPr id="31747" name="Rectangle 1027">
            <a:extLst>
              <a:ext uri="{FF2B5EF4-FFF2-40B4-BE49-F238E27FC236}">
                <a16:creationId xmlns:a16="http://schemas.microsoft.com/office/drawing/2014/main" xmlns="" id="{56DFC52F-D1DF-4435-812A-EA88576E2B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7886700" cy="5486400"/>
          </a:xfrm>
        </p:spPr>
        <p:txBody>
          <a:bodyPr/>
          <a:lstStyle/>
          <a:p>
            <a:r>
              <a:rPr lang="en-US" altLang="zh-TW"/>
              <a:t>Duplicate literals</a:t>
            </a:r>
          </a:p>
          <a:p>
            <a:pPr lvl="1"/>
            <a:r>
              <a:rPr lang="en-US" altLang="zh-TW"/>
              <a:t>e.g. 215	1062	WLOOP	TD	=X’05’</a:t>
            </a:r>
          </a:p>
          <a:p>
            <a:pPr lvl="1"/>
            <a:r>
              <a:rPr lang="en-US" altLang="zh-TW"/>
              <a:t>e.g. 230	106B			WD	=X’05’</a:t>
            </a:r>
          </a:p>
          <a:p>
            <a:pPr lvl="1"/>
            <a:r>
              <a:rPr lang="en-US" altLang="zh-TW"/>
              <a:t>The assemblers should recognize duplicate literals and store only one copy of the specified data value</a:t>
            </a:r>
          </a:p>
          <a:p>
            <a:pPr lvl="2"/>
            <a:r>
              <a:rPr lang="en-US" altLang="zh-TW"/>
              <a:t>Comparison of the defining expression</a:t>
            </a:r>
          </a:p>
          <a:p>
            <a:pPr lvl="3"/>
            <a:r>
              <a:rPr lang="en-US" altLang="zh-TW"/>
              <a:t>Same literal name with different value, e.g. LOCCTR=*</a:t>
            </a:r>
          </a:p>
          <a:p>
            <a:pPr lvl="2"/>
            <a:r>
              <a:rPr lang="en-US" altLang="zh-TW"/>
              <a:t>Comparison of the generated data value </a:t>
            </a:r>
          </a:p>
          <a:p>
            <a:pPr lvl="3"/>
            <a:r>
              <a:rPr lang="en-US" altLang="zh-TW"/>
              <a:t>The benefits of using generate data value are usually not great enough to justify the additional complexity in the assembler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7827C90A-B8DB-4C03-A8D2-00C954B8F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9285-965F-462C-B189-6FF27B535DA6}" type="slidenum">
              <a:rPr lang="en-US" altLang="zh-TW"/>
              <a:pPr/>
              <a:t>37</a:t>
            </a:fld>
            <a:endParaRPr lang="en-US" altLang="zh-TW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xmlns="" id="{32697469-7074-4C02-B281-B2B7A83D61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885113" cy="962025"/>
          </a:xfrm>
        </p:spPr>
        <p:txBody>
          <a:bodyPr/>
          <a:lstStyle/>
          <a:p>
            <a:r>
              <a:rPr lang="en-US" altLang="zh-TW"/>
              <a:t>Literal - Implementation (3/3)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xmlns="" id="{8F3BE31A-7296-475D-80FE-68392DC728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81600"/>
          </a:xfrm>
        </p:spPr>
        <p:txBody>
          <a:bodyPr/>
          <a:lstStyle/>
          <a:p>
            <a:r>
              <a:rPr lang="en-US" altLang="zh-TW" sz="2400">
                <a:latin typeface="Times New Roman" panose="02020603050405020304" pitchFamily="18" charset="0"/>
              </a:rPr>
              <a:t>LITTAB</a:t>
            </a:r>
          </a:p>
          <a:p>
            <a:pPr lvl="1"/>
            <a:r>
              <a:rPr lang="en-US" altLang="zh-TW" sz="2200">
                <a:latin typeface="Times New Roman" panose="02020603050405020304" pitchFamily="18" charset="0"/>
              </a:rPr>
              <a:t>literal name, the operand value and length, the address assigned to the operand </a:t>
            </a:r>
          </a:p>
          <a:p>
            <a:r>
              <a:rPr lang="en-US" altLang="zh-TW" sz="2400">
                <a:latin typeface="Times New Roman" panose="02020603050405020304" pitchFamily="18" charset="0"/>
              </a:rPr>
              <a:t>Pass 1</a:t>
            </a:r>
          </a:p>
          <a:p>
            <a:pPr lvl="1"/>
            <a:r>
              <a:rPr lang="en-US" altLang="zh-TW" sz="2200">
                <a:latin typeface="Times New Roman" panose="02020603050405020304" pitchFamily="18" charset="0"/>
              </a:rPr>
              <a:t>build LITTAB with literal name, operand value and length, leaving the address unassigned</a:t>
            </a:r>
          </a:p>
          <a:p>
            <a:pPr lvl="1"/>
            <a:r>
              <a:rPr lang="en-US" altLang="zh-TW" sz="2200">
                <a:latin typeface="Times New Roman" panose="02020603050405020304" pitchFamily="18" charset="0"/>
              </a:rPr>
              <a:t>when LTORG statement is encountered, assign an address to each literal not yet assigned an address</a:t>
            </a:r>
          </a:p>
          <a:p>
            <a:r>
              <a:rPr lang="en-US" altLang="zh-TW" sz="2400">
                <a:latin typeface="Times New Roman" panose="02020603050405020304" pitchFamily="18" charset="0"/>
              </a:rPr>
              <a:t>Pass 2</a:t>
            </a:r>
          </a:p>
          <a:p>
            <a:pPr lvl="1"/>
            <a:r>
              <a:rPr lang="en-US" altLang="zh-TW" sz="2200">
                <a:latin typeface="Times New Roman" panose="02020603050405020304" pitchFamily="18" charset="0"/>
              </a:rPr>
              <a:t>search LITTAB for each literal operand encountered</a:t>
            </a:r>
          </a:p>
          <a:p>
            <a:pPr lvl="1"/>
            <a:r>
              <a:rPr lang="en-US" altLang="zh-TW" sz="2200">
                <a:latin typeface="Times New Roman" panose="02020603050405020304" pitchFamily="18" charset="0"/>
              </a:rPr>
              <a:t>generate data values using BYTE or WORD statements</a:t>
            </a:r>
          </a:p>
          <a:p>
            <a:pPr lvl="1"/>
            <a:r>
              <a:rPr lang="en-US" altLang="zh-TW" sz="2200">
                <a:latin typeface="Times New Roman" panose="02020603050405020304" pitchFamily="18" charset="0"/>
              </a:rPr>
              <a:t>generate modification record for literals that represent an address in the program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DA3F7D06-EFCC-4E7B-BB7B-E4AA17891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73FC-B633-411E-B530-91CC638F07FF}" type="slidenum">
              <a:rPr lang="en-US" altLang="zh-TW"/>
              <a:pPr/>
              <a:t>38</a:t>
            </a:fld>
            <a:endParaRPr lang="en-US" altLang="zh-TW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83AAD703-BF85-458F-8E85-E6B7E4A673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Symbol-Defining Statements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9B1A3348-53DD-4252-9521-AC2E738F6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Labels on instructions or data areas</a:t>
            </a:r>
          </a:p>
          <a:p>
            <a:pPr lvl="1"/>
            <a:r>
              <a:rPr lang="en-US" altLang="zh-TW"/>
              <a:t>the value of such a label is the address assigned to the statement</a:t>
            </a:r>
          </a:p>
          <a:p>
            <a:r>
              <a:rPr lang="en-US" altLang="zh-TW"/>
              <a:t>Defining symbols</a:t>
            </a:r>
          </a:p>
          <a:p>
            <a:pPr lvl="1"/>
            <a:r>
              <a:rPr lang="en-US" altLang="zh-TW"/>
              <a:t>symbol	EQU	value</a:t>
            </a:r>
          </a:p>
          <a:p>
            <a:pPr lvl="1"/>
            <a:r>
              <a:rPr lang="en-US" altLang="zh-TW"/>
              <a:t>value can be: </a:t>
            </a:r>
            <a:r>
              <a:rPr lang="en-US" altLang="zh-TW">
                <a:sym typeface="Monotype Sorts" pitchFamily="2" charset="2"/>
              </a:rPr>
              <a:t></a:t>
            </a:r>
            <a:r>
              <a:rPr lang="en-US" altLang="zh-TW"/>
              <a:t> constant, </a:t>
            </a:r>
            <a:r>
              <a:rPr lang="en-US" altLang="zh-TW">
                <a:sym typeface="Monotype Sorts" pitchFamily="2" charset="2"/>
              </a:rPr>
              <a:t></a:t>
            </a:r>
            <a:r>
              <a:rPr lang="en-US" altLang="zh-TW"/>
              <a:t> other symbol, </a:t>
            </a:r>
            <a:r>
              <a:rPr lang="en-US" altLang="zh-TW">
                <a:sym typeface="Monotype Sorts" pitchFamily="2" charset="2"/>
              </a:rPr>
              <a:t></a:t>
            </a:r>
            <a:r>
              <a:rPr lang="en-US" altLang="zh-TW"/>
              <a:t> expression</a:t>
            </a:r>
          </a:p>
          <a:p>
            <a:pPr lvl="1"/>
            <a:r>
              <a:rPr lang="en-US" altLang="zh-TW"/>
              <a:t>making the source program easier to understand</a:t>
            </a:r>
          </a:p>
          <a:p>
            <a:pPr lvl="1"/>
            <a:r>
              <a:rPr lang="en-US" altLang="zh-TW"/>
              <a:t>no forward reference</a:t>
            </a:r>
          </a:p>
          <a:p>
            <a:endParaRPr lang="en-US" altLang="zh-TW" sz="24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7CFF50-ABF3-4ACC-8F0F-FD2F15F43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A144-F7D4-4D56-B6F3-6BA099E38A44}" type="slidenum">
              <a:rPr lang="en-US" altLang="zh-TW"/>
              <a:pPr/>
              <a:t>39</a:t>
            </a:fld>
            <a:endParaRPr lang="en-US" altLang="zh-TW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xmlns="" id="{66F9EFCD-EBDE-4E81-9442-EF26A99296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Symbol-Defining Statements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xmlns="" id="{A2B8B0C2-ADE0-4F07-8202-41ABC88CD5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Example 1</a:t>
            </a:r>
          </a:p>
          <a:p>
            <a:pPr lvl="1"/>
            <a:r>
              <a:rPr lang="en-US" altLang="zh-TW" sz="2200"/>
              <a:t>MAXLEN	EQU	4096</a:t>
            </a:r>
          </a:p>
          <a:p>
            <a:pPr lvl="1"/>
            <a:r>
              <a:rPr lang="en-US" altLang="zh-TW" sz="2200"/>
              <a:t>			+LDT	#MAXLEN</a:t>
            </a:r>
          </a:p>
          <a:p>
            <a:r>
              <a:rPr lang="en-US" altLang="zh-TW"/>
              <a:t>Example 2</a:t>
            </a:r>
          </a:p>
          <a:p>
            <a:pPr lvl="1"/>
            <a:r>
              <a:rPr lang="en-US" altLang="zh-TW" sz="2200"/>
              <a:t>BASE	EQU	R1</a:t>
            </a:r>
          </a:p>
          <a:p>
            <a:pPr lvl="1"/>
            <a:r>
              <a:rPr lang="en-US" altLang="zh-TW" sz="2200"/>
              <a:t>COUNT	EQU	R2</a:t>
            </a:r>
          </a:p>
          <a:p>
            <a:pPr lvl="1"/>
            <a:r>
              <a:rPr lang="en-US" altLang="zh-TW" sz="2200"/>
              <a:t>INDEX	EQU 	R3</a:t>
            </a:r>
          </a:p>
          <a:p>
            <a:r>
              <a:rPr lang="en-US" altLang="zh-TW"/>
              <a:t>Example 3	</a:t>
            </a:r>
          </a:p>
          <a:p>
            <a:pPr lvl="1"/>
            <a:r>
              <a:rPr lang="en-US" altLang="zh-TW" sz="2200"/>
              <a:t>MAXLEN	EQU	BUFEND-BUFFER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xmlns="" id="{91F27397-A836-4034-BA11-B5F4A406A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286000"/>
            <a:ext cx="259715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/>
            <a:r>
              <a:rPr lang="en-US" altLang="zh-TW" sz="1800" b="0" i="0"/>
              <a:t>	+LDT	#4096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749A1548-3D9B-4C67-BAF1-1F817E6AC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A23A-B103-4AFE-BC19-B01B3D363583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F32053BD-7814-4D2E-BA5F-3A5675A58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Introduction to Assemblers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C76349DB-87B7-4DD8-B2C3-B16B159120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Fundamental functions</a:t>
            </a:r>
          </a:p>
          <a:p>
            <a:pPr lvl="1"/>
            <a:r>
              <a:rPr lang="en-US" altLang="zh-TW"/>
              <a:t>translating mnemonic operation codes to their machine language equivalents</a:t>
            </a:r>
          </a:p>
          <a:p>
            <a:pPr lvl="1"/>
            <a:r>
              <a:rPr lang="en-US" altLang="zh-TW"/>
              <a:t>assigning machine addresses to symbolic labels </a:t>
            </a:r>
          </a:p>
          <a:p>
            <a:endParaRPr lang="en-US" altLang="zh-TW"/>
          </a:p>
          <a:p>
            <a:r>
              <a:rPr lang="en-US" altLang="zh-TW"/>
              <a:t>Machine dependency</a:t>
            </a:r>
          </a:p>
          <a:p>
            <a:pPr lvl="1"/>
            <a:r>
              <a:rPr lang="en-US" altLang="zh-TW"/>
              <a:t>different machine instruction formats and codes</a:t>
            </a:r>
          </a:p>
          <a:p>
            <a:endParaRPr lang="en-US" altLang="zh-TW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50897C-0B02-4FCC-8A92-19001DDF5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6DFE-A0F4-4455-A320-AFB97FF7658D}" type="slidenum">
              <a:rPr lang="en-US" altLang="zh-TW"/>
              <a:pPr/>
              <a:t>40</a:t>
            </a:fld>
            <a:endParaRPr lang="en-US" altLang="zh-TW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xmlns="" id="{69E713AE-9817-4001-9C26-BA040B183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ORG (origin)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xmlns="" id="{6BAC3C01-65B8-4A50-B403-B33F539445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/>
              <a:t>Indirectly assign values to symbols</a:t>
            </a:r>
          </a:p>
          <a:p>
            <a:r>
              <a:rPr lang="en-US" altLang="zh-TW" sz="2400"/>
              <a:t>Reset the location counter to the specified value</a:t>
            </a:r>
          </a:p>
          <a:p>
            <a:pPr lvl="2"/>
            <a:r>
              <a:rPr lang="en-US" altLang="zh-TW" sz="2000"/>
              <a:t>ORG	value</a:t>
            </a:r>
          </a:p>
          <a:p>
            <a:r>
              <a:rPr lang="en-US" altLang="zh-TW" sz="2400"/>
              <a:t>Value can be: </a:t>
            </a:r>
            <a:r>
              <a:rPr lang="en-US" altLang="zh-TW" sz="2400">
                <a:sym typeface="Monotype Sorts" pitchFamily="2" charset="2"/>
              </a:rPr>
              <a:t></a:t>
            </a:r>
            <a:r>
              <a:rPr lang="en-US" altLang="zh-TW" sz="2400"/>
              <a:t> constant, </a:t>
            </a:r>
            <a:r>
              <a:rPr lang="en-US" altLang="zh-TW" sz="2400">
                <a:sym typeface="Monotype Sorts" pitchFamily="2" charset="2"/>
              </a:rPr>
              <a:t></a:t>
            </a:r>
            <a:r>
              <a:rPr lang="en-US" altLang="zh-TW" sz="2400"/>
              <a:t> other symbol, </a:t>
            </a:r>
            <a:r>
              <a:rPr lang="en-US" altLang="zh-TW" sz="2400">
                <a:sym typeface="Monotype Sorts" pitchFamily="2" charset="2"/>
              </a:rPr>
              <a:t></a:t>
            </a:r>
            <a:r>
              <a:rPr lang="en-US" altLang="zh-TW" sz="2400"/>
              <a:t> expression</a:t>
            </a:r>
          </a:p>
          <a:p>
            <a:r>
              <a:rPr lang="en-US" altLang="zh-TW" sz="2400"/>
              <a:t>No forward reference</a:t>
            </a:r>
          </a:p>
          <a:p>
            <a:r>
              <a:rPr lang="en-US" altLang="zh-TW" sz="2400"/>
              <a:t>Example</a:t>
            </a:r>
          </a:p>
          <a:p>
            <a:pPr lvl="1"/>
            <a:r>
              <a:rPr lang="en-US" altLang="zh-TW"/>
              <a:t>SYMBOL: 6bytes</a:t>
            </a:r>
          </a:p>
          <a:p>
            <a:pPr lvl="1"/>
            <a:r>
              <a:rPr lang="en-US" altLang="zh-TW"/>
              <a:t>VALUE: 1word</a:t>
            </a:r>
          </a:p>
          <a:p>
            <a:pPr lvl="1"/>
            <a:r>
              <a:rPr lang="en-US" altLang="zh-TW"/>
              <a:t>FLAGS: 2bytes</a:t>
            </a:r>
          </a:p>
          <a:p>
            <a:pPr lvl="1"/>
            <a:r>
              <a:rPr lang="en-US" altLang="zh-TW" sz="2200"/>
              <a:t>LDA	VALUE, X</a:t>
            </a:r>
          </a:p>
          <a:p>
            <a:endParaRPr lang="en-US" altLang="zh-TW"/>
          </a:p>
        </p:txBody>
      </p:sp>
      <p:graphicFrame>
        <p:nvGraphicFramePr>
          <p:cNvPr id="35845" name="Object 5">
            <a:extLst>
              <a:ext uri="{FF2B5EF4-FFF2-40B4-BE49-F238E27FC236}">
                <a16:creationId xmlns:a16="http://schemas.microsoft.com/office/drawing/2014/main" xmlns="" id="{F5277B20-E2ED-4516-9E22-1952C15E12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43400" y="4724400"/>
          <a:ext cx="4800600" cy="1825625"/>
        </p:xfrm>
        <a:graphic>
          <a:graphicData uri="http://schemas.openxmlformats.org/presentationml/2006/ole">
            <p:oleObj spid="_x0000_s7169" name="工作表" r:id="rId3" imgW="3445560" imgH="131328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59727AAB-98BE-4DB7-BD3B-EE7BDA4E9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7CB6-B888-4FC7-A3D0-E15E9780D717}" type="slidenum">
              <a:rPr lang="en-US" altLang="zh-TW"/>
              <a:pPr/>
              <a:t>41</a:t>
            </a:fld>
            <a:endParaRPr lang="en-US" altLang="zh-TW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xmlns="" id="{AFCAAF4D-940A-4DBE-A294-267C76053E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ORG Example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xmlns="" id="{9EF17002-CD2B-4118-AEBC-3E6E025D9E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Using EQU statements</a:t>
            </a:r>
          </a:p>
          <a:p>
            <a:pPr lvl="1"/>
            <a:r>
              <a:rPr lang="en-US" altLang="zh-TW" sz="2200"/>
              <a:t>STAB	RESB	1100</a:t>
            </a:r>
          </a:p>
          <a:p>
            <a:pPr lvl="1"/>
            <a:r>
              <a:rPr lang="en-US" altLang="zh-TW" sz="2200"/>
              <a:t>SYMBOL	EQU	STAB</a:t>
            </a:r>
          </a:p>
          <a:p>
            <a:pPr lvl="1"/>
            <a:r>
              <a:rPr lang="en-US" altLang="zh-TW" sz="2200"/>
              <a:t>VALUE	EQU	STAB+6</a:t>
            </a:r>
          </a:p>
          <a:p>
            <a:pPr lvl="1"/>
            <a:r>
              <a:rPr lang="en-US" altLang="zh-TW" sz="2200"/>
              <a:t>FLAG	EQU	STAB+9</a:t>
            </a:r>
          </a:p>
          <a:p>
            <a:r>
              <a:rPr lang="en-US" altLang="zh-TW"/>
              <a:t>Using ORG statements</a:t>
            </a:r>
          </a:p>
          <a:p>
            <a:pPr lvl="1"/>
            <a:r>
              <a:rPr lang="en-US" altLang="zh-TW" sz="2200"/>
              <a:t>STAB	RESB	1100</a:t>
            </a:r>
          </a:p>
          <a:p>
            <a:pPr lvl="1"/>
            <a:r>
              <a:rPr lang="en-US" altLang="zh-TW" sz="2200"/>
              <a:t> 		ORG	STAB</a:t>
            </a:r>
          </a:p>
          <a:p>
            <a:pPr lvl="1"/>
            <a:r>
              <a:rPr lang="en-US" altLang="zh-TW" sz="2200"/>
              <a:t>SYMBOL	RESB	6</a:t>
            </a:r>
          </a:p>
          <a:p>
            <a:pPr lvl="1"/>
            <a:r>
              <a:rPr lang="en-US" altLang="zh-TW" sz="2200"/>
              <a:t>VALUE	RESW	1</a:t>
            </a:r>
          </a:p>
          <a:p>
            <a:pPr lvl="1"/>
            <a:r>
              <a:rPr lang="en-US" altLang="zh-TW" sz="2200"/>
              <a:t>FLAGS	RESB	2</a:t>
            </a:r>
          </a:p>
          <a:p>
            <a:pPr lvl="1"/>
            <a:r>
              <a:rPr lang="en-US" altLang="zh-TW" sz="2200"/>
              <a:t> 		ORG	STAB+1100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BB9C30C7-3A5D-4837-A139-389229437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D8270-8D7D-4C56-B3D5-BAE7A41B687A}" type="slidenum">
              <a:rPr lang="en-US" altLang="zh-TW"/>
              <a:pPr/>
              <a:t>42</a:t>
            </a:fld>
            <a:endParaRPr lang="en-US" altLang="zh-TW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xmlns="" id="{78334BF5-4545-4723-9ACA-6C61B4E7C8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Expressions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xmlns="" id="{264CD0DF-F1C3-4A86-9BC3-7009A5CD87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/>
              <a:t>Expressions can be classified as </a:t>
            </a:r>
            <a:r>
              <a:rPr lang="en-US" altLang="zh-TW" sz="2400" u="sng"/>
              <a:t>absolute expressions</a:t>
            </a:r>
            <a:r>
              <a:rPr lang="en-US" altLang="zh-TW" sz="2400"/>
              <a:t> or </a:t>
            </a:r>
            <a:r>
              <a:rPr lang="en-US" altLang="zh-TW" sz="2400" u="sng"/>
              <a:t>relative expressions</a:t>
            </a:r>
            <a:endParaRPr lang="en-US" altLang="zh-TW" sz="2400"/>
          </a:p>
          <a:p>
            <a:pPr lvl="1"/>
            <a:r>
              <a:rPr lang="en-US" altLang="zh-TW" sz="2200"/>
              <a:t>MAXLEN		EQU	BUFEND-BUFFER</a:t>
            </a:r>
          </a:p>
          <a:p>
            <a:pPr lvl="1"/>
            <a:r>
              <a:rPr lang="en-US" altLang="zh-TW" sz="2200"/>
              <a:t>BUFEND and BUFFER both are relative terms, representing addresses within the program</a:t>
            </a:r>
          </a:p>
          <a:p>
            <a:pPr lvl="1"/>
            <a:r>
              <a:rPr lang="en-US" altLang="zh-TW" sz="2200"/>
              <a:t>However the expression BUFEND-BUFFER represents an absolute value</a:t>
            </a:r>
          </a:p>
          <a:p>
            <a:r>
              <a:rPr lang="en-US" altLang="zh-TW" sz="2400"/>
              <a:t>When </a:t>
            </a:r>
            <a:r>
              <a:rPr lang="en-US" altLang="zh-TW" sz="2400" u="sng"/>
              <a:t>relative terms</a:t>
            </a:r>
            <a:r>
              <a:rPr lang="en-US" altLang="zh-TW" sz="2400"/>
              <a:t> are </a:t>
            </a:r>
            <a:r>
              <a:rPr lang="en-US" altLang="zh-TW" sz="2400" u="sng"/>
              <a:t>paired with opposite signs</a:t>
            </a:r>
            <a:r>
              <a:rPr lang="en-US" altLang="zh-TW" sz="2400"/>
              <a:t>, the dependency on the program starting address is canceled out; the result is an absolute value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64B2C1-352D-407E-9A39-D10ADDEF4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58C8-2AC1-4587-8AD6-01E22D5531A4}" type="slidenum">
              <a:rPr lang="en-US" altLang="zh-TW"/>
              <a:pPr/>
              <a:t>43</a:t>
            </a:fld>
            <a:endParaRPr lang="en-US" altLang="zh-TW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xmlns="" id="{C79A829D-D081-439E-9D87-0EEB97E72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SYMTAB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xmlns="" id="{71FB335B-2BDC-4A3C-91F1-5ADD561854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/>
              <a:t>None of the </a:t>
            </a:r>
            <a:r>
              <a:rPr lang="en-US" altLang="zh-TW" sz="2400" u="sng"/>
              <a:t>relative terms</a:t>
            </a:r>
            <a:r>
              <a:rPr lang="en-US" altLang="zh-TW" sz="2400"/>
              <a:t> may enter into a multiplication or division operation</a:t>
            </a:r>
          </a:p>
          <a:p>
            <a:r>
              <a:rPr lang="en-US" altLang="zh-TW" sz="2400"/>
              <a:t>Errors:</a:t>
            </a:r>
          </a:p>
          <a:p>
            <a:pPr lvl="1"/>
            <a:r>
              <a:rPr lang="en-US" altLang="zh-TW" sz="2200"/>
              <a:t>BUFEND+BUFFER</a:t>
            </a:r>
          </a:p>
          <a:p>
            <a:pPr lvl="1"/>
            <a:r>
              <a:rPr lang="en-US" altLang="zh-TW" sz="2200"/>
              <a:t>100-BUFFER</a:t>
            </a:r>
          </a:p>
          <a:p>
            <a:pPr lvl="1"/>
            <a:r>
              <a:rPr lang="en-US" altLang="zh-TW" sz="2200"/>
              <a:t>3*BUFFER</a:t>
            </a:r>
          </a:p>
          <a:p>
            <a:r>
              <a:rPr lang="en-US" altLang="zh-TW" sz="2400"/>
              <a:t>The type of an expression</a:t>
            </a:r>
          </a:p>
          <a:p>
            <a:pPr lvl="1"/>
            <a:r>
              <a:rPr lang="en-US" altLang="zh-TW"/>
              <a:t>keep track of the types of all symbols defined in the program</a:t>
            </a:r>
          </a:p>
        </p:txBody>
      </p:sp>
      <p:graphicFrame>
        <p:nvGraphicFramePr>
          <p:cNvPr id="38916" name="Object 4">
            <a:extLst>
              <a:ext uri="{FF2B5EF4-FFF2-40B4-BE49-F238E27FC236}">
                <a16:creationId xmlns:a16="http://schemas.microsoft.com/office/drawing/2014/main" xmlns="" id="{78F0EA6A-10DE-44B7-A232-92C6B4515C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62400" y="4876800"/>
          <a:ext cx="3014663" cy="1541463"/>
        </p:xfrm>
        <a:graphic>
          <a:graphicData uri="http://schemas.openxmlformats.org/presentationml/2006/ole">
            <p:oleObj spid="_x0000_s8193" name="工作表" r:id="rId3" imgW="2059920" imgH="105624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357DF28-BBAE-49B6-BD1D-ECCD5EE6C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0F22-2256-401C-ABB0-5BEFD04887F9}" type="slidenum">
              <a:rPr lang="en-US" altLang="zh-TW"/>
              <a:pPr/>
              <a:t>44</a:t>
            </a:fld>
            <a:endParaRPr lang="en-US" altLang="zh-TW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xmlns="" id="{DD619AE8-7515-4BCF-B12C-96B35511EC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Example 2.9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xmlns="" id="{2CF8C461-0EDD-48D2-B28A-56FC74AC98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zh-TW" sz="2400"/>
              <a:t>SYMTAB			LITTAB</a:t>
            </a:r>
          </a:p>
        </p:txBody>
      </p:sp>
      <p:graphicFrame>
        <p:nvGraphicFramePr>
          <p:cNvPr id="39940" name="Object 4">
            <a:extLst>
              <a:ext uri="{FF2B5EF4-FFF2-40B4-BE49-F238E27FC236}">
                <a16:creationId xmlns:a16="http://schemas.microsoft.com/office/drawing/2014/main" xmlns="" id="{0C3AB8EC-295C-469A-89E5-4370D81162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1600200"/>
          <a:ext cx="1971675" cy="4800600"/>
        </p:xfrm>
        <a:graphic>
          <a:graphicData uri="http://schemas.openxmlformats.org/presentationml/2006/ole">
            <p:oleObj spid="_x0000_s9217" name="工作表" r:id="rId3" imgW="1376280" imgH="3359160" progId="Excel.Sheet.8">
              <p:embed/>
            </p:oleObj>
          </a:graphicData>
        </a:graphic>
      </p:graphicFrame>
      <p:graphicFrame>
        <p:nvGraphicFramePr>
          <p:cNvPr id="39941" name="Object 5">
            <a:extLst>
              <a:ext uri="{FF2B5EF4-FFF2-40B4-BE49-F238E27FC236}">
                <a16:creationId xmlns:a16="http://schemas.microsoft.com/office/drawing/2014/main" xmlns="" id="{EC33BAB2-0DF8-4747-A987-394DEB3824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2133600"/>
          <a:ext cx="3581400" cy="630238"/>
        </p:xfrm>
        <a:graphic>
          <a:graphicData uri="http://schemas.openxmlformats.org/presentationml/2006/ole">
            <p:oleObj spid="_x0000_s9218" name="工作表" r:id="rId4" imgW="2430000" imgH="42804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E1DCCD5D-0F48-445B-AB1B-9FE1200A3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2E3F-2128-4532-BE91-C988D230F331}" type="slidenum">
              <a:rPr lang="en-US" altLang="zh-TW"/>
              <a:pPr/>
              <a:t>45</a:t>
            </a:fld>
            <a:endParaRPr lang="en-US" altLang="zh-TW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xmlns="" id="{3BDC56FF-F610-476D-BEBF-3D77435E87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0288" y="325438"/>
            <a:ext cx="7885112" cy="665162"/>
          </a:xfrm>
        </p:spPr>
        <p:txBody>
          <a:bodyPr/>
          <a:lstStyle/>
          <a:p>
            <a:r>
              <a:rPr lang="en-US" altLang="zh-TW"/>
              <a:t>Program Blocks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xmlns="" id="{6EE3488F-5071-43D0-BB47-0E3B455C2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066800"/>
            <a:ext cx="7886700" cy="5486400"/>
          </a:xfrm>
        </p:spPr>
        <p:txBody>
          <a:bodyPr/>
          <a:lstStyle/>
          <a:p>
            <a:r>
              <a:rPr lang="en-US" altLang="zh-TW"/>
              <a:t>Program blocks</a:t>
            </a:r>
          </a:p>
          <a:p>
            <a:pPr lvl="1"/>
            <a:r>
              <a:rPr lang="en-US" altLang="zh-TW"/>
              <a:t>refer to segments of code that are rearranged within a single object program unit</a:t>
            </a:r>
          </a:p>
          <a:p>
            <a:pPr lvl="1"/>
            <a:r>
              <a:rPr lang="en-US" altLang="zh-TW" b="1"/>
              <a:t>USE 	[blockname]</a:t>
            </a:r>
          </a:p>
          <a:p>
            <a:pPr lvl="1"/>
            <a:r>
              <a:rPr lang="en-US" altLang="zh-TW"/>
              <a:t>At the beginning, statements are assumed to be part of the unnamed (default) block</a:t>
            </a:r>
          </a:p>
          <a:p>
            <a:pPr lvl="1"/>
            <a:r>
              <a:rPr lang="en-US" altLang="zh-TW"/>
              <a:t>If no USE statements are included, the entire program belongs to this single block</a:t>
            </a:r>
          </a:p>
          <a:p>
            <a:pPr lvl="1"/>
            <a:r>
              <a:rPr lang="en-US" altLang="zh-TW"/>
              <a:t>Example: Figure 2.11</a:t>
            </a:r>
          </a:p>
          <a:p>
            <a:pPr lvl="1"/>
            <a:r>
              <a:rPr lang="en-US" altLang="zh-TW"/>
              <a:t>Each program block may actually contain several separate segments of the source program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DF6A2576-4793-47FD-8469-81F48C14A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28C8-9222-49E6-A174-30E6AF81E0BB}" type="slidenum">
              <a:rPr lang="en-US" altLang="zh-TW"/>
              <a:pPr/>
              <a:t>46</a:t>
            </a:fld>
            <a:endParaRPr lang="en-US" altLang="zh-TW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xmlns="" id="{1E99B761-53B7-45AC-8BB7-0A0B5B3DBC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Program Blocks - Implementation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xmlns="" id="{D0717784-9C99-419D-807C-686DE90D93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r>
              <a:rPr lang="en-US" altLang="zh-TW" sz="2400"/>
              <a:t>Pass 1</a:t>
            </a:r>
          </a:p>
          <a:p>
            <a:pPr lvl="1"/>
            <a:r>
              <a:rPr lang="en-US" altLang="zh-TW" sz="2200"/>
              <a:t>each program block has a </a:t>
            </a:r>
            <a:r>
              <a:rPr lang="en-US" altLang="zh-TW" sz="2200" u="sng"/>
              <a:t>separate location counter</a:t>
            </a:r>
            <a:r>
              <a:rPr lang="en-US" altLang="zh-TW" sz="2200"/>
              <a:t> </a:t>
            </a:r>
          </a:p>
          <a:p>
            <a:pPr lvl="1"/>
            <a:r>
              <a:rPr lang="en-US" altLang="zh-TW" sz="2200"/>
              <a:t>each label is assigned an</a:t>
            </a:r>
            <a:r>
              <a:rPr lang="en-US" altLang="zh-TW" sz="2200" u="sng"/>
              <a:t> address</a:t>
            </a:r>
            <a:r>
              <a:rPr lang="en-US" altLang="zh-TW" sz="2200"/>
              <a:t> that is relative to the start of </a:t>
            </a:r>
            <a:r>
              <a:rPr lang="en-US" altLang="zh-TW" sz="2200" u="sng"/>
              <a:t>the block</a:t>
            </a:r>
            <a:r>
              <a:rPr lang="en-US" altLang="zh-TW" sz="2200"/>
              <a:t> that contains it</a:t>
            </a:r>
          </a:p>
          <a:p>
            <a:pPr lvl="1"/>
            <a:r>
              <a:rPr lang="en-US" altLang="zh-TW" sz="2200"/>
              <a:t>at the end of Pass 1, the latest value of the </a:t>
            </a:r>
            <a:r>
              <a:rPr lang="en-US" altLang="zh-TW" sz="2200" u="sng"/>
              <a:t>location counter</a:t>
            </a:r>
            <a:r>
              <a:rPr lang="en-US" altLang="zh-TW" sz="2200"/>
              <a:t> for each block indicates </a:t>
            </a:r>
            <a:r>
              <a:rPr lang="en-US" altLang="zh-TW" sz="2200" u="sng"/>
              <a:t>the length of that block</a:t>
            </a:r>
            <a:endParaRPr lang="en-US" altLang="zh-TW" sz="2200"/>
          </a:p>
          <a:p>
            <a:pPr lvl="1"/>
            <a:r>
              <a:rPr lang="en-US" altLang="zh-TW" sz="2200"/>
              <a:t>the assembler can then assign to each block a starting address in the object program</a:t>
            </a:r>
          </a:p>
          <a:p>
            <a:r>
              <a:rPr lang="en-US" altLang="zh-TW" sz="2400"/>
              <a:t>Pass 2</a:t>
            </a:r>
          </a:p>
          <a:p>
            <a:pPr lvl="1"/>
            <a:r>
              <a:rPr lang="en-US" altLang="zh-TW" sz="2200"/>
              <a:t>The address of each symbol can be computed by adding the assigned block starting address and the relative address of the symbol to that block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828C16-1917-488A-859A-9947256B1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06CC-96B3-48F7-A902-3D339C17389B}" type="slidenum">
              <a:rPr lang="en-US" altLang="zh-TW"/>
              <a:pPr/>
              <a:t>47</a:t>
            </a:fld>
            <a:endParaRPr lang="en-US" altLang="zh-TW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xmlns="" id="{208F3512-B34F-40AA-901F-EDD81FCB93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Figure 2.12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xmlns="" id="{6EE9F1BB-7F67-4D19-830C-A1FC5DECE6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610600" cy="5181600"/>
          </a:xfrm>
        </p:spPr>
        <p:txBody>
          <a:bodyPr/>
          <a:lstStyle/>
          <a:p>
            <a:r>
              <a:rPr lang="en-US" altLang="zh-TW"/>
              <a:t>Each source line is given a relative address assigned and a block number</a:t>
            </a:r>
          </a:p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r>
              <a:rPr lang="en-US" altLang="zh-TW"/>
              <a:t>For absolute symbol, there is no block number</a:t>
            </a:r>
          </a:p>
          <a:p>
            <a:pPr lvl="1"/>
            <a:r>
              <a:rPr lang="en-US" altLang="zh-TW"/>
              <a:t>line 107</a:t>
            </a:r>
          </a:p>
          <a:p>
            <a:r>
              <a:rPr lang="en-US" altLang="zh-TW" sz="2400"/>
              <a:t>Example</a:t>
            </a:r>
          </a:p>
          <a:p>
            <a:pPr lvl="1"/>
            <a:r>
              <a:rPr lang="en-US" altLang="zh-TW" sz="2200"/>
              <a:t>20	0006	0	LDA	LENGTH	032060</a:t>
            </a:r>
          </a:p>
          <a:p>
            <a:pPr lvl="1"/>
            <a:r>
              <a:rPr lang="en-US" altLang="zh-TW" sz="2200"/>
              <a:t>LENGTH=(Block 1)+0003= 0066+0003= 0069</a:t>
            </a:r>
          </a:p>
          <a:p>
            <a:pPr lvl="1"/>
            <a:r>
              <a:rPr lang="en-US" altLang="zh-TW" sz="2200"/>
              <a:t>LOCCTR=(Block 0)+0009= 0009</a:t>
            </a:r>
          </a:p>
        </p:txBody>
      </p:sp>
      <p:graphicFrame>
        <p:nvGraphicFramePr>
          <p:cNvPr id="49156" name="Object 4">
            <a:extLst>
              <a:ext uri="{FF2B5EF4-FFF2-40B4-BE49-F238E27FC236}">
                <a16:creationId xmlns:a16="http://schemas.microsoft.com/office/drawing/2014/main" xmlns="" id="{0A7AB336-5E74-4766-9733-3A45C0A2AA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2438400"/>
          <a:ext cx="4348163" cy="1095375"/>
        </p:xfrm>
        <a:graphic>
          <a:graphicData uri="http://schemas.openxmlformats.org/presentationml/2006/ole">
            <p:oleObj spid="_x0000_s10241" name="工作表" r:id="rId3" imgW="3578400" imgH="84672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B8B0A87D-9CDF-4E51-8828-11C8AB429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242FF-A0E2-4970-859B-BBC945B8E925}" type="slidenum">
              <a:rPr lang="en-US" altLang="zh-TW"/>
              <a:pPr/>
              <a:t>48</a:t>
            </a:fld>
            <a:endParaRPr lang="en-US" altLang="zh-TW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xmlns="" id="{C29C31E5-41BB-4737-BF13-B66FE7F328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885113" cy="838200"/>
          </a:xfrm>
        </p:spPr>
        <p:txBody>
          <a:bodyPr/>
          <a:lstStyle/>
          <a:p>
            <a:r>
              <a:rPr lang="en-US" altLang="zh-TW"/>
              <a:t>Program Readability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xmlns="" id="{A10FB856-13BF-4C51-9F59-DA8506BDA2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066800"/>
            <a:ext cx="7886700" cy="5562600"/>
          </a:xfrm>
        </p:spPr>
        <p:txBody>
          <a:bodyPr/>
          <a:lstStyle/>
          <a:p>
            <a:r>
              <a:rPr lang="en-US" altLang="zh-TW"/>
              <a:t>Program readability</a:t>
            </a:r>
          </a:p>
          <a:p>
            <a:pPr lvl="1"/>
            <a:r>
              <a:rPr lang="en-US" altLang="zh-TW"/>
              <a:t>No extended format instructions on lines 15, 35, 65</a:t>
            </a:r>
          </a:p>
          <a:p>
            <a:pPr lvl="1"/>
            <a:r>
              <a:rPr lang="en-US" altLang="zh-TW"/>
              <a:t>No needs for base relative addressing (line 13, 14)</a:t>
            </a:r>
          </a:p>
          <a:p>
            <a:pPr lvl="1"/>
            <a:r>
              <a:rPr lang="en-US" altLang="zh-TW"/>
              <a:t>LTORG is used to make sure the literals are placed ahead of any large data areas (line 253)</a:t>
            </a:r>
          </a:p>
          <a:p>
            <a:r>
              <a:rPr lang="en-US" altLang="zh-TW"/>
              <a:t>Object code</a:t>
            </a:r>
          </a:p>
          <a:p>
            <a:pPr lvl="1"/>
            <a:r>
              <a:rPr lang="en-US" altLang="zh-TW"/>
              <a:t>It is not necessary to physically rearrange the generated code in the object program</a:t>
            </a:r>
          </a:p>
          <a:p>
            <a:pPr lvl="1"/>
            <a:r>
              <a:rPr lang="en-US" altLang="zh-TW"/>
              <a:t>see Fig. 2.13, Fig. 2.14</a:t>
            </a:r>
          </a:p>
          <a:p>
            <a:pPr lvl="1"/>
            <a:endParaRPr lang="en-US" altLang="zh-TW"/>
          </a:p>
          <a:p>
            <a:endParaRPr lang="en-US" altLang="zh-TW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309E5F0F-1B81-487B-8FF5-2661C7192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4177-7EB8-4CE8-B7E6-D41525C49D82}" type="slidenum">
              <a:rPr lang="en-US" altLang="zh-TW"/>
              <a:pPr/>
              <a:t>49</a:t>
            </a:fld>
            <a:endParaRPr lang="en-US" altLang="zh-TW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xmlns="" id="{5E2ED755-E300-4B13-A3E1-E5B58CDFE7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885113" cy="741363"/>
          </a:xfrm>
        </p:spPr>
        <p:txBody>
          <a:bodyPr/>
          <a:lstStyle/>
          <a:p>
            <a:r>
              <a:rPr lang="en-US" altLang="zh-TW" sz="3600"/>
              <a:t>Control Sections</a:t>
            </a:r>
            <a:r>
              <a:rPr lang="en-US" altLang="zh-TW"/>
              <a:t> </a:t>
            </a:r>
            <a:r>
              <a:rPr lang="en-US" altLang="zh-TW" sz="3600"/>
              <a:t>and Program Linking</a:t>
            </a:r>
            <a:endParaRPr lang="en-US" altLang="zh-TW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xmlns="" id="{2C39D529-48C7-4F1E-84A6-56784A473A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7886700" cy="5562600"/>
          </a:xfrm>
        </p:spPr>
        <p:txBody>
          <a:bodyPr/>
          <a:lstStyle/>
          <a:p>
            <a:r>
              <a:rPr lang="en-US" altLang="zh-TW" b="0"/>
              <a:t>Control Sections</a:t>
            </a:r>
          </a:p>
          <a:p>
            <a:pPr lvl="1"/>
            <a:r>
              <a:rPr lang="en-US" altLang="zh-TW"/>
              <a:t>are most often used for subroutines or other logical subdivisions of a program</a:t>
            </a:r>
          </a:p>
          <a:p>
            <a:pPr lvl="1"/>
            <a:r>
              <a:rPr lang="en-US" altLang="zh-TW"/>
              <a:t>the programmer can assemble, load, and manipulate each of these control sections separately</a:t>
            </a:r>
          </a:p>
          <a:p>
            <a:pPr lvl="1"/>
            <a:r>
              <a:rPr lang="en-US" altLang="zh-TW"/>
              <a:t>instruction in one control section may need to refer to instructions or data located in another section</a:t>
            </a:r>
          </a:p>
          <a:p>
            <a:pPr lvl="1"/>
            <a:r>
              <a:rPr lang="en-US" altLang="zh-TW"/>
              <a:t>because of this, there should be some means for linking control sections together</a:t>
            </a:r>
          </a:p>
          <a:p>
            <a:pPr lvl="1"/>
            <a:r>
              <a:rPr lang="en-US" altLang="zh-TW"/>
              <a:t>Fig. 2.15, 2.16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F66FFE3D-19C2-4FDC-8012-4AB0AFD6C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7D57-FB3B-4D18-BBFE-A56EA8CD3AA2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F52F3E9B-F4FA-4B08-BCE6-8D02252C73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Example Program (Fig. 2.1)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2DBEC34C-1374-4A99-8629-43B386D7C8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zh-TW"/>
              <a:t>Purpose</a:t>
            </a:r>
          </a:p>
          <a:p>
            <a:pPr lvl="1"/>
            <a:r>
              <a:rPr lang="en-US" altLang="zh-TW"/>
              <a:t>reads records from input device (code F1)</a:t>
            </a:r>
          </a:p>
          <a:p>
            <a:pPr lvl="1"/>
            <a:r>
              <a:rPr lang="en-US" altLang="zh-TW"/>
              <a:t>copies them to output device (code 05)</a:t>
            </a:r>
          </a:p>
          <a:p>
            <a:pPr lvl="1"/>
            <a:r>
              <a:rPr lang="en-US" altLang="zh-TW"/>
              <a:t>at the end of the file, writes EOF on the output device, then RSUB to the operating system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DC0C34CF-A0A8-499A-A2AB-AFCBEFCF9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4831A-8A00-4BB0-8624-567BE959AD9C}" type="slidenum">
              <a:rPr lang="en-US" altLang="zh-TW"/>
              <a:pPr/>
              <a:t>50</a:t>
            </a:fld>
            <a:endParaRPr lang="en-US" altLang="zh-TW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xmlns="" id="{00CC8632-E190-432D-9729-17C85E64EB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885113" cy="665163"/>
          </a:xfrm>
        </p:spPr>
        <p:txBody>
          <a:bodyPr/>
          <a:lstStyle/>
          <a:p>
            <a:r>
              <a:rPr lang="en-US" altLang="zh-TW"/>
              <a:t>External Definition and References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xmlns="" id="{30B6DCE5-35FE-40E8-A8F2-796CADF0AC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4582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/>
              <a:t>External definition</a:t>
            </a:r>
          </a:p>
          <a:p>
            <a:pPr lvl="1">
              <a:lnSpc>
                <a:spcPct val="90000"/>
              </a:lnSpc>
            </a:pPr>
            <a:r>
              <a:rPr lang="en-US" altLang="zh-TW" b="1"/>
              <a:t>EXTDEF	 name [, name]</a:t>
            </a:r>
          </a:p>
          <a:p>
            <a:pPr lvl="1">
              <a:lnSpc>
                <a:spcPct val="90000"/>
              </a:lnSpc>
            </a:pPr>
            <a:r>
              <a:rPr lang="en-US" altLang="zh-TW"/>
              <a:t>EXTDEF names symbols that are defined in this control section and may be used by other sections</a:t>
            </a:r>
          </a:p>
          <a:p>
            <a:pPr>
              <a:lnSpc>
                <a:spcPct val="90000"/>
              </a:lnSpc>
            </a:pPr>
            <a:r>
              <a:rPr lang="en-US" altLang="zh-TW"/>
              <a:t>External reference</a:t>
            </a:r>
          </a:p>
          <a:p>
            <a:pPr lvl="1">
              <a:lnSpc>
                <a:spcPct val="90000"/>
              </a:lnSpc>
            </a:pPr>
            <a:r>
              <a:rPr lang="en-US" altLang="zh-TW" b="1"/>
              <a:t>EXTREF  name [,name]</a:t>
            </a:r>
            <a:endParaRPr lang="en-US" altLang="zh-TW"/>
          </a:p>
          <a:p>
            <a:pPr lvl="1">
              <a:lnSpc>
                <a:spcPct val="90000"/>
              </a:lnSpc>
            </a:pPr>
            <a:r>
              <a:rPr lang="en-US" altLang="zh-TW"/>
              <a:t>EXTREF names symbols that are used in this control section and are defined elsewhere</a:t>
            </a:r>
          </a:p>
          <a:p>
            <a:pPr>
              <a:lnSpc>
                <a:spcPct val="90000"/>
              </a:lnSpc>
            </a:pPr>
            <a:r>
              <a:rPr lang="en-US" altLang="zh-TW"/>
              <a:t>Example</a:t>
            </a:r>
          </a:p>
          <a:p>
            <a:pPr lvl="1">
              <a:lnSpc>
                <a:spcPct val="90000"/>
              </a:lnSpc>
            </a:pPr>
            <a:r>
              <a:rPr lang="en-US" altLang="zh-TW" sz="2200">
                <a:latin typeface="Times New Roman" panose="02020603050405020304" pitchFamily="18" charset="0"/>
              </a:rPr>
              <a:t>15   0003 CLOOP	+JSUB     RDREC 	       4B100000</a:t>
            </a:r>
          </a:p>
          <a:p>
            <a:pPr lvl="1">
              <a:lnSpc>
                <a:spcPct val="90000"/>
              </a:lnSpc>
            </a:pPr>
            <a:r>
              <a:rPr lang="en-US" altLang="zh-TW" sz="2200">
                <a:latin typeface="Times New Roman" panose="02020603050405020304" pitchFamily="18" charset="0"/>
              </a:rPr>
              <a:t>160 0017			+STCH    BUFFER,X	        57900000</a:t>
            </a:r>
          </a:p>
          <a:p>
            <a:pPr lvl="1">
              <a:lnSpc>
                <a:spcPct val="90000"/>
              </a:lnSpc>
            </a:pPr>
            <a:r>
              <a:rPr lang="en-US" altLang="zh-TW" sz="2200">
                <a:latin typeface="Times New Roman" panose="02020603050405020304" pitchFamily="18" charset="0"/>
              </a:rPr>
              <a:t>190 0028  MAXLEN     WORD     BUFEND-BUFFER	000000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2122BA54-85B5-4133-8EFA-CDDBCAAAF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6CFD3-DC77-467B-AA96-17CE5C9750D7}" type="slidenum">
              <a:rPr lang="en-US" altLang="zh-TW"/>
              <a:pPr/>
              <a:t>51</a:t>
            </a:fld>
            <a:endParaRPr lang="en-US" altLang="zh-TW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xmlns="" id="{A7D6397C-76E7-4211-B32C-E58C2A907A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Implementation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xmlns="" id="{4002412D-F8B0-47BC-8CD6-474B055803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991600" cy="4343400"/>
          </a:xfrm>
        </p:spPr>
        <p:txBody>
          <a:bodyPr/>
          <a:lstStyle/>
          <a:p>
            <a:r>
              <a:rPr lang="en-US" altLang="zh-TW" sz="2400"/>
              <a:t>The assembler must include information in the object program that will cause the loader to insert proper values where they are required</a:t>
            </a:r>
            <a:endParaRPr lang="en-US" altLang="zh-TW" sz="3200"/>
          </a:p>
          <a:p>
            <a:r>
              <a:rPr lang="en-US" altLang="zh-TW" sz="2400"/>
              <a:t>Define record</a:t>
            </a:r>
          </a:p>
          <a:p>
            <a:pPr lvl="1"/>
            <a:r>
              <a:rPr lang="en-US" altLang="zh-TW" sz="2200">
                <a:latin typeface="Times New Roman" panose="02020603050405020304" pitchFamily="18" charset="0"/>
              </a:rPr>
              <a:t>Col. 1	D</a:t>
            </a:r>
          </a:p>
          <a:p>
            <a:pPr lvl="1"/>
            <a:r>
              <a:rPr lang="en-US" altLang="zh-TW" sz="2200">
                <a:latin typeface="Times New Roman" panose="02020603050405020304" pitchFamily="18" charset="0"/>
              </a:rPr>
              <a:t>Col. 2-7	Name of external symbol defined in this control section</a:t>
            </a:r>
          </a:p>
          <a:p>
            <a:pPr lvl="1"/>
            <a:r>
              <a:rPr lang="en-US" altLang="zh-TW" sz="2200">
                <a:latin typeface="Times New Roman" panose="02020603050405020304" pitchFamily="18" charset="0"/>
              </a:rPr>
              <a:t>Col. 8-13	Relative address within this control section (hexadeccimal)</a:t>
            </a:r>
          </a:p>
          <a:p>
            <a:pPr lvl="1"/>
            <a:r>
              <a:rPr lang="en-US" altLang="zh-TW" sz="2200">
                <a:latin typeface="Times New Roman" panose="02020603050405020304" pitchFamily="18" charset="0"/>
              </a:rPr>
              <a:t>Col.14-73 Repeat information in Col. 2-13 for other external symbols</a:t>
            </a:r>
          </a:p>
          <a:p>
            <a:r>
              <a:rPr lang="en-US" altLang="zh-TW" sz="2400"/>
              <a:t>Refer record</a:t>
            </a:r>
          </a:p>
          <a:p>
            <a:pPr lvl="1"/>
            <a:r>
              <a:rPr lang="en-US" altLang="zh-TW" sz="2200">
                <a:latin typeface="Times New Roman" panose="02020603050405020304" pitchFamily="18" charset="0"/>
              </a:rPr>
              <a:t>Col. 1	R</a:t>
            </a:r>
          </a:p>
          <a:p>
            <a:pPr lvl="1"/>
            <a:r>
              <a:rPr lang="en-US" altLang="zh-TW" sz="2200">
                <a:latin typeface="Times New Roman" panose="02020603050405020304" pitchFamily="18" charset="0"/>
              </a:rPr>
              <a:t>Col. 2-7	Name of external symbol referred to in this control section</a:t>
            </a:r>
          </a:p>
          <a:p>
            <a:pPr lvl="1"/>
            <a:r>
              <a:rPr lang="en-US" altLang="zh-TW" sz="2200">
                <a:latin typeface="Times New Roman" panose="02020603050405020304" pitchFamily="18" charset="0"/>
              </a:rPr>
              <a:t>Col. 8-73	Name of other external reference symbols</a:t>
            </a:r>
          </a:p>
          <a:p>
            <a:pPr lvl="1"/>
            <a:endParaRPr lang="en-US" altLang="zh-TW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472FFF51-2DF3-4634-B299-1C8E42A74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6193-0B34-4E3D-8623-C41E50616189}" type="slidenum">
              <a:rPr lang="en-US" altLang="zh-TW"/>
              <a:pPr/>
              <a:t>52</a:t>
            </a:fld>
            <a:endParaRPr lang="en-US" altLang="zh-TW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xmlns="" id="{547C70CC-1BAD-4E30-B1C4-2698A0C531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885113" cy="962025"/>
          </a:xfrm>
        </p:spPr>
        <p:txBody>
          <a:bodyPr/>
          <a:lstStyle/>
          <a:p>
            <a:r>
              <a:rPr lang="en-US" altLang="zh-TW"/>
              <a:t>Modification Record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xmlns="" id="{189475B6-6A5E-4AD7-821B-271FB33769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83439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/>
              <a:t>Modification record</a:t>
            </a:r>
          </a:p>
          <a:p>
            <a:pPr lvl="1">
              <a:lnSpc>
                <a:spcPct val="90000"/>
              </a:lnSpc>
            </a:pPr>
            <a:r>
              <a:rPr lang="en-US" altLang="zh-TW" sz="2200">
                <a:latin typeface="Times New Roman" panose="02020603050405020304" pitchFamily="18" charset="0"/>
              </a:rPr>
              <a:t>Col. 1	M</a:t>
            </a:r>
          </a:p>
          <a:p>
            <a:pPr lvl="1">
              <a:lnSpc>
                <a:spcPct val="90000"/>
              </a:lnSpc>
            </a:pPr>
            <a:r>
              <a:rPr lang="en-US" altLang="zh-TW" sz="2200">
                <a:latin typeface="Times New Roman" panose="02020603050405020304" pitchFamily="18" charset="0"/>
              </a:rPr>
              <a:t>Col. 2-7	Starting address of the field to be modified (hexiadecimal)</a:t>
            </a:r>
          </a:p>
          <a:p>
            <a:pPr lvl="1">
              <a:lnSpc>
                <a:spcPct val="90000"/>
              </a:lnSpc>
            </a:pPr>
            <a:r>
              <a:rPr lang="en-US" altLang="zh-TW" sz="2200">
                <a:latin typeface="Times New Roman" panose="02020603050405020304" pitchFamily="18" charset="0"/>
              </a:rPr>
              <a:t>Col. 8-9	Length of the field to be modified, in half-bytes (hexadeccimal)</a:t>
            </a:r>
          </a:p>
          <a:p>
            <a:pPr lvl="1">
              <a:lnSpc>
                <a:spcPct val="90000"/>
              </a:lnSpc>
            </a:pPr>
            <a:r>
              <a:rPr lang="en-US" altLang="zh-TW" sz="2200">
                <a:latin typeface="Times New Roman" panose="02020603050405020304" pitchFamily="18" charset="0"/>
              </a:rPr>
              <a:t>Col.11-16 External symbol whose value is to be added to or subtracted from the indicated field</a:t>
            </a:r>
          </a:p>
          <a:p>
            <a:pPr lvl="1">
              <a:lnSpc>
                <a:spcPct val="90000"/>
              </a:lnSpc>
            </a:pPr>
            <a:r>
              <a:rPr lang="en-US" altLang="zh-TW" sz="2200">
                <a:latin typeface="Times New Roman" panose="02020603050405020304" pitchFamily="18" charset="0"/>
              </a:rPr>
              <a:t>Note: control section name is automatically an external symbol, i.e. it is available for use in Modification records.</a:t>
            </a:r>
          </a:p>
          <a:p>
            <a:pPr>
              <a:lnSpc>
                <a:spcPct val="90000"/>
              </a:lnSpc>
            </a:pPr>
            <a:r>
              <a:rPr lang="en-US" altLang="zh-TW" sz="2400"/>
              <a:t>Example </a:t>
            </a:r>
          </a:p>
          <a:p>
            <a:pPr lvl="1">
              <a:lnSpc>
                <a:spcPct val="90000"/>
              </a:lnSpc>
            </a:pPr>
            <a:r>
              <a:rPr lang="en-US" altLang="zh-TW" sz="2200"/>
              <a:t>Figure 2.17</a:t>
            </a:r>
          </a:p>
          <a:p>
            <a:pPr lvl="1">
              <a:lnSpc>
                <a:spcPct val="90000"/>
              </a:lnSpc>
            </a:pPr>
            <a:r>
              <a:rPr lang="en-US" altLang="zh-TW" sz="2200"/>
              <a:t>M00000405+RDREC</a:t>
            </a:r>
          </a:p>
          <a:p>
            <a:pPr lvl="1">
              <a:lnSpc>
                <a:spcPct val="90000"/>
              </a:lnSpc>
            </a:pPr>
            <a:r>
              <a:rPr lang="en-US" altLang="zh-TW" sz="2200"/>
              <a:t>M00000705+COPY</a:t>
            </a:r>
          </a:p>
          <a:p>
            <a:pPr lvl="1">
              <a:lnSpc>
                <a:spcPct val="90000"/>
              </a:lnSpc>
            </a:pPr>
            <a:endParaRPr lang="en-US" altLang="zh-TW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574B7F6C-9279-4F55-A2B4-A0A46BF58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739A-6B18-424E-A63C-8EC5534A2B3F}" type="slidenum">
              <a:rPr lang="en-US" altLang="zh-TW"/>
              <a:pPr/>
              <a:t>53</a:t>
            </a:fld>
            <a:endParaRPr lang="en-US" altLang="zh-TW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xmlns="" id="{C55AB394-4118-4F79-932C-BEC059E1E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885113" cy="838200"/>
          </a:xfrm>
        </p:spPr>
        <p:txBody>
          <a:bodyPr/>
          <a:lstStyle/>
          <a:p>
            <a:r>
              <a:rPr lang="en-US" altLang="zh-TW"/>
              <a:t>External References in Expression 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xmlns="" id="{2749E5EB-2F39-4CEC-9372-63F0B9AEE6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/>
              <a:t>Earlier definitions 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</a:rPr>
              <a:t>required all of the relative terms be paired in an expression (an absolute expression), or that all except one be paired (a relative expression)</a:t>
            </a:r>
          </a:p>
          <a:p>
            <a:pPr>
              <a:lnSpc>
                <a:spcPct val="90000"/>
              </a:lnSpc>
            </a:pPr>
            <a:r>
              <a:rPr lang="en-US" altLang="zh-TW"/>
              <a:t>New restriction</a:t>
            </a:r>
          </a:p>
          <a:p>
            <a:pPr lvl="1">
              <a:lnSpc>
                <a:spcPct val="90000"/>
              </a:lnSpc>
            </a:pPr>
            <a:r>
              <a:rPr lang="en-US" altLang="zh-TW"/>
              <a:t>Both terms in each pair must be relative within the same control section</a:t>
            </a:r>
          </a:p>
          <a:p>
            <a:pPr lvl="1">
              <a:lnSpc>
                <a:spcPct val="90000"/>
              </a:lnSpc>
            </a:pPr>
            <a:r>
              <a:rPr lang="en-US" altLang="zh-TW" sz="2200"/>
              <a:t>Ex: BUFEND-BUFFER</a:t>
            </a:r>
          </a:p>
          <a:p>
            <a:pPr lvl="1">
              <a:lnSpc>
                <a:spcPct val="90000"/>
              </a:lnSpc>
            </a:pPr>
            <a:r>
              <a:rPr lang="en-US" altLang="zh-TW" sz="2200"/>
              <a:t>Ex: RDREC-COPY</a:t>
            </a:r>
          </a:p>
          <a:p>
            <a:pPr>
              <a:lnSpc>
                <a:spcPct val="90000"/>
              </a:lnSpc>
            </a:pPr>
            <a:r>
              <a:rPr lang="en-US" altLang="zh-TW" sz="2400"/>
              <a:t>In general, the assembler cannot</a:t>
            </a:r>
            <a:r>
              <a:rPr lang="en-US" altLang="zh-TW"/>
              <a:t> </a:t>
            </a:r>
            <a:r>
              <a:rPr lang="en-US" altLang="zh-TW" sz="2400"/>
              <a:t>determine whether or not the expression is legal at assembly time. This work will be handled by a linking loader.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E34B7744-4283-4787-AA00-80F4B0511C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A839AC9-E0BD-4089-AA43-553CDB2F7279}" type="slidenum">
              <a:rPr lang="en-US" altLang="zh-TW"/>
              <a:pPr/>
              <a:t>54</a:t>
            </a:fld>
            <a:endParaRPr lang="en-US" altLang="zh-TW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xmlns="" id="{D14C14FF-56B1-472E-88DE-2CEF1C02EDE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/>
              <a:t>Assembler Design Options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xmlns="" id="{79A888FE-A50B-45BF-9CFD-20123EE221E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362200" y="3962400"/>
            <a:ext cx="6400800" cy="1752600"/>
          </a:xfrm>
        </p:spPr>
        <p:txBody>
          <a:bodyPr/>
          <a:lstStyle/>
          <a:p>
            <a:r>
              <a:rPr lang="en-US" altLang="zh-TW"/>
              <a:t>One-pass assemblers</a:t>
            </a:r>
          </a:p>
          <a:p>
            <a:r>
              <a:rPr lang="en-US" altLang="zh-TW"/>
              <a:t>Multi-pass assemblers</a:t>
            </a:r>
          </a:p>
          <a:p>
            <a:r>
              <a:rPr lang="en-US" altLang="zh-TW"/>
              <a:t>Two-pass assembler with overlay structure</a:t>
            </a:r>
          </a:p>
          <a:p>
            <a:endParaRPr lang="en-US" altLang="zh-TW"/>
          </a:p>
          <a:p>
            <a:endParaRPr lang="en-US" altLang="zh-TW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D45F0DA0-0E26-4496-B574-FE679A8C8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F2F0-0A3B-4EF8-81A0-FB4C9217E28C}" type="slidenum">
              <a:rPr lang="en-US" altLang="zh-TW"/>
              <a:pPr/>
              <a:t>55</a:t>
            </a:fld>
            <a:endParaRPr lang="en-US" altLang="zh-TW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xmlns="" id="{6FB0BCED-D211-4E13-9E4F-18DE6A7C66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/>
              <a:t>Two-Pass Assembler with Overlay Structure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xmlns="" id="{CE3BC340-D35F-4707-A46E-7583E3C117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For small memory</a:t>
            </a:r>
          </a:p>
          <a:p>
            <a:pPr lvl="1"/>
            <a:r>
              <a:rPr lang="en-US" altLang="zh-TW"/>
              <a:t>pass 1 and pass 2 are never required at the same time</a:t>
            </a:r>
          </a:p>
          <a:p>
            <a:pPr lvl="1"/>
            <a:r>
              <a:rPr lang="en-US" altLang="zh-TW"/>
              <a:t>three segments</a:t>
            </a:r>
          </a:p>
          <a:p>
            <a:pPr lvl="2"/>
            <a:r>
              <a:rPr lang="en-US" altLang="zh-TW"/>
              <a:t>root: driver program and shared tables and subroutines</a:t>
            </a:r>
          </a:p>
          <a:p>
            <a:pPr lvl="2"/>
            <a:r>
              <a:rPr lang="en-US" altLang="zh-TW"/>
              <a:t>pass 1</a:t>
            </a:r>
          </a:p>
          <a:p>
            <a:pPr lvl="2"/>
            <a:r>
              <a:rPr lang="en-US" altLang="zh-TW"/>
              <a:t>pass 2</a:t>
            </a:r>
          </a:p>
          <a:p>
            <a:pPr lvl="1"/>
            <a:r>
              <a:rPr lang="en-US" altLang="zh-TW"/>
              <a:t>tree structure</a:t>
            </a:r>
          </a:p>
          <a:p>
            <a:pPr lvl="1"/>
            <a:r>
              <a:rPr lang="en-US" altLang="zh-TW"/>
              <a:t>overlay program</a:t>
            </a:r>
          </a:p>
          <a:p>
            <a:pPr lvl="1"/>
            <a:endParaRPr lang="en-US" altLang="zh-TW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B95D9C87-A35E-4514-9372-4DD396A39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961F8-F5A0-4F89-B72E-1831C6D9F55F}" type="slidenum">
              <a:rPr lang="en-US" altLang="zh-TW"/>
              <a:pPr/>
              <a:t>56</a:t>
            </a:fld>
            <a:endParaRPr lang="en-US" altLang="zh-TW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xmlns="" id="{F6587D3B-F331-4067-A9FC-A1665CD252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One-Pass Assemblers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xmlns="" id="{B52B1919-3A02-4091-B795-4F2F44A33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Main problem</a:t>
            </a:r>
          </a:p>
          <a:p>
            <a:pPr lvl="1"/>
            <a:r>
              <a:rPr lang="en-US" altLang="zh-TW"/>
              <a:t>forward references</a:t>
            </a:r>
          </a:p>
          <a:p>
            <a:pPr lvl="2"/>
            <a:r>
              <a:rPr lang="en-US" altLang="zh-TW"/>
              <a:t>data items</a:t>
            </a:r>
          </a:p>
          <a:p>
            <a:pPr lvl="2"/>
            <a:r>
              <a:rPr lang="en-US" altLang="zh-TW"/>
              <a:t>labels on instructions</a:t>
            </a:r>
          </a:p>
          <a:p>
            <a:r>
              <a:rPr lang="en-US" altLang="zh-TW"/>
              <a:t>Solution</a:t>
            </a:r>
          </a:p>
          <a:p>
            <a:pPr lvl="1"/>
            <a:r>
              <a:rPr lang="en-US" altLang="zh-TW"/>
              <a:t>data items: require all such areas be defined before they are referenced</a:t>
            </a:r>
          </a:p>
          <a:p>
            <a:pPr lvl="1"/>
            <a:r>
              <a:rPr lang="en-US" altLang="zh-TW"/>
              <a:t>labels on instructions: no good solution</a:t>
            </a:r>
          </a:p>
          <a:p>
            <a:endParaRPr lang="en-US" altLang="zh-TW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0B685C2B-5138-4B70-83E0-38C1A7F9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85D9C-6EE8-4918-8787-6159D5652ADC}" type="slidenum">
              <a:rPr lang="en-US" altLang="zh-TW"/>
              <a:pPr/>
              <a:t>57</a:t>
            </a:fld>
            <a:endParaRPr lang="en-US" altLang="zh-TW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xmlns="" id="{40F7378C-00C1-4DE0-B532-01C17842A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One-Pass Assemblers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xmlns="" id="{AC920BBF-4742-4B6B-BC27-CF542269D9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Main Problem</a:t>
            </a:r>
          </a:p>
          <a:p>
            <a:pPr lvl="1"/>
            <a:r>
              <a:rPr lang="en-US" altLang="zh-TW"/>
              <a:t>forward reference</a:t>
            </a:r>
          </a:p>
          <a:p>
            <a:pPr lvl="2"/>
            <a:r>
              <a:rPr lang="en-US" altLang="zh-TW"/>
              <a:t>data items</a:t>
            </a:r>
          </a:p>
          <a:p>
            <a:pPr lvl="2"/>
            <a:r>
              <a:rPr lang="en-US" altLang="zh-TW"/>
              <a:t>labels on instructions</a:t>
            </a:r>
          </a:p>
          <a:p>
            <a:r>
              <a:rPr lang="en-US" altLang="zh-TW"/>
              <a:t>Two types of one-pass assembler</a:t>
            </a:r>
          </a:p>
          <a:p>
            <a:pPr lvl="1"/>
            <a:r>
              <a:rPr lang="en-US" altLang="zh-TW"/>
              <a:t>load-and-go</a:t>
            </a:r>
          </a:p>
          <a:p>
            <a:pPr lvl="2"/>
            <a:r>
              <a:rPr lang="en-US" altLang="zh-TW"/>
              <a:t>produces object code directly in memory for immediate execution</a:t>
            </a:r>
          </a:p>
          <a:p>
            <a:pPr lvl="1"/>
            <a:r>
              <a:rPr lang="en-US" altLang="zh-TW"/>
              <a:t>the other</a:t>
            </a:r>
          </a:p>
          <a:p>
            <a:pPr lvl="2"/>
            <a:r>
              <a:rPr lang="en-US" altLang="zh-TW"/>
              <a:t>produces usual kind of object code for later execution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686D8801-4353-4D15-BFAE-8ECC64C29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CB85-73E7-4823-B170-6A993C9B2064}" type="slidenum">
              <a:rPr lang="en-US" altLang="zh-TW"/>
              <a:pPr/>
              <a:t>58</a:t>
            </a:fld>
            <a:endParaRPr lang="en-US" altLang="zh-TW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xmlns="" id="{B34AA0A1-4B0F-4232-A5B9-5D12822B9F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Load-and-go Assembler 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xmlns="" id="{02ED4C38-BB84-4933-8340-44B17CF35D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Characteristics</a:t>
            </a:r>
          </a:p>
          <a:p>
            <a:pPr lvl="1"/>
            <a:r>
              <a:rPr lang="en-US" altLang="zh-TW"/>
              <a:t>Useful for </a:t>
            </a:r>
            <a:r>
              <a:rPr lang="en-US" altLang="zh-TW" u="sng"/>
              <a:t>program development and testing</a:t>
            </a:r>
            <a:endParaRPr lang="en-US" altLang="zh-TW"/>
          </a:p>
          <a:p>
            <a:pPr lvl="1"/>
            <a:r>
              <a:rPr lang="en-US" altLang="zh-TW"/>
              <a:t>Avoids the overhead of writing the object program out and reading it back </a:t>
            </a:r>
          </a:p>
          <a:p>
            <a:pPr lvl="1"/>
            <a:r>
              <a:rPr lang="en-US" altLang="zh-TW"/>
              <a:t>Both one-pass and two-pass assemblers can be designed as load-and-go. </a:t>
            </a:r>
          </a:p>
          <a:p>
            <a:pPr lvl="1"/>
            <a:r>
              <a:rPr lang="en-US" altLang="zh-TW"/>
              <a:t>However one-pass also avoids the over head of an additional pass over the source program</a:t>
            </a:r>
          </a:p>
          <a:p>
            <a:pPr lvl="1"/>
            <a:r>
              <a:rPr lang="en-US" altLang="zh-TW"/>
              <a:t>For a load-and-go assembler, the actual address must be known at assembly time, we can use an absolute program</a:t>
            </a:r>
          </a:p>
          <a:p>
            <a:endParaRPr lang="en-US" altLang="zh-TW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CC2885CB-6942-4125-9E42-C45004F1B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8A347-CF28-48F2-B25B-35F0B1CEB7D5}" type="slidenum">
              <a:rPr lang="en-US" altLang="zh-TW"/>
              <a:pPr/>
              <a:t>59</a:t>
            </a:fld>
            <a:endParaRPr lang="en-US" altLang="zh-TW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xmlns="" id="{A464C8AA-A9DF-4D60-BEB6-AB26CCE2AC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0288" y="325438"/>
            <a:ext cx="7885112" cy="741362"/>
          </a:xfrm>
        </p:spPr>
        <p:txBody>
          <a:bodyPr/>
          <a:lstStyle/>
          <a:p>
            <a:r>
              <a:rPr lang="en-US" altLang="zh-TW" sz="3200"/>
              <a:t>Forward Reference in One-pass Assembler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xmlns="" id="{791D6278-DAE6-4DF3-90D5-40A57F07F4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78867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/>
              <a:t>For any symbol that has not yet been defined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/>
              <a:t>1. omit the address translation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/>
              <a:t>2. insert the symbol into SYMTAB, and mark this symbol undefined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/>
              <a:t>3. the address that refers to the undefined symbol is added to a list of forward references associated with the symbol table entry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TW"/>
              <a:t>4. when the definition for a symbol is encountered, the proper address for the symbol is then inserted into any instructions previous generated according to the forward reference list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D26197AA-F7C8-42E7-9E3B-ED2CCFB56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AF49-660E-43C6-AC43-2FB1E0C0D12D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76802" name="Rectangle 2050">
            <a:extLst>
              <a:ext uri="{FF2B5EF4-FFF2-40B4-BE49-F238E27FC236}">
                <a16:creationId xmlns:a16="http://schemas.microsoft.com/office/drawing/2014/main" xmlns="" id="{E5AFF6DE-05D3-4235-8EF8-EE5408513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Example Program (Fig. 2.1)</a:t>
            </a:r>
          </a:p>
        </p:txBody>
      </p:sp>
      <p:sp>
        <p:nvSpPr>
          <p:cNvPr id="76803" name="Rectangle 2051">
            <a:extLst>
              <a:ext uri="{FF2B5EF4-FFF2-40B4-BE49-F238E27FC236}">
                <a16:creationId xmlns:a16="http://schemas.microsoft.com/office/drawing/2014/main" xmlns="" id="{D4ABC82E-854A-439E-B19B-6491E98DF7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4343400"/>
          </a:xfrm>
        </p:spPr>
        <p:txBody>
          <a:bodyPr/>
          <a:lstStyle/>
          <a:p>
            <a:r>
              <a:rPr lang="en-US" altLang="zh-TW"/>
              <a:t>Data transfer (RD, WD)</a:t>
            </a:r>
          </a:p>
          <a:p>
            <a:pPr lvl="1"/>
            <a:r>
              <a:rPr lang="en-US" altLang="zh-TW"/>
              <a:t>a buffer is used to store record </a:t>
            </a:r>
          </a:p>
          <a:p>
            <a:pPr lvl="1"/>
            <a:r>
              <a:rPr lang="en-US" altLang="zh-TW"/>
              <a:t>buffering is necessary for different I/O rates</a:t>
            </a:r>
          </a:p>
          <a:p>
            <a:pPr lvl="1"/>
            <a:r>
              <a:rPr lang="en-US" altLang="zh-TW"/>
              <a:t>the end of each record is marked with a null character (00</a:t>
            </a:r>
            <a:r>
              <a:rPr lang="en-US" altLang="zh-TW" baseline="-25000"/>
              <a:t>16</a:t>
            </a:r>
            <a:r>
              <a:rPr lang="en-US" altLang="zh-TW"/>
              <a:t>)</a:t>
            </a:r>
          </a:p>
          <a:p>
            <a:pPr lvl="1"/>
            <a:r>
              <a:rPr lang="en-US" altLang="zh-TW"/>
              <a:t>the end of the file is indicated by a zero-length record</a:t>
            </a:r>
          </a:p>
          <a:p>
            <a:r>
              <a:rPr lang="en-US" altLang="zh-TW"/>
              <a:t>Subroutines (JSUB, RSUB)</a:t>
            </a:r>
          </a:p>
          <a:p>
            <a:pPr lvl="1"/>
            <a:r>
              <a:rPr lang="en-US" altLang="zh-TW"/>
              <a:t>RDREC, WRREC</a:t>
            </a:r>
          </a:p>
          <a:p>
            <a:pPr lvl="1"/>
            <a:r>
              <a:rPr lang="en-US" altLang="zh-TW"/>
              <a:t>save link register first before nested jump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A0571636-DF4A-4C6E-AD98-601915B28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6D8-6363-45D1-B099-9F3E1DC4DA31}" type="slidenum">
              <a:rPr lang="en-US" altLang="zh-TW"/>
              <a:pPr/>
              <a:t>60</a:t>
            </a:fld>
            <a:endParaRPr lang="en-US" altLang="zh-TW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xmlns="" id="{F9E0408A-A5C3-4123-AF9F-BA47A17B20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Load-and-go Assembler (Cont.) 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xmlns="" id="{82F4ADE8-C08A-432A-9E09-EFB24CD985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At the end of the program</a:t>
            </a:r>
          </a:p>
          <a:p>
            <a:pPr lvl="1"/>
            <a:r>
              <a:rPr lang="en-US" altLang="zh-TW"/>
              <a:t>any SYMTAB entries that are still marked with * indicate undefined symbols</a:t>
            </a:r>
          </a:p>
          <a:p>
            <a:pPr lvl="1"/>
            <a:r>
              <a:rPr lang="en-US" altLang="zh-TW"/>
              <a:t>search SYMTAB for the symbol named in the END statement and jump to this location to begin execution</a:t>
            </a:r>
          </a:p>
          <a:p>
            <a:r>
              <a:rPr lang="en-US" altLang="zh-TW"/>
              <a:t>The actual starting address must be specified at assembly time</a:t>
            </a:r>
          </a:p>
          <a:p>
            <a:r>
              <a:rPr lang="en-US" altLang="zh-TW" sz="2400"/>
              <a:t>Example</a:t>
            </a:r>
          </a:p>
          <a:p>
            <a:pPr lvl="1"/>
            <a:r>
              <a:rPr lang="en-US" altLang="zh-TW" sz="2200"/>
              <a:t>Figure 2.18, 2.19</a:t>
            </a:r>
            <a:endParaRPr lang="en-US" altLang="zh-TW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051A7D37-44A5-4FAA-978E-3D2E2D4D7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D8EC-0B8D-4B7F-B843-8CFAD63780CA}" type="slidenum">
              <a:rPr lang="en-US" altLang="zh-TW"/>
              <a:pPr/>
              <a:t>61</a:t>
            </a:fld>
            <a:endParaRPr lang="en-US" altLang="zh-TW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xmlns="" id="{08099DEF-A572-4C64-91DD-2796083EF1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0288" y="325438"/>
            <a:ext cx="7885112" cy="665162"/>
          </a:xfrm>
        </p:spPr>
        <p:txBody>
          <a:bodyPr/>
          <a:lstStyle/>
          <a:p>
            <a:r>
              <a:rPr lang="en-US" altLang="zh-TW"/>
              <a:t>Producing Object Code 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xmlns="" id="{9303D976-DCBD-4D14-839C-4969B7B57E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066800"/>
            <a:ext cx="7886700" cy="5334000"/>
          </a:xfrm>
        </p:spPr>
        <p:txBody>
          <a:bodyPr/>
          <a:lstStyle/>
          <a:p>
            <a:r>
              <a:rPr lang="en-US" altLang="zh-TW" sz="2400"/>
              <a:t>When </a:t>
            </a:r>
            <a:r>
              <a:rPr lang="en-US" altLang="zh-TW" sz="2400" u="sng"/>
              <a:t>external working-storage devices</a:t>
            </a:r>
            <a:r>
              <a:rPr lang="en-US" altLang="zh-TW" sz="2400"/>
              <a:t> are not available or too slow (for the intermediate file between the two passes</a:t>
            </a:r>
          </a:p>
          <a:p>
            <a:r>
              <a:rPr lang="en-US" altLang="zh-TW" sz="2400"/>
              <a:t>Solution:</a:t>
            </a:r>
          </a:p>
          <a:p>
            <a:pPr lvl="1"/>
            <a:r>
              <a:rPr lang="en-US" altLang="zh-TW" sz="2200"/>
              <a:t>When definition of a symbol is encountered, the assembler must generate another Tex record with the correct operand address</a:t>
            </a:r>
          </a:p>
          <a:p>
            <a:pPr lvl="1"/>
            <a:r>
              <a:rPr lang="en-US" altLang="zh-TW" sz="2200"/>
              <a:t>The loader is used to complete forward references that could not be handled by the assembler</a:t>
            </a:r>
          </a:p>
          <a:p>
            <a:pPr lvl="1"/>
            <a:r>
              <a:rPr lang="en-US" altLang="zh-TW" sz="2200"/>
              <a:t>The object program records must be kept in their original order when they are presented to the loader</a:t>
            </a:r>
          </a:p>
          <a:p>
            <a:r>
              <a:rPr lang="en-US" altLang="zh-TW" sz="2400"/>
              <a:t>Example: </a:t>
            </a:r>
            <a:r>
              <a:rPr lang="en-US" altLang="zh-TW" sz="2000"/>
              <a:t>Figure 2.20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4D4638EA-030D-4207-8943-86B786E05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9262-2AA3-4711-A22D-EABE959033E3}" type="slidenum">
              <a:rPr lang="en-US" altLang="zh-TW"/>
              <a:pPr/>
              <a:t>62</a:t>
            </a:fld>
            <a:endParaRPr lang="en-US" altLang="zh-TW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xmlns="" id="{52046375-8C53-4D6D-8006-CDA3E42B2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Multi-Pass Assemblers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xmlns="" id="{6466D5F9-E5AB-4881-990C-0BF158AE5D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Restriction on EQU and ORG</a:t>
            </a:r>
          </a:p>
          <a:p>
            <a:pPr lvl="1"/>
            <a:r>
              <a:rPr lang="en-US" altLang="zh-TW"/>
              <a:t>no forward reference, since symbols’ value can’t be defined during the first pass</a:t>
            </a:r>
          </a:p>
          <a:p>
            <a:r>
              <a:rPr lang="en-US" altLang="zh-TW"/>
              <a:t>Example</a:t>
            </a:r>
          </a:p>
          <a:p>
            <a:pPr lvl="1"/>
            <a:r>
              <a:rPr lang="en-US" altLang="zh-TW"/>
              <a:t>Use link list to keep track of whose value depend on an undefined symbol</a:t>
            </a:r>
          </a:p>
          <a:p>
            <a:r>
              <a:rPr lang="en-US" altLang="zh-TW"/>
              <a:t>Figure 2.21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FEC9309F-718E-4E15-9235-C133239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DF50-40E3-4815-B158-454DC294307D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75778" name="Rectangle 1026">
            <a:extLst>
              <a:ext uri="{FF2B5EF4-FFF2-40B4-BE49-F238E27FC236}">
                <a16:creationId xmlns:a16="http://schemas.microsoft.com/office/drawing/2014/main" xmlns="" id="{D96EE1AD-9027-477A-9605-391B2AAB27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Assembler Directives</a:t>
            </a:r>
          </a:p>
        </p:txBody>
      </p:sp>
      <p:sp>
        <p:nvSpPr>
          <p:cNvPr id="75779" name="Rectangle 1027">
            <a:extLst>
              <a:ext uri="{FF2B5EF4-FFF2-40B4-BE49-F238E27FC236}">
                <a16:creationId xmlns:a16="http://schemas.microsoft.com/office/drawing/2014/main" xmlns="" id="{30E28A25-F922-40F8-A95A-D45D934E9B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500"/>
              <a:t>Pseudo-Instructions</a:t>
            </a:r>
          </a:p>
          <a:p>
            <a:pPr lvl="1"/>
            <a:r>
              <a:rPr lang="en-US" altLang="zh-TW" sz="2400"/>
              <a:t>Not translated into machine instructions</a:t>
            </a:r>
          </a:p>
          <a:p>
            <a:pPr lvl="1"/>
            <a:r>
              <a:rPr lang="en-US" altLang="zh-TW" sz="2400"/>
              <a:t>Providing information to the assembler</a:t>
            </a:r>
          </a:p>
          <a:p>
            <a:r>
              <a:rPr lang="en-US" altLang="zh-TW"/>
              <a:t>Basic assembler directives</a:t>
            </a:r>
          </a:p>
          <a:p>
            <a:pPr lvl="1"/>
            <a:r>
              <a:rPr lang="en-US" altLang="zh-TW"/>
              <a:t>START</a:t>
            </a:r>
          </a:p>
          <a:p>
            <a:pPr lvl="1"/>
            <a:r>
              <a:rPr lang="en-US" altLang="zh-TW"/>
              <a:t>END</a:t>
            </a:r>
          </a:p>
          <a:p>
            <a:pPr lvl="1"/>
            <a:r>
              <a:rPr lang="en-US" altLang="zh-TW"/>
              <a:t>BYTE</a:t>
            </a:r>
          </a:p>
          <a:p>
            <a:pPr lvl="1"/>
            <a:r>
              <a:rPr lang="en-US" altLang="zh-TW"/>
              <a:t>WORD</a:t>
            </a:r>
          </a:p>
          <a:p>
            <a:pPr lvl="1"/>
            <a:r>
              <a:rPr lang="en-US" altLang="zh-TW"/>
              <a:t>RESB</a:t>
            </a:r>
          </a:p>
          <a:p>
            <a:pPr lvl="1"/>
            <a:r>
              <a:rPr lang="en-US" altLang="zh-TW"/>
              <a:t>RESW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67D60C60-FD8F-4546-9023-D9C8DF189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7404-FF17-4386-AD82-AA0441612E4D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0B3C74FF-5F7C-48D4-8035-0F0FD54F19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Assembler’s functions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E4CB8D6F-0347-4372-9897-D8156FCB5A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343400"/>
          </a:xfrm>
        </p:spPr>
        <p:txBody>
          <a:bodyPr/>
          <a:lstStyle/>
          <a:p>
            <a:r>
              <a:rPr lang="en-US" altLang="zh-TW"/>
              <a:t>Convert mnemonic </a:t>
            </a:r>
            <a:r>
              <a:rPr lang="en-US" altLang="zh-TW" u="sng"/>
              <a:t>operation codes</a:t>
            </a:r>
            <a:r>
              <a:rPr lang="en-US" altLang="zh-TW"/>
              <a:t> to their machine language equivalents</a:t>
            </a:r>
          </a:p>
          <a:p>
            <a:r>
              <a:rPr lang="en-US" altLang="zh-TW"/>
              <a:t>Convert symbolic </a:t>
            </a:r>
            <a:r>
              <a:rPr lang="en-US" altLang="zh-TW" u="sng"/>
              <a:t>operands </a:t>
            </a:r>
            <a:r>
              <a:rPr lang="en-US" altLang="zh-TW"/>
              <a:t>to their equivalent machine addresses </a:t>
            </a:r>
            <a:r>
              <a:rPr lang="en-US" altLang="zh-TW">
                <a:solidFill>
                  <a:schemeClr val="hlink"/>
                </a:solidFill>
                <a:sym typeface="Wingdings" panose="05000000000000000000" pitchFamily="2" charset="2"/>
              </a:rPr>
              <a:t></a:t>
            </a:r>
            <a:endParaRPr lang="en-US" altLang="zh-TW"/>
          </a:p>
          <a:p>
            <a:r>
              <a:rPr lang="en-US" altLang="zh-TW"/>
              <a:t>Build the machine instructions in the proper </a:t>
            </a:r>
            <a:r>
              <a:rPr lang="en-US" altLang="zh-TW" u="sng"/>
              <a:t>format</a:t>
            </a:r>
            <a:endParaRPr lang="en-US" altLang="zh-TW"/>
          </a:p>
          <a:p>
            <a:r>
              <a:rPr lang="en-US" altLang="zh-TW"/>
              <a:t>Convert the </a:t>
            </a:r>
            <a:r>
              <a:rPr lang="en-US" altLang="zh-TW" u="sng"/>
              <a:t>data constants</a:t>
            </a:r>
            <a:r>
              <a:rPr lang="en-US" altLang="zh-TW"/>
              <a:t> to internal machine representations</a:t>
            </a:r>
          </a:p>
          <a:p>
            <a:r>
              <a:rPr lang="en-US" altLang="zh-TW"/>
              <a:t>Write the </a:t>
            </a:r>
            <a:r>
              <a:rPr lang="en-US" altLang="zh-TW" u="sng"/>
              <a:t>object program</a:t>
            </a:r>
            <a:r>
              <a:rPr lang="en-US" altLang="zh-TW"/>
              <a:t> and the assembly listing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79A37C3B-860C-4868-A794-0C90C4158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9FF1-760B-4F60-8A77-BAA5B9E0CFCD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B5F8E216-C046-4D2A-B142-8DF11FAA09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Example of Instruction Assemble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F3D24BD3-6252-4A03-B51A-1409FBC82A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743200"/>
            <a:ext cx="7886700" cy="3387725"/>
          </a:xfrm>
        </p:spPr>
        <p:txBody>
          <a:bodyPr/>
          <a:lstStyle/>
          <a:p>
            <a:endParaRPr lang="en-US" altLang="zh-TW"/>
          </a:p>
          <a:p>
            <a:endParaRPr lang="en-US" altLang="zh-TW"/>
          </a:p>
          <a:p>
            <a:endParaRPr lang="en-US" altLang="zh-TW"/>
          </a:p>
          <a:p>
            <a:r>
              <a:rPr lang="en-US" altLang="zh-TW"/>
              <a:t>Forward reference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xmlns="" id="{D58F6CBD-6E76-4324-914E-8B06C11C8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zh-TW" b="0" i="0"/>
              <a:t> STCH        BUFFER,X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xmlns="" id="{E5572169-37C5-468E-B1E8-1D4615AE9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814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i="0"/>
              <a:t>          </a:t>
            </a:r>
            <a:r>
              <a:rPr lang="en-US" altLang="zh-TW" i="0">
                <a:solidFill>
                  <a:srgbClr val="CC0000"/>
                </a:solidFill>
              </a:rPr>
              <a:t>(54)</a:t>
            </a:r>
            <a:r>
              <a:rPr lang="en-US" altLang="zh-TW" i="0" baseline="-25000">
                <a:solidFill>
                  <a:srgbClr val="CC0000"/>
                </a:solidFill>
              </a:rPr>
              <a:t>16                       </a:t>
            </a:r>
            <a:r>
              <a:rPr lang="en-US" altLang="zh-TW" i="0">
                <a:solidFill>
                  <a:srgbClr val="CC0000"/>
                </a:solidFill>
              </a:rPr>
              <a:t>1  (001</a:t>
            </a:r>
            <a:r>
              <a:rPr lang="zh-TW" altLang="zh-TW" i="0">
                <a:solidFill>
                  <a:srgbClr val="CC0000"/>
                </a:solidFill>
              </a:rPr>
              <a:t>)</a:t>
            </a:r>
            <a:r>
              <a:rPr lang="zh-TW" altLang="zh-TW" i="0" baseline="-25000">
                <a:solidFill>
                  <a:srgbClr val="CC0000"/>
                </a:solidFill>
              </a:rPr>
              <a:t>2                                                </a:t>
            </a:r>
            <a:r>
              <a:rPr lang="en-US" altLang="zh-TW" i="0">
                <a:solidFill>
                  <a:srgbClr val="CC0000"/>
                </a:solidFill>
              </a:rPr>
              <a:t> (039</a:t>
            </a:r>
            <a:r>
              <a:rPr lang="zh-TW" altLang="zh-TW" i="0">
                <a:solidFill>
                  <a:srgbClr val="CC0000"/>
                </a:solidFill>
              </a:rPr>
              <a:t>)</a:t>
            </a:r>
            <a:r>
              <a:rPr lang="zh-TW" altLang="zh-TW" i="0" baseline="-25000">
                <a:solidFill>
                  <a:srgbClr val="CC0000"/>
                </a:solidFill>
              </a:rPr>
              <a:t>16</a:t>
            </a:r>
          </a:p>
        </p:txBody>
      </p:sp>
      <p:graphicFrame>
        <p:nvGraphicFramePr>
          <p:cNvPr id="7174" name="Object 6">
            <a:extLst>
              <a:ext uri="{FF2B5EF4-FFF2-40B4-BE49-F238E27FC236}">
                <a16:creationId xmlns:a16="http://schemas.microsoft.com/office/drawing/2014/main" xmlns="" id="{A567353E-07CB-49C4-9F62-ED04D746AD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8750" y="2438400"/>
          <a:ext cx="8875713" cy="1400175"/>
        </p:xfrm>
        <a:graphic>
          <a:graphicData uri="http://schemas.openxmlformats.org/presentationml/2006/ole">
            <p:oleObj spid="_x0000_s1025" name="文件" r:id="rId3" imgW="5866920" imgH="932760" progId="Word.Document.8">
              <p:embed/>
            </p:oleObj>
          </a:graphicData>
        </a:graphic>
      </p:graphicFrame>
      <p:sp>
        <p:nvSpPr>
          <p:cNvPr id="7175" name="Text Box 7">
            <a:extLst>
              <a:ext uri="{FF2B5EF4-FFF2-40B4-BE49-F238E27FC236}">
                <a16:creationId xmlns:a16="http://schemas.microsoft.com/office/drawing/2014/main" xmlns="" id="{83AD9B6F-6C95-418C-90DF-6D8CFCBD1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98120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i="0">
                <a:solidFill>
                  <a:srgbClr val="CC0000"/>
                </a:solidFill>
              </a:rPr>
              <a:t>549039</a:t>
            </a:r>
            <a:endParaRPr lang="en-US" altLang="zh-TW" b="0" i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ap01">
  <a:themeElements>
    <a:clrScheme name="chap01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chap01">
      <a:majorFont>
        <a:latin typeface="Arial Narrow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chap01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01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01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D:\My Documents\Course\Assembly\chap01.ppt</Template>
  <TotalTime>3690</TotalTime>
  <Words>2019</Words>
  <Application>Microsoft Office PowerPoint</Application>
  <PresentationFormat>On-screen Show (4:3)</PresentationFormat>
  <Paragraphs>595</Paragraphs>
  <Slides>62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62</vt:i4>
      </vt:variant>
    </vt:vector>
  </HeadingPairs>
  <TitlesOfParts>
    <vt:vector size="65" baseType="lpstr">
      <vt:lpstr>chap01</vt:lpstr>
      <vt:lpstr>文件</vt:lpstr>
      <vt:lpstr>工作表</vt:lpstr>
      <vt:lpstr> UNIT – I Assemblers</vt:lpstr>
      <vt:lpstr>Role of Assembler</vt:lpstr>
      <vt:lpstr>Chapter 2 -- Outline</vt:lpstr>
      <vt:lpstr>Introduction to Assemblers</vt:lpstr>
      <vt:lpstr>Example Program (Fig. 2.1)</vt:lpstr>
      <vt:lpstr>Example Program (Fig. 2.1)</vt:lpstr>
      <vt:lpstr>Assembler Directives</vt:lpstr>
      <vt:lpstr>Assembler’s functions</vt:lpstr>
      <vt:lpstr>Example of Instruction Assemble</vt:lpstr>
      <vt:lpstr>Difficulties: Forward Reference</vt:lpstr>
      <vt:lpstr>Two Pass Assembler</vt:lpstr>
      <vt:lpstr>Two Pass Assembler </vt:lpstr>
      <vt:lpstr>Data Structures</vt:lpstr>
      <vt:lpstr>OPTAB (operation code table)</vt:lpstr>
      <vt:lpstr>SYMTAB (symbol table)</vt:lpstr>
      <vt:lpstr>Object Program</vt:lpstr>
      <vt:lpstr>Fig. 2.3</vt:lpstr>
      <vt:lpstr>Homework #1</vt:lpstr>
      <vt:lpstr>Assembler Design</vt:lpstr>
      <vt:lpstr>Machine-dependent  Assembler Features</vt:lpstr>
      <vt:lpstr>Instruction Format and Addressing Mode</vt:lpstr>
      <vt:lpstr>Translation</vt:lpstr>
      <vt:lpstr>PC-Relative Addressing Modes</vt:lpstr>
      <vt:lpstr>Base-Relative Addressing Modes</vt:lpstr>
      <vt:lpstr>Immediate Address Translation</vt:lpstr>
      <vt:lpstr>Immediate Address Translation (Cont.)</vt:lpstr>
      <vt:lpstr>Indirect Address Translation</vt:lpstr>
      <vt:lpstr>Program Relocation</vt:lpstr>
      <vt:lpstr>Example</vt:lpstr>
      <vt:lpstr>Relocatable Program</vt:lpstr>
      <vt:lpstr>Object Code</vt:lpstr>
      <vt:lpstr>Machine-Independent Assembler Features</vt:lpstr>
      <vt:lpstr>Literals</vt:lpstr>
      <vt:lpstr>Literals vs. Immediate Operands</vt:lpstr>
      <vt:lpstr> Literal - Implementation (1/3)</vt:lpstr>
      <vt:lpstr>Literal - Implementation (2/3)</vt:lpstr>
      <vt:lpstr>Literal - Implementation (3/3)</vt:lpstr>
      <vt:lpstr>Symbol-Defining Statements</vt:lpstr>
      <vt:lpstr>Symbol-Defining Statements</vt:lpstr>
      <vt:lpstr>ORG (origin)</vt:lpstr>
      <vt:lpstr>ORG Example</vt:lpstr>
      <vt:lpstr>Expressions</vt:lpstr>
      <vt:lpstr>SYMTAB</vt:lpstr>
      <vt:lpstr>Example 2.9</vt:lpstr>
      <vt:lpstr>Program Blocks</vt:lpstr>
      <vt:lpstr>Program Blocks - Implementation</vt:lpstr>
      <vt:lpstr>Figure 2.12</vt:lpstr>
      <vt:lpstr>Program Readability</vt:lpstr>
      <vt:lpstr>Control Sections and Program Linking</vt:lpstr>
      <vt:lpstr>External Definition and References</vt:lpstr>
      <vt:lpstr>Implementation</vt:lpstr>
      <vt:lpstr>Modification Record</vt:lpstr>
      <vt:lpstr>External References in Expression </vt:lpstr>
      <vt:lpstr>Assembler Design Options</vt:lpstr>
      <vt:lpstr>Two-Pass Assembler with Overlay Structure</vt:lpstr>
      <vt:lpstr>One-Pass Assemblers</vt:lpstr>
      <vt:lpstr>One-Pass Assemblers</vt:lpstr>
      <vt:lpstr>Load-and-go Assembler </vt:lpstr>
      <vt:lpstr>Forward Reference in One-pass Assembler</vt:lpstr>
      <vt:lpstr>Load-and-go Assembler (Cont.) </vt:lpstr>
      <vt:lpstr>Producing Object Code </vt:lpstr>
      <vt:lpstr>Multi-Pass Assemblers</vt:lpstr>
    </vt:vector>
  </TitlesOfParts>
  <Company>CSIE. NCU.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Assemblers</dc:title>
  <dc:creator>Chia-Hui Chang</dc:creator>
  <cp:lastModifiedBy>chelvi</cp:lastModifiedBy>
  <cp:revision>137</cp:revision>
  <cp:lastPrinted>1999-11-05T01:22:49Z</cp:lastPrinted>
  <dcterms:created xsi:type="dcterms:W3CDTF">1999-10-05T00:43:12Z</dcterms:created>
  <dcterms:modified xsi:type="dcterms:W3CDTF">2020-10-20T13:02:31Z</dcterms:modified>
</cp:coreProperties>
</file>