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94747"/>
            <a:ext cx="3756660" cy="4351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4527" y="1676526"/>
            <a:ext cx="3863975" cy="4196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6825" y="191846"/>
            <a:ext cx="661035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44777"/>
            <a:ext cx="5634990" cy="2419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1457" y="2146173"/>
            <a:ext cx="563943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701164">
              <a:lnSpc>
                <a:spcPct val="100000"/>
              </a:lnSpc>
              <a:spcBef>
                <a:spcPts val="105"/>
              </a:spcBef>
            </a:pPr>
            <a:r>
              <a:rPr lang="en-US" sz="3200" spc="-10" dirty="0" smtClean="0"/>
              <a:t>UNIT</a:t>
            </a:r>
            <a:r>
              <a:rPr lang="en-US" sz="4400" spc="-10" dirty="0" smtClean="0"/>
              <a:t> II</a:t>
            </a:r>
            <a:br>
              <a:rPr lang="en-US" sz="4400" spc="-10" dirty="0" smtClean="0"/>
            </a:br>
            <a:r>
              <a:rPr sz="4400" spc="-10" smtClean="0">
                <a:latin typeface="+mj-lt"/>
              </a:rPr>
              <a:t>Compilers </a:t>
            </a:r>
            <a:r>
              <a:rPr sz="4400">
                <a:latin typeface="+mj-lt"/>
              </a:rPr>
              <a:t>&amp;</a:t>
            </a:r>
            <a:r>
              <a:rPr sz="4400" spc="-75">
                <a:latin typeface="+mj-lt"/>
              </a:rPr>
              <a:t> </a:t>
            </a:r>
            <a:r>
              <a:rPr lang="en-US" sz="4400" spc="-75" dirty="0" smtClean="0">
                <a:latin typeface="+mj-lt"/>
              </a:rPr>
              <a:t>In</a:t>
            </a:r>
            <a:r>
              <a:rPr sz="4400" spc="-25" smtClean="0">
                <a:latin typeface="+mj-lt"/>
              </a:rPr>
              <a:t>terpreters</a:t>
            </a:r>
            <a:endParaRPr sz="440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5181600"/>
            <a:ext cx="5892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DEPARTMENT  OF INFORMATION TECHNOLOY</a:t>
            </a:r>
          </a:p>
          <a:p>
            <a:pPr algn="r"/>
            <a:r>
              <a:rPr lang="en-US" sz="2400" dirty="0" smtClean="0"/>
              <a:t>R.KARTHIGAICHELVI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214922"/>
            <a:ext cx="7769225" cy="383032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6.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Code</a:t>
            </a:r>
            <a:r>
              <a:rPr sz="3200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Generation: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Final phase</a:t>
            </a:r>
            <a:r>
              <a:rPr sz="3200" spc="-5" dirty="0">
                <a:latin typeface="Carlito"/>
                <a:cs typeface="Carlito"/>
              </a:rPr>
              <a:t> of </a:t>
            </a:r>
            <a:r>
              <a:rPr sz="3200" spc="-10" dirty="0">
                <a:latin typeface="Carlito"/>
                <a:cs typeface="Carlito"/>
              </a:rPr>
              <a:t>compiler </a:t>
            </a:r>
            <a:r>
              <a:rPr sz="3200" spc="-15" dirty="0">
                <a:latin typeface="Carlito"/>
                <a:cs typeface="Carlito"/>
              </a:rPr>
              <a:t>that </a:t>
            </a: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generates </a:t>
            </a:r>
            <a:r>
              <a:rPr sz="32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target 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code</a:t>
            </a:r>
            <a:r>
              <a:rPr sz="3200" spc="-1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8826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Consist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re-locatable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machine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code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or  assembly</a:t>
            </a:r>
            <a:r>
              <a:rPr sz="3200" spc="-10" dirty="0">
                <a:latin typeface="Carlito"/>
                <a:cs typeface="Carlito"/>
              </a:rPr>
              <a:t> code.</a:t>
            </a:r>
            <a:endParaRPr sz="3200">
              <a:latin typeface="Carlito"/>
              <a:cs typeface="Carlito"/>
            </a:endParaRPr>
          </a:p>
          <a:p>
            <a:pPr marL="355600" marR="177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Here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memory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locations 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are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selected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each  </a:t>
            </a:r>
            <a:r>
              <a:rPr sz="3200" spc="-10" dirty="0">
                <a:latin typeface="Carlito"/>
                <a:cs typeface="Carlito"/>
              </a:rPr>
              <a:t>variable </a:t>
            </a:r>
            <a:r>
              <a:rPr sz="3200" spc="-5" dirty="0">
                <a:latin typeface="Carlito"/>
                <a:cs typeface="Carlito"/>
              </a:rPr>
              <a:t>used </a:t>
            </a:r>
            <a:r>
              <a:rPr sz="3200" dirty="0">
                <a:latin typeface="Carlito"/>
                <a:cs typeface="Carlito"/>
              </a:rPr>
              <a:t>in the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program.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1957" y="2481148"/>
            <a:ext cx="5261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Aspects of</a:t>
            </a:r>
            <a:r>
              <a:rPr sz="4400" spc="-70" dirty="0"/>
              <a:t> </a:t>
            </a:r>
            <a:r>
              <a:rPr sz="4400" spc="-5" dirty="0"/>
              <a:t>Compilation</a:t>
            </a:r>
            <a:endParaRPr sz="4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122936"/>
            <a:ext cx="47745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Aspects of</a:t>
            </a:r>
            <a:r>
              <a:rPr spc="-60" dirty="0"/>
              <a:t> </a:t>
            </a:r>
            <a:r>
              <a:rPr spc="-10" dirty="0"/>
              <a:t>Compilation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2927680"/>
            <a:ext cx="8229600" cy="3129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Two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aspects</a:t>
            </a:r>
            <a:r>
              <a:rPr sz="2200" spc="-5" dirty="0"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Carlito"/>
                <a:cs typeface="Carlito"/>
              </a:rPr>
              <a:t>Generate</a:t>
            </a:r>
            <a:r>
              <a:rPr sz="2000" spc="-5" dirty="0">
                <a:latin typeface="Carlito"/>
                <a:cs typeface="Carlito"/>
              </a:rPr>
              <a:t> code.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ts val="23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rlito"/>
                <a:cs typeface="Carlito"/>
              </a:rPr>
              <a:t>Provide </a:t>
            </a:r>
            <a:r>
              <a:rPr sz="2000" dirty="0">
                <a:latin typeface="Carlito"/>
                <a:cs typeface="Carlito"/>
              </a:rPr>
              <a:t>Diagnostics.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understand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implementation </a:t>
            </a:r>
            <a:r>
              <a:rPr sz="2200" spc="-5" dirty="0">
                <a:latin typeface="Carlito"/>
                <a:cs typeface="Carlito"/>
              </a:rPr>
              <a:t>issue, </a:t>
            </a:r>
            <a:r>
              <a:rPr sz="2200" spc="-20" dirty="0">
                <a:latin typeface="Carlito"/>
                <a:cs typeface="Carlito"/>
              </a:rPr>
              <a:t>we </a:t>
            </a:r>
            <a:r>
              <a:rPr sz="2200" spc="-5" dirty="0">
                <a:latin typeface="Carlito"/>
                <a:cs typeface="Carlito"/>
              </a:rPr>
              <a:t>should know PL</a:t>
            </a:r>
            <a:r>
              <a:rPr sz="2200" spc="22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features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200" spc="-10" dirty="0">
                <a:latin typeface="Carlito"/>
                <a:cs typeface="Carlito"/>
              </a:rPr>
              <a:t>contributing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semantic </a:t>
            </a:r>
            <a:r>
              <a:rPr sz="2200" spc="-15" dirty="0">
                <a:latin typeface="Carlito"/>
                <a:cs typeface="Carlito"/>
              </a:rPr>
              <a:t>gap </a:t>
            </a:r>
            <a:r>
              <a:rPr sz="2200" spc="-10" dirty="0">
                <a:latin typeface="Carlito"/>
                <a:cs typeface="Carlito"/>
              </a:rPr>
              <a:t>between </a:t>
            </a:r>
            <a:r>
              <a:rPr sz="2200" spc="-5" dirty="0">
                <a:latin typeface="Carlito"/>
                <a:cs typeface="Carlito"/>
              </a:rPr>
              <a:t>PL and </a:t>
            </a:r>
            <a:r>
              <a:rPr sz="2200" spc="-15" dirty="0">
                <a:latin typeface="Carlito"/>
                <a:cs typeface="Carlito"/>
              </a:rPr>
              <a:t>Execution</a:t>
            </a:r>
            <a:r>
              <a:rPr sz="2200" spc="12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domain.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PL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Features</a:t>
            </a:r>
            <a:r>
              <a:rPr sz="2200" spc="-15" dirty="0"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  <a:p>
            <a:pPr marL="984885" indent="-51562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000" b="1" spc="-15" dirty="0">
                <a:latin typeface="Carlito"/>
                <a:cs typeface="Carlito"/>
              </a:rPr>
              <a:t>Data</a:t>
            </a:r>
            <a:r>
              <a:rPr sz="2000" b="1" spc="-20" dirty="0">
                <a:latin typeface="Carlito"/>
                <a:cs typeface="Carlito"/>
              </a:rPr>
              <a:t> </a:t>
            </a:r>
            <a:r>
              <a:rPr sz="2000" b="1" spc="-15" dirty="0">
                <a:latin typeface="Carlito"/>
                <a:cs typeface="Carlito"/>
              </a:rPr>
              <a:t>Types</a:t>
            </a:r>
            <a:endParaRPr sz="2000">
              <a:latin typeface="Carlito"/>
              <a:cs typeface="Carlito"/>
            </a:endParaRPr>
          </a:p>
          <a:p>
            <a:pPr marL="984885" indent="-515620">
              <a:lnSpc>
                <a:spcPct val="10000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000" b="1" spc="-15" dirty="0">
                <a:latin typeface="Carlito"/>
                <a:cs typeface="Carlito"/>
              </a:rPr>
              <a:t>Data</a:t>
            </a:r>
            <a:r>
              <a:rPr sz="2000" b="1" spc="-2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Structure</a:t>
            </a:r>
            <a:endParaRPr sz="2000">
              <a:latin typeface="Carlito"/>
              <a:cs typeface="Carlito"/>
            </a:endParaRPr>
          </a:p>
          <a:p>
            <a:pPr marL="984885" indent="-515620">
              <a:lnSpc>
                <a:spcPct val="10000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000" b="1" dirty="0">
                <a:latin typeface="Carlito"/>
                <a:cs typeface="Carlito"/>
              </a:rPr>
              <a:t>Scope</a:t>
            </a:r>
            <a:r>
              <a:rPr sz="2000" b="1" spc="-2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Rules</a:t>
            </a:r>
            <a:endParaRPr sz="2000">
              <a:latin typeface="Carlito"/>
              <a:cs typeface="Carlito"/>
            </a:endParaRPr>
          </a:p>
          <a:p>
            <a:pPr marL="984885" indent="-515620">
              <a:lnSpc>
                <a:spcPct val="10000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000" b="1" spc="-10" dirty="0">
                <a:latin typeface="Carlito"/>
                <a:cs typeface="Carlito"/>
              </a:rPr>
              <a:t>Control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Structures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01900" y="1366011"/>
            <a:ext cx="3835400" cy="1009015"/>
            <a:chOff x="2501900" y="1366011"/>
            <a:chExt cx="3835400" cy="1009015"/>
          </a:xfrm>
        </p:grpSpPr>
        <p:sp>
          <p:nvSpPr>
            <p:cNvPr id="5" name="object 5"/>
            <p:cNvSpPr/>
            <p:nvPr/>
          </p:nvSpPr>
          <p:spPr>
            <a:xfrm>
              <a:off x="2514600" y="1600199"/>
              <a:ext cx="533400" cy="762000"/>
            </a:xfrm>
            <a:custGeom>
              <a:avLst/>
              <a:gdLst/>
              <a:ahLst/>
              <a:cxnLst/>
              <a:rect l="l" t="t" r="r" b="b"/>
              <a:pathLst>
                <a:path w="533400" h="762000">
                  <a:moveTo>
                    <a:pt x="266700" y="0"/>
                  </a:moveTo>
                  <a:lnTo>
                    <a:pt x="227283" y="4130"/>
                  </a:lnTo>
                  <a:lnTo>
                    <a:pt x="189664" y="16129"/>
                  </a:lnTo>
                  <a:lnTo>
                    <a:pt x="154254" y="35408"/>
                  </a:lnTo>
                  <a:lnTo>
                    <a:pt x="121467" y="61376"/>
                  </a:lnTo>
                  <a:lnTo>
                    <a:pt x="91714" y="93446"/>
                  </a:lnTo>
                  <a:lnTo>
                    <a:pt x="65408" y="131028"/>
                  </a:lnTo>
                  <a:lnTo>
                    <a:pt x="42960" y="173533"/>
                  </a:lnTo>
                  <a:lnTo>
                    <a:pt x="24783" y="220372"/>
                  </a:lnTo>
                  <a:lnTo>
                    <a:pt x="11289" y="270955"/>
                  </a:lnTo>
                  <a:lnTo>
                    <a:pt x="2891" y="324694"/>
                  </a:lnTo>
                  <a:lnTo>
                    <a:pt x="0" y="381000"/>
                  </a:lnTo>
                  <a:lnTo>
                    <a:pt x="2891" y="437305"/>
                  </a:lnTo>
                  <a:lnTo>
                    <a:pt x="11289" y="491044"/>
                  </a:lnTo>
                  <a:lnTo>
                    <a:pt x="24783" y="541627"/>
                  </a:lnTo>
                  <a:lnTo>
                    <a:pt x="42960" y="588466"/>
                  </a:lnTo>
                  <a:lnTo>
                    <a:pt x="65408" y="630971"/>
                  </a:lnTo>
                  <a:lnTo>
                    <a:pt x="91714" y="668553"/>
                  </a:lnTo>
                  <a:lnTo>
                    <a:pt x="121467" y="700623"/>
                  </a:lnTo>
                  <a:lnTo>
                    <a:pt x="154254" y="726591"/>
                  </a:lnTo>
                  <a:lnTo>
                    <a:pt x="189664" y="745870"/>
                  </a:lnTo>
                  <a:lnTo>
                    <a:pt x="227283" y="757869"/>
                  </a:lnTo>
                  <a:lnTo>
                    <a:pt x="266700" y="762000"/>
                  </a:lnTo>
                  <a:lnTo>
                    <a:pt x="306116" y="757869"/>
                  </a:lnTo>
                  <a:lnTo>
                    <a:pt x="343735" y="745870"/>
                  </a:lnTo>
                  <a:lnTo>
                    <a:pt x="379145" y="726591"/>
                  </a:lnTo>
                  <a:lnTo>
                    <a:pt x="411932" y="700623"/>
                  </a:lnTo>
                  <a:lnTo>
                    <a:pt x="441685" y="668553"/>
                  </a:lnTo>
                  <a:lnTo>
                    <a:pt x="467991" y="630971"/>
                  </a:lnTo>
                  <a:lnTo>
                    <a:pt x="490439" y="588466"/>
                  </a:lnTo>
                  <a:lnTo>
                    <a:pt x="508616" y="541627"/>
                  </a:lnTo>
                  <a:lnTo>
                    <a:pt x="522110" y="491044"/>
                  </a:lnTo>
                  <a:lnTo>
                    <a:pt x="530508" y="437305"/>
                  </a:lnTo>
                  <a:lnTo>
                    <a:pt x="533400" y="381000"/>
                  </a:lnTo>
                  <a:lnTo>
                    <a:pt x="530508" y="324694"/>
                  </a:lnTo>
                  <a:lnTo>
                    <a:pt x="522110" y="270955"/>
                  </a:lnTo>
                  <a:lnTo>
                    <a:pt x="508616" y="220372"/>
                  </a:lnTo>
                  <a:lnTo>
                    <a:pt x="490439" y="173533"/>
                  </a:lnTo>
                  <a:lnTo>
                    <a:pt x="467991" y="131028"/>
                  </a:lnTo>
                  <a:lnTo>
                    <a:pt x="441685" y="93446"/>
                  </a:lnTo>
                  <a:lnTo>
                    <a:pt x="411932" y="61376"/>
                  </a:lnTo>
                  <a:lnTo>
                    <a:pt x="379145" y="35408"/>
                  </a:lnTo>
                  <a:lnTo>
                    <a:pt x="343735" y="16129"/>
                  </a:lnTo>
                  <a:lnTo>
                    <a:pt x="306116" y="4130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0" y="1600199"/>
              <a:ext cx="533400" cy="762000"/>
            </a:xfrm>
            <a:custGeom>
              <a:avLst/>
              <a:gdLst/>
              <a:ahLst/>
              <a:cxnLst/>
              <a:rect l="l" t="t" r="r" b="b"/>
              <a:pathLst>
                <a:path w="533400" h="762000">
                  <a:moveTo>
                    <a:pt x="0" y="381000"/>
                  </a:moveTo>
                  <a:lnTo>
                    <a:pt x="2891" y="324694"/>
                  </a:lnTo>
                  <a:lnTo>
                    <a:pt x="11289" y="270955"/>
                  </a:lnTo>
                  <a:lnTo>
                    <a:pt x="24783" y="220372"/>
                  </a:lnTo>
                  <a:lnTo>
                    <a:pt x="42960" y="173533"/>
                  </a:lnTo>
                  <a:lnTo>
                    <a:pt x="65408" y="131028"/>
                  </a:lnTo>
                  <a:lnTo>
                    <a:pt x="91714" y="93446"/>
                  </a:lnTo>
                  <a:lnTo>
                    <a:pt x="121467" y="61376"/>
                  </a:lnTo>
                  <a:lnTo>
                    <a:pt x="154254" y="35408"/>
                  </a:lnTo>
                  <a:lnTo>
                    <a:pt x="189664" y="16129"/>
                  </a:lnTo>
                  <a:lnTo>
                    <a:pt x="227283" y="4130"/>
                  </a:lnTo>
                  <a:lnTo>
                    <a:pt x="266700" y="0"/>
                  </a:lnTo>
                  <a:lnTo>
                    <a:pt x="306116" y="4130"/>
                  </a:lnTo>
                  <a:lnTo>
                    <a:pt x="343735" y="16129"/>
                  </a:lnTo>
                  <a:lnTo>
                    <a:pt x="379145" y="35408"/>
                  </a:lnTo>
                  <a:lnTo>
                    <a:pt x="411932" y="61376"/>
                  </a:lnTo>
                  <a:lnTo>
                    <a:pt x="441685" y="93446"/>
                  </a:lnTo>
                  <a:lnTo>
                    <a:pt x="467991" y="131028"/>
                  </a:lnTo>
                  <a:lnTo>
                    <a:pt x="490439" y="173533"/>
                  </a:lnTo>
                  <a:lnTo>
                    <a:pt x="508616" y="220372"/>
                  </a:lnTo>
                  <a:lnTo>
                    <a:pt x="522110" y="270955"/>
                  </a:lnTo>
                  <a:lnTo>
                    <a:pt x="530508" y="324694"/>
                  </a:lnTo>
                  <a:lnTo>
                    <a:pt x="533400" y="381000"/>
                  </a:lnTo>
                  <a:lnTo>
                    <a:pt x="530508" y="437305"/>
                  </a:lnTo>
                  <a:lnTo>
                    <a:pt x="522110" y="491044"/>
                  </a:lnTo>
                  <a:lnTo>
                    <a:pt x="508616" y="541627"/>
                  </a:lnTo>
                  <a:lnTo>
                    <a:pt x="490439" y="588466"/>
                  </a:lnTo>
                  <a:lnTo>
                    <a:pt x="467991" y="630971"/>
                  </a:lnTo>
                  <a:lnTo>
                    <a:pt x="441685" y="668553"/>
                  </a:lnTo>
                  <a:lnTo>
                    <a:pt x="411932" y="700623"/>
                  </a:lnTo>
                  <a:lnTo>
                    <a:pt x="379145" y="726591"/>
                  </a:lnTo>
                  <a:lnTo>
                    <a:pt x="343735" y="745870"/>
                  </a:lnTo>
                  <a:lnTo>
                    <a:pt x="306116" y="757869"/>
                  </a:lnTo>
                  <a:lnTo>
                    <a:pt x="266700" y="762000"/>
                  </a:lnTo>
                  <a:lnTo>
                    <a:pt x="227283" y="757869"/>
                  </a:lnTo>
                  <a:lnTo>
                    <a:pt x="189664" y="745870"/>
                  </a:lnTo>
                  <a:lnTo>
                    <a:pt x="154254" y="726591"/>
                  </a:lnTo>
                  <a:lnTo>
                    <a:pt x="121467" y="700623"/>
                  </a:lnTo>
                  <a:lnTo>
                    <a:pt x="91714" y="668553"/>
                  </a:lnTo>
                  <a:lnTo>
                    <a:pt x="65408" y="630971"/>
                  </a:lnTo>
                  <a:lnTo>
                    <a:pt x="42960" y="588466"/>
                  </a:lnTo>
                  <a:lnTo>
                    <a:pt x="24783" y="541627"/>
                  </a:lnTo>
                  <a:lnTo>
                    <a:pt x="11289" y="491044"/>
                  </a:lnTo>
                  <a:lnTo>
                    <a:pt x="2891" y="437305"/>
                  </a:lnTo>
                  <a:lnTo>
                    <a:pt x="0" y="3810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91200" y="1600199"/>
              <a:ext cx="533400" cy="762000"/>
            </a:xfrm>
            <a:custGeom>
              <a:avLst/>
              <a:gdLst/>
              <a:ahLst/>
              <a:cxnLst/>
              <a:rect l="l" t="t" r="r" b="b"/>
              <a:pathLst>
                <a:path w="533400" h="762000">
                  <a:moveTo>
                    <a:pt x="266700" y="0"/>
                  </a:moveTo>
                  <a:lnTo>
                    <a:pt x="227283" y="4130"/>
                  </a:lnTo>
                  <a:lnTo>
                    <a:pt x="189664" y="16129"/>
                  </a:lnTo>
                  <a:lnTo>
                    <a:pt x="154254" y="35408"/>
                  </a:lnTo>
                  <a:lnTo>
                    <a:pt x="121467" y="61376"/>
                  </a:lnTo>
                  <a:lnTo>
                    <a:pt x="91714" y="93446"/>
                  </a:lnTo>
                  <a:lnTo>
                    <a:pt x="65408" y="131028"/>
                  </a:lnTo>
                  <a:lnTo>
                    <a:pt x="42960" y="173533"/>
                  </a:lnTo>
                  <a:lnTo>
                    <a:pt x="24783" y="220372"/>
                  </a:lnTo>
                  <a:lnTo>
                    <a:pt x="11289" y="270955"/>
                  </a:lnTo>
                  <a:lnTo>
                    <a:pt x="2891" y="324694"/>
                  </a:lnTo>
                  <a:lnTo>
                    <a:pt x="0" y="381000"/>
                  </a:lnTo>
                  <a:lnTo>
                    <a:pt x="2891" y="437305"/>
                  </a:lnTo>
                  <a:lnTo>
                    <a:pt x="11289" y="491044"/>
                  </a:lnTo>
                  <a:lnTo>
                    <a:pt x="24783" y="541627"/>
                  </a:lnTo>
                  <a:lnTo>
                    <a:pt x="42960" y="588466"/>
                  </a:lnTo>
                  <a:lnTo>
                    <a:pt x="65408" y="630971"/>
                  </a:lnTo>
                  <a:lnTo>
                    <a:pt x="91714" y="668553"/>
                  </a:lnTo>
                  <a:lnTo>
                    <a:pt x="121467" y="700623"/>
                  </a:lnTo>
                  <a:lnTo>
                    <a:pt x="154254" y="726591"/>
                  </a:lnTo>
                  <a:lnTo>
                    <a:pt x="189664" y="745870"/>
                  </a:lnTo>
                  <a:lnTo>
                    <a:pt x="227283" y="757869"/>
                  </a:lnTo>
                  <a:lnTo>
                    <a:pt x="266700" y="762000"/>
                  </a:lnTo>
                  <a:lnTo>
                    <a:pt x="306116" y="757869"/>
                  </a:lnTo>
                  <a:lnTo>
                    <a:pt x="343735" y="745870"/>
                  </a:lnTo>
                  <a:lnTo>
                    <a:pt x="379145" y="726591"/>
                  </a:lnTo>
                  <a:lnTo>
                    <a:pt x="411932" y="700623"/>
                  </a:lnTo>
                  <a:lnTo>
                    <a:pt x="441685" y="668553"/>
                  </a:lnTo>
                  <a:lnTo>
                    <a:pt x="467991" y="630971"/>
                  </a:lnTo>
                  <a:lnTo>
                    <a:pt x="490439" y="588466"/>
                  </a:lnTo>
                  <a:lnTo>
                    <a:pt x="508616" y="541627"/>
                  </a:lnTo>
                  <a:lnTo>
                    <a:pt x="522110" y="491044"/>
                  </a:lnTo>
                  <a:lnTo>
                    <a:pt x="530508" y="437305"/>
                  </a:lnTo>
                  <a:lnTo>
                    <a:pt x="533400" y="381000"/>
                  </a:lnTo>
                  <a:lnTo>
                    <a:pt x="530508" y="324694"/>
                  </a:lnTo>
                  <a:lnTo>
                    <a:pt x="522110" y="270955"/>
                  </a:lnTo>
                  <a:lnTo>
                    <a:pt x="508616" y="220372"/>
                  </a:lnTo>
                  <a:lnTo>
                    <a:pt x="490439" y="173533"/>
                  </a:lnTo>
                  <a:lnTo>
                    <a:pt x="467991" y="131028"/>
                  </a:lnTo>
                  <a:lnTo>
                    <a:pt x="441685" y="93446"/>
                  </a:lnTo>
                  <a:lnTo>
                    <a:pt x="411932" y="61376"/>
                  </a:lnTo>
                  <a:lnTo>
                    <a:pt x="379145" y="35408"/>
                  </a:lnTo>
                  <a:lnTo>
                    <a:pt x="343735" y="16129"/>
                  </a:lnTo>
                  <a:lnTo>
                    <a:pt x="306116" y="4130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91200" y="1600199"/>
              <a:ext cx="533400" cy="762000"/>
            </a:xfrm>
            <a:custGeom>
              <a:avLst/>
              <a:gdLst/>
              <a:ahLst/>
              <a:cxnLst/>
              <a:rect l="l" t="t" r="r" b="b"/>
              <a:pathLst>
                <a:path w="533400" h="762000">
                  <a:moveTo>
                    <a:pt x="0" y="381000"/>
                  </a:moveTo>
                  <a:lnTo>
                    <a:pt x="2891" y="324694"/>
                  </a:lnTo>
                  <a:lnTo>
                    <a:pt x="11289" y="270955"/>
                  </a:lnTo>
                  <a:lnTo>
                    <a:pt x="24783" y="220372"/>
                  </a:lnTo>
                  <a:lnTo>
                    <a:pt x="42960" y="173533"/>
                  </a:lnTo>
                  <a:lnTo>
                    <a:pt x="65408" y="131028"/>
                  </a:lnTo>
                  <a:lnTo>
                    <a:pt x="91714" y="93446"/>
                  </a:lnTo>
                  <a:lnTo>
                    <a:pt x="121467" y="61376"/>
                  </a:lnTo>
                  <a:lnTo>
                    <a:pt x="154254" y="35408"/>
                  </a:lnTo>
                  <a:lnTo>
                    <a:pt x="189664" y="16129"/>
                  </a:lnTo>
                  <a:lnTo>
                    <a:pt x="227283" y="4130"/>
                  </a:lnTo>
                  <a:lnTo>
                    <a:pt x="266700" y="0"/>
                  </a:lnTo>
                  <a:lnTo>
                    <a:pt x="306116" y="4130"/>
                  </a:lnTo>
                  <a:lnTo>
                    <a:pt x="343735" y="16129"/>
                  </a:lnTo>
                  <a:lnTo>
                    <a:pt x="379145" y="35408"/>
                  </a:lnTo>
                  <a:lnTo>
                    <a:pt x="411932" y="61376"/>
                  </a:lnTo>
                  <a:lnTo>
                    <a:pt x="441685" y="93446"/>
                  </a:lnTo>
                  <a:lnTo>
                    <a:pt x="467991" y="131028"/>
                  </a:lnTo>
                  <a:lnTo>
                    <a:pt x="490439" y="173533"/>
                  </a:lnTo>
                  <a:lnTo>
                    <a:pt x="508616" y="220372"/>
                  </a:lnTo>
                  <a:lnTo>
                    <a:pt x="522110" y="270955"/>
                  </a:lnTo>
                  <a:lnTo>
                    <a:pt x="530508" y="324694"/>
                  </a:lnTo>
                  <a:lnTo>
                    <a:pt x="533400" y="381000"/>
                  </a:lnTo>
                  <a:lnTo>
                    <a:pt x="530508" y="437305"/>
                  </a:lnTo>
                  <a:lnTo>
                    <a:pt x="522110" y="491044"/>
                  </a:lnTo>
                  <a:lnTo>
                    <a:pt x="508616" y="541627"/>
                  </a:lnTo>
                  <a:lnTo>
                    <a:pt x="490439" y="588466"/>
                  </a:lnTo>
                  <a:lnTo>
                    <a:pt x="467991" y="630971"/>
                  </a:lnTo>
                  <a:lnTo>
                    <a:pt x="441685" y="668553"/>
                  </a:lnTo>
                  <a:lnTo>
                    <a:pt x="411932" y="700623"/>
                  </a:lnTo>
                  <a:lnTo>
                    <a:pt x="379145" y="726591"/>
                  </a:lnTo>
                  <a:lnTo>
                    <a:pt x="343735" y="745870"/>
                  </a:lnTo>
                  <a:lnTo>
                    <a:pt x="306116" y="757869"/>
                  </a:lnTo>
                  <a:lnTo>
                    <a:pt x="266700" y="762000"/>
                  </a:lnTo>
                  <a:lnTo>
                    <a:pt x="227283" y="757869"/>
                  </a:lnTo>
                  <a:lnTo>
                    <a:pt x="189664" y="745870"/>
                  </a:lnTo>
                  <a:lnTo>
                    <a:pt x="154254" y="726591"/>
                  </a:lnTo>
                  <a:lnTo>
                    <a:pt x="121467" y="700623"/>
                  </a:lnTo>
                  <a:lnTo>
                    <a:pt x="91714" y="668553"/>
                  </a:lnTo>
                  <a:lnTo>
                    <a:pt x="65408" y="630971"/>
                  </a:lnTo>
                  <a:lnTo>
                    <a:pt x="42960" y="588466"/>
                  </a:lnTo>
                  <a:lnTo>
                    <a:pt x="24783" y="541627"/>
                  </a:lnTo>
                  <a:lnTo>
                    <a:pt x="11289" y="491044"/>
                  </a:lnTo>
                  <a:lnTo>
                    <a:pt x="2891" y="437305"/>
                  </a:lnTo>
                  <a:lnTo>
                    <a:pt x="0" y="3810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30372" y="1366011"/>
              <a:ext cx="3380104" cy="234950"/>
            </a:xfrm>
            <a:custGeom>
              <a:avLst/>
              <a:gdLst/>
              <a:ahLst/>
              <a:cxnLst/>
              <a:rect l="l" t="t" r="r" b="b"/>
              <a:pathLst>
                <a:path w="3380104" h="234950">
                  <a:moveTo>
                    <a:pt x="7112" y="138937"/>
                  </a:moveTo>
                  <a:lnTo>
                    <a:pt x="1015" y="142493"/>
                  </a:lnTo>
                  <a:lnTo>
                    <a:pt x="0" y="146430"/>
                  </a:lnTo>
                  <a:lnTo>
                    <a:pt x="1777" y="149351"/>
                  </a:lnTo>
                  <a:lnTo>
                    <a:pt x="51688" y="234950"/>
                  </a:lnTo>
                  <a:lnTo>
                    <a:pt x="59020" y="222376"/>
                  </a:lnTo>
                  <a:lnTo>
                    <a:pt x="45338" y="222376"/>
                  </a:lnTo>
                  <a:lnTo>
                    <a:pt x="45338" y="198954"/>
                  </a:lnTo>
                  <a:lnTo>
                    <a:pt x="12700" y="143001"/>
                  </a:lnTo>
                  <a:lnTo>
                    <a:pt x="11049" y="139953"/>
                  </a:lnTo>
                  <a:lnTo>
                    <a:pt x="7112" y="138937"/>
                  </a:lnTo>
                  <a:close/>
                </a:path>
                <a:path w="3380104" h="234950">
                  <a:moveTo>
                    <a:pt x="3283712" y="137413"/>
                  </a:moveTo>
                  <a:lnTo>
                    <a:pt x="3280664" y="139191"/>
                  </a:lnTo>
                  <a:lnTo>
                    <a:pt x="3277616" y="140842"/>
                  </a:lnTo>
                  <a:lnTo>
                    <a:pt x="3276600" y="144779"/>
                  </a:lnTo>
                  <a:lnTo>
                    <a:pt x="3328289" y="233425"/>
                  </a:lnTo>
                  <a:lnTo>
                    <a:pt x="3335620" y="220852"/>
                  </a:lnTo>
                  <a:lnTo>
                    <a:pt x="3321939" y="220852"/>
                  </a:lnTo>
                  <a:lnTo>
                    <a:pt x="3321939" y="197430"/>
                  </a:lnTo>
                  <a:lnTo>
                    <a:pt x="3289300" y="141477"/>
                  </a:lnTo>
                  <a:lnTo>
                    <a:pt x="3287649" y="138429"/>
                  </a:lnTo>
                  <a:lnTo>
                    <a:pt x="3283712" y="137413"/>
                  </a:lnTo>
                  <a:close/>
                </a:path>
                <a:path w="3380104" h="234950">
                  <a:moveTo>
                    <a:pt x="45338" y="198954"/>
                  </a:moveTo>
                  <a:lnTo>
                    <a:pt x="45338" y="222376"/>
                  </a:lnTo>
                  <a:lnTo>
                    <a:pt x="58038" y="222376"/>
                  </a:lnTo>
                  <a:lnTo>
                    <a:pt x="58038" y="219201"/>
                  </a:lnTo>
                  <a:lnTo>
                    <a:pt x="46227" y="219201"/>
                  </a:lnTo>
                  <a:lnTo>
                    <a:pt x="51688" y="209840"/>
                  </a:lnTo>
                  <a:lnTo>
                    <a:pt x="45338" y="198954"/>
                  </a:lnTo>
                  <a:close/>
                </a:path>
                <a:path w="3380104" h="234950">
                  <a:moveTo>
                    <a:pt x="96393" y="138937"/>
                  </a:moveTo>
                  <a:lnTo>
                    <a:pt x="92456" y="139953"/>
                  </a:lnTo>
                  <a:lnTo>
                    <a:pt x="58038" y="198954"/>
                  </a:lnTo>
                  <a:lnTo>
                    <a:pt x="58038" y="222376"/>
                  </a:lnTo>
                  <a:lnTo>
                    <a:pt x="59020" y="222376"/>
                  </a:lnTo>
                  <a:lnTo>
                    <a:pt x="101600" y="149351"/>
                  </a:lnTo>
                  <a:lnTo>
                    <a:pt x="103377" y="146430"/>
                  </a:lnTo>
                  <a:lnTo>
                    <a:pt x="102362" y="142493"/>
                  </a:lnTo>
                  <a:lnTo>
                    <a:pt x="99313" y="140715"/>
                  </a:lnTo>
                  <a:lnTo>
                    <a:pt x="96393" y="138937"/>
                  </a:lnTo>
                  <a:close/>
                </a:path>
                <a:path w="3380104" h="234950">
                  <a:moveTo>
                    <a:pt x="3321939" y="197430"/>
                  </a:moveTo>
                  <a:lnTo>
                    <a:pt x="3321939" y="220852"/>
                  </a:lnTo>
                  <a:lnTo>
                    <a:pt x="3334639" y="220852"/>
                  </a:lnTo>
                  <a:lnTo>
                    <a:pt x="3334639" y="217677"/>
                  </a:lnTo>
                  <a:lnTo>
                    <a:pt x="3322828" y="217677"/>
                  </a:lnTo>
                  <a:lnTo>
                    <a:pt x="3328289" y="208316"/>
                  </a:lnTo>
                  <a:lnTo>
                    <a:pt x="3321939" y="197430"/>
                  </a:lnTo>
                  <a:close/>
                </a:path>
                <a:path w="3380104" h="234950">
                  <a:moveTo>
                    <a:pt x="3372992" y="137413"/>
                  </a:moveTo>
                  <a:lnTo>
                    <a:pt x="3369055" y="138429"/>
                  </a:lnTo>
                  <a:lnTo>
                    <a:pt x="3334639" y="197430"/>
                  </a:lnTo>
                  <a:lnTo>
                    <a:pt x="3334639" y="220852"/>
                  </a:lnTo>
                  <a:lnTo>
                    <a:pt x="3335620" y="220852"/>
                  </a:lnTo>
                  <a:lnTo>
                    <a:pt x="3379978" y="144779"/>
                  </a:lnTo>
                  <a:lnTo>
                    <a:pt x="3378962" y="140842"/>
                  </a:lnTo>
                  <a:lnTo>
                    <a:pt x="3375914" y="139191"/>
                  </a:lnTo>
                  <a:lnTo>
                    <a:pt x="3372992" y="137413"/>
                  </a:lnTo>
                  <a:close/>
                </a:path>
                <a:path w="3380104" h="234950">
                  <a:moveTo>
                    <a:pt x="51688" y="209840"/>
                  </a:moveTo>
                  <a:lnTo>
                    <a:pt x="46227" y="219201"/>
                  </a:lnTo>
                  <a:lnTo>
                    <a:pt x="57150" y="219201"/>
                  </a:lnTo>
                  <a:lnTo>
                    <a:pt x="51688" y="209840"/>
                  </a:lnTo>
                  <a:close/>
                </a:path>
                <a:path w="3380104" h="234950">
                  <a:moveTo>
                    <a:pt x="58038" y="198954"/>
                  </a:moveTo>
                  <a:lnTo>
                    <a:pt x="51688" y="209840"/>
                  </a:lnTo>
                  <a:lnTo>
                    <a:pt x="57150" y="219201"/>
                  </a:lnTo>
                  <a:lnTo>
                    <a:pt x="58038" y="219201"/>
                  </a:lnTo>
                  <a:lnTo>
                    <a:pt x="58038" y="198954"/>
                  </a:lnTo>
                  <a:close/>
                </a:path>
                <a:path w="3380104" h="234950">
                  <a:moveTo>
                    <a:pt x="3328289" y="208316"/>
                  </a:moveTo>
                  <a:lnTo>
                    <a:pt x="3322828" y="217677"/>
                  </a:lnTo>
                  <a:lnTo>
                    <a:pt x="3333750" y="217677"/>
                  </a:lnTo>
                  <a:lnTo>
                    <a:pt x="3328289" y="208316"/>
                  </a:lnTo>
                  <a:close/>
                </a:path>
                <a:path w="3380104" h="234950">
                  <a:moveTo>
                    <a:pt x="3334639" y="197430"/>
                  </a:moveTo>
                  <a:lnTo>
                    <a:pt x="3328289" y="208316"/>
                  </a:lnTo>
                  <a:lnTo>
                    <a:pt x="3333750" y="217677"/>
                  </a:lnTo>
                  <a:lnTo>
                    <a:pt x="3334639" y="217677"/>
                  </a:lnTo>
                  <a:lnTo>
                    <a:pt x="3334639" y="197430"/>
                  </a:lnTo>
                  <a:close/>
                </a:path>
                <a:path w="3380104" h="234950">
                  <a:moveTo>
                    <a:pt x="3331844" y="0"/>
                  </a:moveTo>
                  <a:lnTo>
                    <a:pt x="48259" y="0"/>
                  </a:lnTo>
                  <a:lnTo>
                    <a:pt x="45338" y="2921"/>
                  </a:lnTo>
                  <a:lnTo>
                    <a:pt x="45338" y="198954"/>
                  </a:lnTo>
                  <a:lnTo>
                    <a:pt x="51688" y="209840"/>
                  </a:lnTo>
                  <a:lnTo>
                    <a:pt x="58038" y="198954"/>
                  </a:lnTo>
                  <a:lnTo>
                    <a:pt x="58038" y="12700"/>
                  </a:lnTo>
                  <a:lnTo>
                    <a:pt x="51688" y="12700"/>
                  </a:lnTo>
                  <a:lnTo>
                    <a:pt x="58038" y="6350"/>
                  </a:lnTo>
                  <a:lnTo>
                    <a:pt x="3334639" y="6350"/>
                  </a:lnTo>
                  <a:lnTo>
                    <a:pt x="3334639" y="2921"/>
                  </a:lnTo>
                  <a:lnTo>
                    <a:pt x="3331844" y="0"/>
                  </a:lnTo>
                  <a:close/>
                </a:path>
                <a:path w="3380104" h="234950">
                  <a:moveTo>
                    <a:pt x="3321939" y="6350"/>
                  </a:moveTo>
                  <a:lnTo>
                    <a:pt x="3321939" y="197430"/>
                  </a:lnTo>
                  <a:lnTo>
                    <a:pt x="3328289" y="208316"/>
                  </a:lnTo>
                  <a:lnTo>
                    <a:pt x="3334639" y="197430"/>
                  </a:lnTo>
                  <a:lnTo>
                    <a:pt x="3334639" y="12700"/>
                  </a:lnTo>
                  <a:lnTo>
                    <a:pt x="3328289" y="12700"/>
                  </a:lnTo>
                  <a:lnTo>
                    <a:pt x="3321939" y="6350"/>
                  </a:lnTo>
                  <a:close/>
                </a:path>
                <a:path w="3380104" h="234950">
                  <a:moveTo>
                    <a:pt x="58038" y="6350"/>
                  </a:moveTo>
                  <a:lnTo>
                    <a:pt x="51688" y="12700"/>
                  </a:lnTo>
                  <a:lnTo>
                    <a:pt x="58038" y="12700"/>
                  </a:lnTo>
                  <a:lnTo>
                    <a:pt x="58038" y="6350"/>
                  </a:lnTo>
                  <a:close/>
                </a:path>
                <a:path w="3380104" h="234950">
                  <a:moveTo>
                    <a:pt x="3321939" y="6350"/>
                  </a:moveTo>
                  <a:lnTo>
                    <a:pt x="58038" y="6350"/>
                  </a:lnTo>
                  <a:lnTo>
                    <a:pt x="58038" y="12700"/>
                  </a:lnTo>
                  <a:lnTo>
                    <a:pt x="3321939" y="12700"/>
                  </a:lnTo>
                  <a:lnTo>
                    <a:pt x="3321939" y="6350"/>
                  </a:lnTo>
                  <a:close/>
                </a:path>
                <a:path w="3380104" h="234950">
                  <a:moveTo>
                    <a:pt x="3334639" y="6350"/>
                  </a:moveTo>
                  <a:lnTo>
                    <a:pt x="3321939" y="6350"/>
                  </a:lnTo>
                  <a:lnTo>
                    <a:pt x="3328289" y="12700"/>
                  </a:lnTo>
                  <a:lnTo>
                    <a:pt x="3334639" y="12700"/>
                  </a:lnTo>
                  <a:lnTo>
                    <a:pt x="3334639" y="635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288794" y="2456815"/>
            <a:ext cx="1016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PL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Domain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5028" y="2380615"/>
            <a:ext cx="1686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Execution</a:t>
            </a:r>
            <a:r>
              <a:rPr sz="1800" spc="-6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domain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79775" y="1054354"/>
            <a:ext cx="2148840" cy="90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315" marR="5080" indent="-730250">
              <a:lnSpc>
                <a:spcPct val="1111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Compiler </a:t>
            </a:r>
            <a:r>
              <a:rPr sz="1800" dirty="0">
                <a:latin typeface="Carlito"/>
                <a:cs typeface="Carlito"/>
              </a:rPr>
              <a:t>&amp;</a:t>
            </a:r>
            <a:r>
              <a:rPr sz="1800" spc="-7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Interpreter  </a:t>
            </a:r>
            <a:r>
              <a:rPr sz="1800" spc="-5" dirty="0">
                <a:latin typeface="Carlito"/>
                <a:cs typeface="Carlito"/>
              </a:rPr>
              <a:t>Bridge</a:t>
            </a:r>
            <a:endParaRPr sz="1800">
              <a:latin typeface="Carlito"/>
              <a:cs typeface="Carlito"/>
            </a:endParaRPr>
          </a:p>
          <a:p>
            <a:pPr marL="393700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Semantic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Gap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3938" y="168910"/>
            <a:ext cx="2515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1. </a:t>
            </a:r>
            <a:r>
              <a:rPr spc="-25" dirty="0"/>
              <a:t>Data</a:t>
            </a:r>
            <a:r>
              <a:rPr spc="-95" dirty="0"/>
              <a:t> </a:t>
            </a:r>
            <a:r>
              <a:rPr spc="-5" dirty="0"/>
              <a:t>type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226565"/>
            <a:ext cx="8505825" cy="5015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Definition:</a:t>
            </a:r>
            <a:endParaRPr sz="3200">
              <a:latin typeface="Carlito"/>
              <a:cs typeface="Carlito"/>
            </a:endParaRPr>
          </a:p>
          <a:p>
            <a:pPr marL="2756535">
              <a:lnSpc>
                <a:spcPct val="100000"/>
              </a:lnSpc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datatype </a:t>
            </a:r>
            <a:r>
              <a:rPr sz="3200" dirty="0">
                <a:latin typeface="Carlito"/>
                <a:cs typeface="Carlito"/>
              </a:rPr>
              <a:t>is the </a:t>
            </a:r>
            <a:r>
              <a:rPr sz="3200" spc="-10" dirty="0">
                <a:latin typeface="Carlito"/>
                <a:cs typeface="Carlito"/>
              </a:rPr>
              <a:t>specification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of</a:t>
            </a:r>
            <a:endParaRPr sz="3200">
              <a:latin typeface="Carlito"/>
              <a:cs typeface="Carlito"/>
            </a:endParaRPr>
          </a:p>
          <a:p>
            <a:pPr marL="786765" lvl="1" indent="-431800">
              <a:lnSpc>
                <a:spcPct val="100000"/>
              </a:lnSpc>
              <a:buAutoNum type="romanLcParenBoth"/>
              <a:tabLst>
                <a:tab pos="787400" algn="l"/>
              </a:tabLst>
            </a:pPr>
            <a:r>
              <a:rPr sz="3200" spc="-15" dirty="0">
                <a:latin typeface="Carlito"/>
                <a:cs typeface="Carlito"/>
              </a:rPr>
              <a:t>legal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values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variables of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type</a:t>
            </a:r>
            <a:endParaRPr sz="3200">
              <a:latin typeface="Carlito"/>
              <a:cs typeface="Carlito"/>
            </a:endParaRPr>
          </a:p>
          <a:p>
            <a:pPr marL="355600" marR="748030" lvl="1">
              <a:lnSpc>
                <a:spcPct val="100000"/>
              </a:lnSpc>
              <a:buAutoNum type="romanLcParenBoth"/>
              <a:tabLst>
                <a:tab pos="880110" algn="l"/>
              </a:tabLst>
            </a:pPr>
            <a:r>
              <a:rPr sz="3200" spc="-10" dirty="0">
                <a:latin typeface="Carlito"/>
                <a:cs typeface="Carlito"/>
              </a:rPr>
              <a:t>legal 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operations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on the </a:t>
            </a:r>
            <a:r>
              <a:rPr sz="3200" spc="-10" dirty="0">
                <a:latin typeface="Carlito"/>
                <a:cs typeface="Carlito"/>
              </a:rPr>
              <a:t>legal </a:t>
            </a:r>
            <a:r>
              <a:rPr sz="3200" spc="-5" dirty="0">
                <a:latin typeface="Carlito"/>
                <a:cs typeface="Carlito"/>
              </a:rPr>
              <a:t>values </a:t>
            </a:r>
            <a:r>
              <a:rPr sz="3200" dirty="0">
                <a:latin typeface="Carlito"/>
                <a:cs typeface="Carlito"/>
              </a:rPr>
              <a:t>of the  type.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0" dirty="0">
                <a:latin typeface="Carlito"/>
                <a:cs typeface="Carlito"/>
              </a:rPr>
              <a:t>Task:</a:t>
            </a:r>
            <a:endParaRPr sz="3200">
              <a:latin typeface="Carlito"/>
              <a:cs typeface="Carlito"/>
            </a:endParaRPr>
          </a:p>
          <a:p>
            <a:pPr marL="984885" indent="-515620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Check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legality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operations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type of its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operands.</a:t>
            </a:r>
            <a:endParaRPr sz="2800">
              <a:latin typeface="Carlito"/>
              <a:cs typeface="Carlito"/>
            </a:endParaRPr>
          </a:p>
          <a:p>
            <a:pPr marL="984885" marR="19050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800" spc="-5" dirty="0">
                <a:latin typeface="Carlito"/>
                <a:cs typeface="Carlito"/>
              </a:rPr>
              <a:t>Use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type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conversion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operations wherever </a:t>
            </a:r>
            <a:r>
              <a:rPr sz="2800" spc="-10" dirty="0">
                <a:latin typeface="Carlito"/>
                <a:cs typeface="Carlito"/>
              </a:rPr>
              <a:t>necessary  </a:t>
            </a:r>
            <a:r>
              <a:rPr sz="2800" spc="-5" dirty="0">
                <a:latin typeface="Carlito"/>
                <a:cs typeface="Carlito"/>
              </a:rPr>
              <a:t>&amp;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permissible.</a:t>
            </a:r>
            <a:endParaRPr sz="2800">
              <a:latin typeface="Carlito"/>
              <a:cs typeface="Carlito"/>
            </a:endParaRPr>
          </a:p>
          <a:p>
            <a:pPr marL="9848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800" spc="-5" dirty="0">
                <a:latin typeface="Carlito"/>
                <a:cs typeface="Carlito"/>
              </a:rPr>
              <a:t>Use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appropriate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instruction</a:t>
            </a:r>
            <a:r>
              <a:rPr sz="2800" u="heavy" spc="7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sequence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54635"/>
            <a:ext cx="4762500" cy="4599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>
                <a:latin typeface="Carlito"/>
                <a:cs typeface="Carlito"/>
              </a:rPr>
              <a:t>var</a:t>
            </a:r>
            <a:endParaRPr sz="3000">
              <a:latin typeface="Carlito"/>
              <a:cs typeface="Carlito"/>
            </a:endParaRPr>
          </a:p>
          <a:p>
            <a:pPr marL="355600" marR="2658110">
              <a:lnSpc>
                <a:spcPct val="100000"/>
              </a:lnSpc>
              <a:spcBef>
                <a:spcPts val="5"/>
              </a:spcBef>
            </a:pPr>
            <a:r>
              <a:rPr sz="3000" spc="-5" dirty="0">
                <a:latin typeface="Carlito"/>
                <a:cs typeface="Carlito"/>
              </a:rPr>
              <a:t>x,y </a:t>
            </a:r>
            <a:r>
              <a:rPr sz="3000" dirty="0">
                <a:latin typeface="Carlito"/>
                <a:cs typeface="Carlito"/>
              </a:rPr>
              <a:t>: </a:t>
            </a:r>
            <a:r>
              <a:rPr sz="3000" spc="-15" dirty="0">
                <a:latin typeface="Carlito"/>
                <a:cs typeface="Carlito"/>
              </a:rPr>
              <a:t>real;  </a:t>
            </a:r>
            <a:r>
              <a:rPr sz="3000" spc="-5" dirty="0">
                <a:latin typeface="Carlito"/>
                <a:cs typeface="Carlito"/>
              </a:rPr>
              <a:t>i,j 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10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integer;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latin typeface="Carlito"/>
                <a:cs typeface="Carlito"/>
              </a:rPr>
              <a:t>Begin</a:t>
            </a:r>
            <a:endParaRPr sz="30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3000" dirty="0">
                <a:latin typeface="Carlito"/>
                <a:cs typeface="Carlito"/>
              </a:rPr>
              <a:t>y :=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10;</a:t>
            </a:r>
            <a:endParaRPr sz="30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3000" dirty="0">
                <a:latin typeface="Carlito"/>
                <a:cs typeface="Carlito"/>
              </a:rPr>
              <a:t>x := y +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i;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</a:pPr>
            <a:r>
              <a:rPr sz="3000" spc="-35" dirty="0">
                <a:latin typeface="Carlito"/>
                <a:cs typeface="Carlito"/>
              </a:rPr>
              <a:t>Type </a:t>
            </a:r>
            <a:r>
              <a:rPr sz="3000" spc="-20" dirty="0">
                <a:latin typeface="Carlito"/>
                <a:cs typeface="Carlito"/>
              </a:rPr>
              <a:t>conversion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i is </a:t>
            </a:r>
            <a:r>
              <a:rPr sz="3000" spc="-10" dirty="0">
                <a:latin typeface="Carlito"/>
                <a:cs typeface="Carlito"/>
              </a:rPr>
              <a:t>needed.  </a:t>
            </a:r>
            <a:r>
              <a:rPr sz="3000" dirty="0">
                <a:latin typeface="Carlito"/>
                <a:cs typeface="Carlito"/>
              </a:rPr>
              <a:t>i :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integer;</a:t>
            </a:r>
            <a:endParaRPr sz="3000">
              <a:latin typeface="Carlito"/>
              <a:cs typeface="Carlito"/>
            </a:endParaRPr>
          </a:p>
          <a:p>
            <a:pPr marL="355600" marR="2959735">
              <a:lnSpc>
                <a:spcPct val="100000"/>
              </a:lnSpc>
            </a:pPr>
            <a:r>
              <a:rPr sz="3000" dirty="0">
                <a:latin typeface="Carlito"/>
                <a:cs typeface="Carlito"/>
              </a:rPr>
              <a:t>a,b :</a:t>
            </a:r>
            <a:r>
              <a:rPr sz="3000" spc="-9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real;  </a:t>
            </a:r>
            <a:r>
              <a:rPr sz="3000" dirty="0">
                <a:latin typeface="Carlito"/>
                <a:cs typeface="Carlito"/>
              </a:rPr>
              <a:t>a := b +</a:t>
            </a:r>
            <a:r>
              <a:rPr sz="3000" spc="-11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i;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5185409"/>
            <a:ext cx="133667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30" dirty="0">
                <a:latin typeface="Carlito"/>
                <a:cs typeface="Carlito"/>
              </a:rPr>
              <a:t>C</a:t>
            </a:r>
            <a:r>
              <a:rPr sz="3000" spc="-5" dirty="0">
                <a:latin typeface="Carlito"/>
                <a:cs typeface="Carlito"/>
              </a:rPr>
              <a:t>ONV</a:t>
            </a:r>
            <a:r>
              <a:rPr sz="3000" spc="5" dirty="0">
                <a:latin typeface="Carlito"/>
                <a:cs typeface="Carlito"/>
              </a:rPr>
              <a:t>_</a:t>
            </a:r>
            <a:r>
              <a:rPr sz="3000" dirty="0">
                <a:latin typeface="Carlito"/>
                <a:cs typeface="Carlito"/>
              </a:rPr>
              <a:t>R  ADD_R  M</a:t>
            </a:r>
            <a:r>
              <a:rPr sz="3000" spc="-30" dirty="0">
                <a:latin typeface="Carlito"/>
                <a:cs typeface="Carlito"/>
              </a:rPr>
              <a:t>O</a:t>
            </a:r>
            <a:r>
              <a:rPr sz="3000" spc="-5" dirty="0">
                <a:latin typeface="Carlito"/>
                <a:cs typeface="Carlito"/>
              </a:rPr>
              <a:t>VEM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2594" y="5185409"/>
            <a:ext cx="127381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latin typeface="Carlito"/>
                <a:cs typeface="Carlito"/>
              </a:rPr>
              <a:t>AREG, </a:t>
            </a:r>
            <a:r>
              <a:rPr sz="3000" dirty="0">
                <a:latin typeface="Carlito"/>
                <a:cs typeface="Carlito"/>
              </a:rPr>
              <a:t>I  </a:t>
            </a:r>
            <a:r>
              <a:rPr sz="3000" spc="-10" dirty="0">
                <a:latin typeface="Carlito"/>
                <a:cs typeface="Carlito"/>
              </a:rPr>
              <a:t>AREG, </a:t>
            </a:r>
            <a:r>
              <a:rPr sz="3000" dirty="0">
                <a:latin typeface="Carlito"/>
                <a:cs typeface="Carlito"/>
              </a:rPr>
              <a:t>B  </a:t>
            </a:r>
            <a:r>
              <a:rPr sz="3000" spc="-10" dirty="0">
                <a:latin typeface="Carlito"/>
                <a:cs typeface="Carlito"/>
              </a:rPr>
              <a:t>AREG,</a:t>
            </a:r>
            <a:r>
              <a:rPr sz="3000" spc="-114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A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2542" y="245110"/>
            <a:ext cx="35159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 </a:t>
            </a:r>
            <a:r>
              <a:rPr spc="-25" dirty="0"/>
              <a:t>Data</a:t>
            </a:r>
            <a:r>
              <a:rPr spc="-114" dirty="0"/>
              <a:t> </a:t>
            </a:r>
            <a:r>
              <a:rPr spc="-10" dirty="0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93394"/>
            <a:ext cx="7806690" cy="539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PL </a:t>
            </a:r>
            <a:r>
              <a:rPr sz="3000" spc="-5" dirty="0">
                <a:latin typeface="Carlito"/>
                <a:cs typeface="Carlito"/>
              </a:rPr>
              <a:t>permits </a:t>
            </a:r>
            <a:r>
              <a:rPr sz="3000" spc="-10" dirty="0">
                <a:latin typeface="Carlito"/>
                <a:cs typeface="Carlito"/>
              </a:rPr>
              <a:t>declaration </a:t>
            </a:r>
            <a:r>
              <a:rPr sz="3000" spc="-5" dirty="0">
                <a:latin typeface="Carlito"/>
                <a:cs typeface="Carlito"/>
              </a:rPr>
              <a:t>of DS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use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it.</a:t>
            </a:r>
            <a:endParaRPr sz="3000">
              <a:latin typeface="Carlito"/>
              <a:cs typeface="Carlito"/>
            </a:endParaRPr>
          </a:p>
          <a:p>
            <a:pPr marL="355600" marR="65786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3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compile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25" dirty="0">
                <a:latin typeface="Carlito"/>
                <a:cs typeface="Carlito"/>
              </a:rPr>
              <a:t>reference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element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DS  </a:t>
            </a:r>
            <a:r>
              <a:rPr sz="3000" spc="-10" dirty="0">
                <a:latin typeface="Carlito"/>
                <a:cs typeface="Carlito"/>
              </a:rPr>
              <a:t>compiler must </a:t>
            </a:r>
            <a:r>
              <a:rPr sz="3000" spc="-15" dirty="0">
                <a:latin typeface="Carlito"/>
                <a:cs typeface="Carlito"/>
              </a:rPr>
              <a:t>develop </a:t>
            </a:r>
            <a:r>
              <a:rPr sz="3000" dirty="0">
                <a:latin typeface="Carlito"/>
                <a:cs typeface="Carlito"/>
              </a:rPr>
              <a:t>memory </a:t>
            </a:r>
            <a:r>
              <a:rPr sz="3000" spc="-5" dirty="0">
                <a:latin typeface="Carlito"/>
                <a:cs typeface="Carlito"/>
              </a:rPr>
              <a:t>mapping </a:t>
            </a:r>
            <a:r>
              <a:rPr sz="3000" spc="-15" dirty="0">
                <a:latin typeface="Carlito"/>
                <a:cs typeface="Carlito"/>
              </a:rPr>
              <a:t>to  </a:t>
            </a:r>
            <a:r>
              <a:rPr sz="3000" dirty="0">
                <a:latin typeface="Carlito"/>
                <a:cs typeface="Carlito"/>
              </a:rPr>
              <a:t>access </a:t>
            </a:r>
            <a:r>
              <a:rPr sz="3000" spc="-15" dirty="0">
                <a:latin typeface="Carlito"/>
                <a:cs typeface="Carlito"/>
              </a:rPr>
              <a:t>allocated</a:t>
            </a:r>
            <a:r>
              <a:rPr sz="3000" spc="-5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area.</a:t>
            </a:r>
            <a:endParaRPr sz="3000">
              <a:latin typeface="Carlito"/>
              <a:cs typeface="Carlito"/>
            </a:endParaRPr>
          </a:p>
          <a:p>
            <a:pPr marL="355600" marR="43688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A </a:t>
            </a:r>
            <a:r>
              <a:rPr sz="3000" spc="-20" dirty="0">
                <a:latin typeface="Carlito"/>
                <a:cs typeface="Carlito"/>
              </a:rPr>
              <a:t>record, </a:t>
            </a:r>
            <a:r>
              <a:rPr sz="3000" spc="-15" dirty="0">
                <a:latin typeface="Carlito"/>
                <a:cs typeface="Carlito"/>
              </a:rPr>
              <a:t>heterogeneous </a:t>
            </a:r>
            <a:r>
              <a:rPr sz="3000" spc="-5" dirty="0">
                <a:latin typeface="Carlito"/>
                <a:cs typeface="Carlito"/>
              </a:rPr>
              <a:t>DS leads </a:t>
            </a:r>
            <a:r>
              <a:rPr sz="3000" spc="-15" dirty="0">
                <a:latin typeface="Carlito"/>
                <a:cs typeface="Carlito"/>
              </a:rPr>
              <a:t>to complex  </a:t>
            </a:r>
            <a:r>
              <a:rPr sz="3000" dirty="0">
                <a:latin typeface="Carlito"/>
                <a:cs typeface="Carlito"/>
              </a:rPr>
              <a:t>memory</a:t>
            </a:r>
            <a:r>
              <a:rPr sz="3000" spc="-5" dirty="0">
                <a:latin typeface="Carlito"/>
                <a:cs typeface="Carlito"/>
              </a:rPr>
              <a:t> mapping.</a:t>
            </a:r>
            <a:endParaRPr sz="3000">
              <a:latin typeface="Carlito"/>
              <a:cs typeface="Carlito"/>
            </a:endParaRPr>
          </a:p>
          <a:p>
            <a:pPr marL="355600" marR="347345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User </a:t>
            </a:r>
            <a:r>
              <a:rPr sz="3000" spc="-15" dirty="0">
                <a:latin typeface="Carlito"/>
                <a:cs typeface="Carlito"/>
              </a:rPr>
              <a:t>defined </a:t>
            </a:r>
            <a:r>
              <a:rPr sz="3000" spc="-5" dirty="0">
                <a:latin typeface="Carlito"/>
                <a:cs typeface="Carlito"/>
              </a:rPr>
              <a:t>DS </a:t>
            </a:r>
            <a:r>
              <a:rPr sz="3000" spc="-15" dirty="0">
                <a:latin typeface="Carlito"/>
                <a:cs typeface="Carlito"/>
              </a:rPr>
              <a:t>requires </a:t>
            </a:r>
            <a:r>
              <a:rPr sz="3000" dirty="0">
                <a:latin typeface="Carlito"/>
                <a:cs typeface="Carlito"/>
              </a:rPr>
              <a:t>mapping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25" dirty="0">
                <a:latin typeface="Carlito"/>
                <a:cs typeface="Carlito"/>
              </a:rPr>
              <a:t>different  </a:t>
            </a:r>
            <a:r>
              <a:rPr sz="3000" dirty="0">
                <a:latin typeface="Carlito"/>
                <a:cs typeface="Carlito"/>
              </a:rPr>
              <a:t>kind.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Proper </a:t>
            </a:r>
            <a:r>
              <a:rPr sz="3000" spc="-10" dirty="0">
                <a:latin typeface="Carlito"/>
                <a:cs typeface="Carlito"/>
              </a:rPr>
              <a:t>combination </a:t>
            </a:r>
            <a:r>
              <a:rPr sz="3000" spc="-5" dirty="0">
                <a:latin typeface="Carlito"/>
                <a:cs typeface="Carlito"/>
              </a:rPr>
              <a:t>of DS </a:t>
            </a:r>
            <a:r>
              <a:rPr sz="3000" spc="-1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required to </a:t>
            </a:r>
            <a:r>
              <a:rPr sz="3000" spc="-5" dirty="0">
                <a:latin typeface="Carlito"/>
                <a:cs typeface="Carlito"/>
              </a:rPr>
              <a:t>manage  such </a:t>
            </a:r>
            <a:r>
              <a:rPr sz="3000" spc="-15" dirty="0">
                <a:latin typeface="Carlito"/>
                <a:cs typeface="Carlito"/>
              </a:rPr>
              <a:t>complexity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structure.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0" dirty="0">
                <a:latin typeface="Carlito"/>
                <a:cs typeface="Carlito"/>
              </a:rPr>
              <a:t>Two </a:t>
            </a:r>
            <a:r>
              <a:rPr sz="3000" dirty="0">
                <a:latin typeface="Carlito"/>
                <a:cs typeface="Carlito"/>
              </a:rPr>
              <a:t>kind </a:t>
            </a:r>
            <a:r>
              <a:rPr sz="3000" spc="-5" dirty="0">
                <a:latin typeface="Carlito"/>
                <a:cs typeface="Carlito"/>
              </a:rPr>
              <a:t>of mapping </a:t>
            </a:r>
            <a:r>
              <a:rPr sz="3000" dirty="0">
                <a:latin typeface="Carlito"/>
                <a:cs typeface="Carlito"/>
              </a:rPr>
              <a:t>is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involved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rlito"/>
                <a:cs typeface="Carlito"/>
              </a:rPr>
              <a:t>Mapping </a:t>
            </a:r>
            <a:r>
              <a:rPr sz="2600" spc="-20" dirty="0">
                <a:latin typeface="Carlito"/>
                <a:cs typeface="Carlito"/>
              </a:rPr>
              <a:t>array</a:t>
            </a:r>
            <a:r>
              <a:rPr sz="2600" spc="-40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reference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rlito"/>
                <a:cs typeface="Carlito"/>
              </a:rPr>
              <a:t>Access </a:t>
            </a:r>
            <a:r>
              <a:rPr sz="2600" spc="-5" dirty="0">
                <a:latin typeface="Carlito"/>
                <a:cs typeface="Carlito"/>
              </a:rPr>
              <a:t>field of</a:t>
            </a:r>
            <a:r>
              <a:rPr sz="2600" spc="-80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record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83896"/>
            <a:ext cx="5672455" cy="6061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rlito"/>
                <a:cs typeface="Carlito"/>
              </a:rPr>
              <a:t>Example: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spc="-15" dirty="0">
                <a:latin typeface="Carlito"/>
                <a:cs typeface="Carlito"/>
              </a:rPr>
              <a:t>Program example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(input,output);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type</a:t>
            </a:r>
            <a:endParaRPr sz="22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</a:pPr>
            <a:r>
              <a:rPr sz="2200" spc="-10" dirty="0">
                <a:latin typeface="Carlito"/>
                <a:cs typeface="Carlito"/>
              </a:rPr>
              <a:t>employee </a:t>
            </a:r>
            <a:r>
              <a:rPr sz="2200" spc="-5" dirty="0">
                <a:latin typeface="Carlito"/>
                <a:cs typeface="Carlito"/>
              </a:rPr>
              <a:t>=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record</a:t>
            </a:r>
            <a:endParaRPr sz="2200">
              <a:latin typeface="Carlito"/>
              <a:cs typeface="Carlito"/>
            </a:endParaRPr>
          </a:p>
          <a:p>
            <a:pPr marL="1841500" marR="49530">
              <a:lnSpc>
                <a:spcPct val="100000"/>
              </a:lnSpc>
            </a:pPr>
            <a:r>
              <a:rPr sz="2200" spc="-120" dirty="0">
                <a:latin typeface="Arial"/>
                <a:cs typeface="Arial"/>
              </a:rPr>
              <a:t>name </a:t>
            </a:r>
            <a:r>
              <a:rPr sz="2200" spc="-25" dirty="0">
                <a:latin typeface="Arial"/>
                <a:cs typeface="Arial"/>
              </a:rPr>
              <a:t>: </a:t>
            </a:r>
            <a:r>
              <a:rPr sz="2200" spc="-95" dirty="0">
                <a:latin typeface="Arial"/>
                <a:cs typeface="Arial"/>
              </a:rPr>
              <a:t>array </a:t>
            </a:r>
            <a:r>
              <a:rPr sz="2200" spc="-305" dirty="0">
                <a:latin typeface="Arial"/>
                <a:cs typeface="Arial"/>
              </a:rPr>
              <a:t>*1…10+ 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spc="-395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character;  </a:t>
            </a:r>
            <a:r>
              <a:rPr sz="2200" spc="-20" dirty="0">
                <a:latin typeface="Carlito"/>
                <a:cs typeface="Carlito"/>
              </a:rPr>
              <a:t>sex </a:t>
            </a:r>
            <a:r>
              <a:rPr sz="2200" spc="-5" dirty="0">
                <a:latin typeface="Carlito"/>
                <a:cs typeface="Carlito"/>
              </a:rPr>
              <a:t>: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character;</a:t>
            </a:r>
            <a:endParaRPr sz="2200">
              <a:latin typeface="Carlito"/>
              <a:cs typeface="Carlito"/>
            </a:endParaRPr>
          </a:p>
          <a:p>
            <a:pPr marL="18415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arlito"/>
                <a:cs typeface="Carlito"/>
              </a:rPr>
              <a:t>id :</a:t>
            </a:r>
            <a:r>
              <a:rPr sz="2200" spc="-15" dirty="0">
                <a:latin typeface="Carlito"/>
                <a:cs typeface="Carlito"/>
              </a:rPr>
              <a:t> integer</a:t>
            </a:r>
            <a:endParaRPr sz="22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</a:pPr>
            <a:r>
              <a:rPr sz="2200" spc="-10" dirty="0">
                <a:latin typeface="Carlito"/>
                <a:cs typeface="Carlito"/>
              </a:rPr>
              <a:t>end;</a:t>
            </a:r>
            <a:endParaRPr sz="22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</a:pPr>
            <a:r>
              <a:rPr sz="2200" spc="-25" dirty="0">
                <a:latin typeface="Carlito"/>
                <a:cs typeface="Carlito"/>
              </a:rPr>
              <a:t>weekday </a:t>
            </a:r>
            <a:r>
              <a:rPr sz="2200" spc="-5" dirty="0">
                <a:latin typeface="Carlito"/>
                <a:cs typeface="Carlito"/>
              </a:rPr>
              <a:t>=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(mon,tue,wed,thur,fri,sat,sun);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spc="-15" dirty="0">
                <a:latin typeface="Carlito"/>
                <a:cs typeface="Carlito"/>
              </a:rPr>
              <a:t>var</a:t>
            </a:r>
            <a:endParaRPr sz="2200">
              <a:latin typeface="Carlito"/>
              <a:cs typeface="Carlito"/>
            </a:endParaRPr>
          </a:p>
          <a:p>
            <a:pPr marL="927100" marR="1030605">
              <a:lnSpc>
                <a:spcPct val="100000"/>
              </a:lnSpc>
            </a:pPr>
            <a:r>
              <a:rPr sz="2200" spc="-20" dirty="0">
                <a:latin typeface="Carlito"/>
                <a:cs typeface="Carlito"/>
              </a:rPr>
              <a:t>info </a:t>
            </a:r>
            <a:r>
              <a:rPr sz="2200" spc="-5" dirty="0">
                <a:latin typeface="Carlito"/>
                <a:cs typeface="Carlito"/>
              </a:rPr>
              <a:t>: </a:t>
            </a:r>
            <a:r>
              <a:rPr sz="2200" spc="-20" dirty="0">
                <a:latin typeface="Carlito"/>
                <a:cs typeface="Carlito"/>
              </a:rPr>
              <a:t>array </a:t>
            </a:r>
            <a:r>
              <a:rPr sz="2200" spc="-5" dirty="0">
                <a:latin typeface="Carlito"/>
                <a:cs typeface="Carlito"/>
              </a:rPr>
              <a:t>[1..500] of </a:t>
            </a:r>
            <a:r>
              <a:rPr sz="2200" spc="-10" dirty="0">
                <a:latin typeface="Carlito"/>
                <a:cs typeface="Carlito"/>
              </a:rPr>
              <a:t>employee;  </a:t>
            </a:r>
            <a:r>
              <a:rPr sz="2200" spc="-20" dirty="0">
                <a:latin typeface="Carlito"/>
                <a:cs typeface="Carlito"/>
              </a:rPr>
              <a:t>today </a:t>
            </a:r>
            <a:r>
              <a:rPr sz="2200" spc="-5" dirty="0">
                <a:latin typeface="Carlito"/>
                <a:cs typeface="Carlito"/>
              </a:rPr>
              <a:t>: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weekday;</a:t>
            </a:r>
            <a:endParaRPr sz="22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arlito"/>
                <a:cs typeface="Carlito"/>
              </a:rPr>
              <a:t>i,j :</a:t>
            </a:r>
            <a:r>
              <a:rPr sz="2200" spc="-15" dirty="0">
                <a:latin typeface="Carlito"/>
                <a:cs typeface="Carlito"/>
              </a:rPr>
              <a:t> integer;</a:t>
            </a:r>
            <a:endParaRPr sz="2200">
              <a:latin typeface="Carlito"/>
              <a:cs typeface="Carlito"/>
            </a:endParaRPr>
          </a:p>
          <a:p>
            <a:pPr marL="927100" marR="2850515" indent="-572135">
              <a:lnSpc>
                <a:spcPct val="100000"/>
              </a:lnSpc>
            </a:pPr>
            <a:r>
              <a:rPr sz="2200" spc="-10" dirty="0">
                <a:latin typeface="Carlito"/>
                <a:cs typeface="Carlito"/>
              </a:rPr>
              <a:t>begin {main </a:t>
            </a:r>
            <a:r>
              <a:rPr sz="2200" spc="-15" dirty="0">
                <a:latin typeface="Carlito"/>
                <a:cs typeface="Carlito"/>
              </a:rPr>
              <a:t>program}  </a:t>
            </a:r>
            <a:r>
              <a:rPr sz="2200" spc="-20" dirty="0">
                <a:latin typeface="Carlito"/>
                <a:cs typeface="Carlito"/>
              </a:rPr>
              <a:t>today </a:t>
            </a:r>
            <a:r>
              <a:rPr sz="2200" spc="-5" dirty="0">
                <a:latin typeface="Carlito"/>
                <a:cs typeface="Carlito"/>
              </a:rPr>
              <a:t>:= mon;  </a:t>
            </a:r>
            <a:r>
              <a:rPr sz="2200" spc="-10" dirty="0">
                <a:solidFill>
                  <a:srgbClr val="FF0000"/>
                </a:solidFill>
                <a:latin typeface="Carlito"/>
                <a:cs typeface="Carlito"/>
              </a:rPr>
              <a:t>info[i].id </a:t>
            </a:r>
            <a:r>
              <a:rPr sz="2200" spc="-5" dirty="0">
                <a:solidFill>
                  <a:srgbClr val="FF0000"/>
                </a:solidFill>
                <a:latin typeface="Carlito"/>
                <a:cs typeface="Carlito"/>
              </a:rPr>
              <a:t>:=</a:t>
            </a:r>
            <a:r>
              <a:rPr sz="2200" spc="-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rlito"/>
                <a:cs typeface="Carlito"/>
              </a:rPr>
              <a:t>j</a:t>
            </a:r>
            <a:r>
              <a:rPr sz="2200" spc="-5" dirty="0">
                <a:latin typeface="Carlito"/>
                <a:cs typeface="Carlito"/>
              </a:rPr>
              <a:t>;</a:t>
            </a:r>
            <a:endParaRPr sz="22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20" dirty="0">
                <a:solidFill>
                  <a:srgbClr val="FF0000"/>
                </a:solidFill>
                <a:latin typeface="Carlito"/>
                <a:cs typeface="Carlito"/>
              </a:rPr>
              <a:t>today </a:t>
            </a:r>
            <a:r>
              <a:rPr sz="2200" spc="-5" dirty="0">
                <a:solidFill>
                  <a:srgbClr val="FF0000"/>
                </a:solidFill>
                <a:latin typeface="Carlito"/>
                <a:cs typeface="Carlito"/>
              </a:rPr>
              <a:t>= tue</a:t>
            </a:r>
            <a:r>
              <a:rPr sz="2200" spc="3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200" spc="-155" dirty="0">
                <a:latin typeface="Arial"/>
                <a:cs typeface="Arial"/>
              </a:rPr>
              <a:t>then….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10" dirty="0">
                <a:latin typeface="Carlito"/>
                <a:cs typeface="Carlito"/>
              </a:rPr>
              <a:t>end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1414" y="461594"/>
            <a:ext cx="32797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3. </a:t>
            </a:r>
            <a:r>
              <a:rPr sz="4400" spc="-10" dirty="0"/>
              <a:t>Scope</a:t>
            </a:r>
            <a:r>
              <a:rPr sz="4400" spc="-95" dirty="0"/>
              <a:t> </a:t>
            </a:r>
            <a:r>
              <a:rPr sz="4400" dirty="0"/>
              <a:t>Rules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6870"/>
            <a:ext cx="8053070" cy="848994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Determine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accessibility of </a:t>
            </a:r>
            <a:r>
              <a:rPr sz="3000" spc="-10" dirty="0">
                <a:latin typeface="Carlito"/>
                <a:cs typeface="Carlito"/>
              </a:rPr>
              <a:t>variable declared in  </a:t>
            </a:r>
            <a:r>
              <a:rPr sz="3000" spc="-25" dirty="0">
                <a:latin typeface="Carlito"/>
                <a:cs typeface="Carlito"/>
              </a:rPr>
              <a:t>different </a:t>
            </a:r>
            <a:r>
              <a:rPr sz="3000" spc="-10" dirty="0">
                <a:latin typeface="Carlito"/>
                <a:cs typeface="Carlito"/>
              </a:rPr>
              <a:t>blocks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20" dirty="0">
                <a:latin typeface="Carlito"/>
                <a:cs typeface="Carlito"/>
              </a:rPr>
              <a:t>program.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350134"/>
            <a:ext cx="3453129" cy="12147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4965" marR="5080" indent="-354965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  <a:tab pos="3114675" algn="l"/>
                <a:tab pos="3439795" algn="l"/>
              </a:tabLst>
            </a:pPr>
            <a:r>
              <a:rPr sz="3000" dirty="0">
                <a:latin typeface="Carlito"/>
                <a:cs typeface="Carlito"/>
              </a:rPr>
              <a:t>Eg: </a:t>
            </a:r>
            <a:r>
              <a:rPr sz="3000" spc="-5" dirty="0">
                <a:latin typeface="Carlito"/>
                <a:cs typeface="Carlito"/>
              </a:rPr>
              <a:t>x, </a:t>
            </a:r>
            <a:r>
              <a:rPr sz="3000" dirty="0">
                <a:latin typeface="Carlito"/>
                <a:cs typeface="Carlito"/>
              </a:rPr>
              <a:t>y</a:t>
            </a:r>
            <a:r>
              <a:rPr sz="3000" spc="6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15" dirty="0">
                <a:latin typeface="Carlito"/>
                <a:cs typeface="Carlito"/>
              </a:rPr>
              <a:t> real; </a:t>
            </a:r>
            <a:r>
              <a:rPr sz="3000" dirty="0">
                <a:latin typeface="Carlito"/>
                <a:cs typeface="Carlito"/>
              </a:rPr>
              <a:t>	</a:t>
            </a:r>
            <a:r>
              <a:rPr sz="3000" u="heavy" dirty="0">
                <a:uFill>
                  <a:solidFill>
                    <a:srgbClr val="497DBA"/>
                  </a:solidFill>
                </a:uFill>
                <a:latin typeface="Carlito"/>
                <a:cs typeface="Carlito"/>
              </a:rPr>
              <a:t> 	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110" dirty="0">
                <a:latin typeface="Carlito"/>
                <a:cs typeface="Carlito"/>
              </a:rPr>
              <a:t>              </a:t>
            </a:r>
            <a:r>
              <a:rPr sz="3000" spc="180" dirty="0">
                <a:latin typeface="Carlito"/>
                <a:cs typeface="Carlito"/>
              </a:rPr>
              <a:t> </a:t>
            </a:r>
            <a:r>
              <a:rPr sz="3000" spc="-110" dirty="0">
                <a:latin typeface="Carlito"/>
                <a:cs typeface="Carlito"/>
              </a:rPr>
              <a:t>y, </a:t>
            </a:r>
            <a:r>
              <a:rPr sz="3000" dirty="0">
                <a:latin typeface="Carlito"/>
                <a:cs typeface="Carlito"/>
              </a:rPr>
              <a:t>z :</a:t>
            </a:r>
            <a:r>
              <a:rPr sz="3000" spc="7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integer;</a:t>
            </a:r>
            <a:endParaRPr sz="3000">
              <a:latin typeface="Carlito"/>
              <a:cs typeface="Carlito"/>
            </a:endParaRPr>
          </a:p>
          <a:p>
            <a:pPr marL="927100">
              <a:lnSpc>
                <a:spcPts val="2905"/>
              </a:lnSpc>
            </a:pPr>
            <a:r>
              <a:rPr sz="3000" dirty="0">
                <a:latin typeface="Carlito"/>
                <a:cs typeface="Carlito"/>
              </a:rPr>
              <a:t>x :=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y;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5575" y="3081909"/>
            <a:ext cx="6413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1160" algn="l"/>
              </a:tabLst>
            </a:pPr>
            <a:r>
              <a:rPr sz="3000" b="1" spc="-1260" dirty="0">
                <a:latin typeface="Carlito"/>
                <a:cs typeface="Carlito"/>
              </a:rPr>
              <a:t>B</a:t>
            </a:r>
            <a:r>
              <a:rPr sz="3000" b="1" u="heavy" spc="-1260" dirty="0">
                <a:uFill>
                  <a:solidFill>
                    <a:srgbClr val="497DBA"/>
                  </a:solidFill>
                </a:uFill>
                <a:latin typeface="Carlito"/>
                <a:cs typeface="Carlito"/>
              </a:rPr>
              <a:t> 	</a:t>
            </a:r>
            <a:r>
              <a:rPr sz="3000" b="1" dirty="0">
                <a:latin typeface="Carlito"/>
                <a:cs typeface="Carlito"/>
              </a:rPr>
              <a:t>A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539108"/>
            <a:ext cx="7506970" cy="2101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5" dirty="0">
                <a:latin typeface="Arial"/>
                <a:cs typeface="Arial"/>
              </a:rPr>
              <a:t>Stat </a:t>
            </a:r>
            <a:r>
              <a:rPr sz="3000" spc="-165" dirty="0">
                <a:latin typeface="Arial"/>
                <a:cs typeface="Arial"/>
              </a:rPr>
              <a:t>x:=y </a:t>
            </a:r>
            <a:r>
              <a:rPr sz="3000" spc="-235" dirty="0">
                <a:latin typeface="Arial"/>
                <a:cs typeface="Arial"/>
              </a:rPr>
              <a:t>uses </a:t>
            </a:r>
            <a:r>
              <a:rPr sz="3000" spc="-135" dirty="0">
                <a:latin typeface="Arial"/>
                <a:cs typeface="Arial"/>
              </a:rPr>
              <a:t>value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114" dirty="0">
                <a:latin typeface="Arial"/>
                <a:cs typeface="Arial"/>
              </a:rPr>
              <a:t>block</a:t>
            </a:r>
            <a:r>
              <a:rPr sz="3000" spc="-330" dirty="0">
                <a:latin typeface="Arial"/>
                <a:cs typeface="Arial"/>
              </a:rPr>
              <a:t> </a:t>
            </a:r>
            <a:r>
              <a:rPr sz="3000" spc="-150" dirty="0">
                <a:latin typeface="Arial"/>
                <a:cs typeface="Arial"/>
              </a:rPr>
              <a:t>‘B’.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3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determine </a:t>
            </a:r>
            <a:r>
              <a:rPr sz="3000" spc="-5" dirty="0">
                <a:latin typeface="Carlito"/>
                <a:cs typeface="Carlito"/>
              </a:rPr>
              <a:t>accessibility of </a:t>
            </a:r>
            <a:r>
              <a:rPr sz="3000" spc="-10" dirty="0">
                <a:latin typeface="Carlito"/>
                <a:cs typeface="Carlito"/>
              </a:rPr>
              <a:t>variable compiler  </a:t>
            </a:r>
            <a:r>
              <a:rPr sz="3000" spc="-15" dirty="0">
                <a:latin typeface="Carlito"/>
                <a:cs typeface="Carlito"/>
              </a:rPr>
              <a:t>performs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operation: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Scope</a:t>
            </a:r>
            <a:r>
              <a:rPr sz="2600" spc="-3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Analysis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rlito"/>
                <a:cs typeface="Carlito"/>
              </a:rPr>
              <a:t>Name</a:t>
            </a:r>
            <a:r>
              <a:rPr sz="2600" spc="-3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Resolution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57600" y="2820161"/>
            <a:ext cx="229870" cy="610870"/>
          </a:xfrm>
          <a:custGeom>
            <a:avLst/>
            <a:gdLst/>
            <a:ahLst/>
            <a:cxnLst/>
            <a:rect l="l" t="t" r="r" b="b"/>
            <a:pathLst>
              <a:path w="229870" h="610870">
                <a:moveTo>
                  <a:pt x="229362" y="0"/>
                </a:moveTo>
                <a:lnTo>
                  <a:pt x="227837" y="609600"/>
                </a:lnTo>
              </a:path>
              <a:path w="229870" h="610870">
                <a:moveTo>
                  <a:pt x="228600" y="610488"/>
                </a:moveTo>
                <a:lnTo>
                  <a:pt x="0" y="608838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8600" y="2514600"/>
            <a:ext cx="228600" cy="991869"/>
          </a:xfrm>
          <a:custGeom>
            <a:avLst/>
            <a:gdLst/>
            <a:ahLst/>
            <a:cxnLst/>
            <a:rect l="l" t="t" r="r" b="b"/>
            <a:pathLst>
              <a:path w="228600" h="991870">
                <a:moveTo>
                  <a:pt x="0" y="0"/>
                </a:moveTo>
                <a:lnTo>
                  <a:pt x="228600" y="1650"/>
                </a:lnTo>
              </a:path>
              <a:path w="228600" h="991870">
                <a:moveTo>
                  <a:pt x="228600" y="0"/>
                </a:moveTo>
                <a:lnTo>
                  <a:pt x="227837" y="991362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432" y="461594"/>
            <a:ext cx="4499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4. </a:t>
            </a:r>
            <a:r>
              <a:rPr sz="4400" spc="-15" dirty="0"/>
              <a:t>Control</a:t>
            </a:r>
            <a:r>
              <a:rPr sz="4400" spc="-70" dirty="0"/>
              <a:t> </a:t>
            </a:r>
            <a:r>
              <a:rPr sz="4400" spc="-10" dirty="0"/>
              <a:t>Structure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1541"/>
            <a:ext cx="7929880" cy="4417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16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Def: </a:t>
            </a:r>
            <a:r>
              <a:rPr sz="2000" dirty="0">
                <a:latin typeface="Carlito"/>
                <a:cs typeface="Carlito"/>
              </a:rPr>
              <a:t>It is </a:t>
            </a:r>
            <a:r>
              <a:rPr sz="2000" spc="-5" dirty="0">
                <a:latin typeface="Carlito"/>
                <a:cs typeface="Carlito"/>
              </a:rPr>
              <a:t>collection </a:t>
            </a:r>
            <a:r>
              <a:rPr sz="2000" dirty="0">
                <a:latin typeface="Carlito"/>
                <a:cs typeface="Carlito"/>
              </a:rPr>
              <a:t>of language </a:t>
            </a:r>
            <a:r>
              <a:rPr sz="2000" spc="-15" dirty="0">
                <a:latin typeface="Carlito"/>
                <a:cs typeface="Carlito"/>
              </a:rPr>
              <a:t>features for </a:t>
            </a:r>
            <a:r>
              <a:rPr sz="2000" spc="-5" dirty="0">
                <a:latin typeface="Carlito"/>
                <a:cs typeface="Carlito"/>
              </a:rPr>
              <a:t>altering flow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control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during</a:t>
            </a:r>
            <a:endParaRPr sz="2000">
              <a:latin typeface="Carlito"/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spc="-10" dirty="0">
                <a:latin typeface="Carlito"/>
                <a:cs typeface="Carlito"/>
              </a:rPr>
              <a:t>execution.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This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includes: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rlito"/>
                <a:cs typeface="Carlito"/>
              </a:rPr>
              <a:t>Conditional </a:t>
            </a:r>
            <a:r>
              <a:rPr sz="1800" spc="-15" dirty="0">
                <a:latin typeface="Carlito"/>
                <a:cs typeface="Carlito"/>
              </a:rPr>
              <a:t>transfer </a:t>
            </a:r>
            <a:r>
              <a:rPr sz="1800" spc="-5" dirty="0">
                <a:latin typeface="Carlito"/>
                <a:cs typeface="Carlito"/>
              </a:rPr>
              <a:t>of</a:t>
            </a:r>
            <a:r>
              <a:rPr sz="1800" spc="1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control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rlito"/>
                <a:cs typeface="Carlito"/>
              </a:rPr>
              <a:t>Conditional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execution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5" dirty="0">
                <a:latin typeface="Carlito"/>
                <a:cs typeface="Carlito"/>
              </a:rPr>
              <a:t>Iterative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control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ts val="215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Procedure</a:t>
            </a:r>
            <a:r>
              <a:rPr sz="1800" spc="-5" dirty="0">
                <a:latin typeface="Carlito"/>
                <a:cs typeface="Carlito"/>
              </a:rPr>
              <a:t> call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Compiler </a:t>
            </a:r>
            <a:r>
              <a:rPr sz="2000" spc="-10" dirty="0">
                <a:latin typeface="Carlito"/>
                <a:cs typeface="Carlito"/>
              </a:rPr>
              <a:t>must </a:t>
            </a:r>
            <a:r>
              <a:rPr sz="2000" spc="-5" dirty="0">
                <a:latin typeface="Carlito"/>
                <a:cs typeface="Carlito"/>
              </a:rPr>
              <a:t>ensure non-violation of </a:t>
            </a:r>
            <a:r>
              <a:rPr sz="2000" spc="-15" dirty="0">
                <a:latin typeface="Carlito"/>
                <a:cs typeface="Carlito"/>
              </a:rPr>
              <a:t>program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semantics.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latin typeface="Carlito"/>
                <a:cs typeface="Carlito"/>
              </a:rPr>
              <a:t>Eg: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dirty="0">
                <a:latin typeface="Carlito"/>
                <a:cs typeface="Carlito"/>
              </a:rPr>
              <a:t>i = 1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100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do</a:t>
            </a:r>
            <a:endParaRPr sz="2000">
              <a:latin typeface="Carlito"/>
              <a:cs typeface="Carlito"/>
            </a:endParaRPr>
          </a:p>
          <a:p>
            <a:pPr marL="927100">
              <a:lnSpc>
                <a:spcPts val="1920"/>
              </a:lnSpc>
            </a:pPr>
            <a:r>
              <a:rPr sz="2000" spc="-5" dirty="0">
                <a:latin typeface="Carlito"/>
                <a:cs typeface="Carlito"/>
              </a:rPr>
              <a:t>begin</a:t>
            </a:r>
            <a:endParaRPr sz="2000">
              <a:latin typeface="Carlito"/>
              <a:cs typeface="Carlito"/>
            </a:endParaRPr>
          </a:p>
          <a:p>
            <a:pPr marL="1841500">
              <a:lnSpc>
                <a:spcPts val="1920"/>
              </a:lnSpc>
            </a:pPr>
            <a:r>
              <a:rPr sz="2000" dirty="0">
                <a:latin typeface="Carlito"/>
                <a:cs typeface="Carlito"/>
              </a:rPr>
              <a:t>lab1 : </a:t>
            </a: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dirty="0">
                <a:latin typeface="Carlito"/>
                <a:cs typeface="Carlito"/>
              </a:rPr>
              <a:t>i = 10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then</a:t>
            </a:r>
            <a:endParaRPr sz="2000">
              <a:latin typeface="Carlito"/>
              <a:cs typeface="Carlito"/>
            </a:endParaRPr>
          </a:p>
          <a:p>
            <a:pPr marL="1841500">
              <a:lnSpc>
                <a:spcPts val="1920"/>
              </a:lnSpc>
            </a:pPr>
            <a:r>
              <a:rPr sz="2000" spc="-480" dirty="0">
                <a:latin typeface="Arial"/>
                <a:cs typeface="Arial"/>
              </a:rPr>
              <a:t>……….</a:t>
            </a:r>
            <a:endParaRPr sz="2000">
              <a:latin typeface="Arial"/>
              <a:cs typeface="Arial"/>
            </a:endParaRPr>
          </a:p>
          <a:p>
            <a:pPr marL="1841500">
              <a:lnSpc>
                <a:spcPts val="1920"/>
              </a:lnSpc>
            </a:pPr>
            <a:r>
              <a:rPr sz="2000" spc="-480" dirty="0">
                <a:latin typeface="Arial"/>
                <a:cs typeface="Arial"/>
              </a:rPr>
              <a:t>……….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ts val="2160"/>
              </a:lnSpc>
            </a:pPr>
            <a:r>
              <a:rPr sz="2000" spc="-5" dirty="0">
                <a:latin typeface="Carlito"/>
                <a:cs typeface="Carlito"/>
              </a:rPr>
              <a:t>End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Forbidden: </a:t>
            </a:r>
            <a:r>
              <a:rPr sz="2000" spc="-10" dirty="0">
                <a:latin typeface="Carlito"/>
                <a:cs typeface="Carlito"/>
              </a:rPr>
              <a:t>control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5" dirty="0">
                <a:latin typeface="Carlito"/>
                <a:cs typeface="Carlito"/>
              </a:rPr>
              <a:t>transferred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label1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spc="-5" dirty="0">
                <a:latin typeface="Carlito"/>
                <a:cs typeface="Carlito"/>
              </a:rPr>
              <a:t>outside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loop.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Assignment </a:t>
            </a:r>
            <a:r>
              <a:rPr sz="2000" spc="-15" dirty="0">
                <a:latin typeface="Carlito"/>
                <a:cs typeface="Carlito"/>
              </a:rPr>
              <a:t>statements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spc="-5" dirty="0">
                <a:latin typeface="Carlito"/>
                <a:cs typeface="Carlito"/>
              </a:rPr>
              <a:t>also not</a:t>
            </a:r>
            <a:r>
              <a:rPr sz="2000" spc="6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allowed.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5441" y="2481148"/>
            <a:ext cx="4372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5" dirty="0"/>
              <a:t>Memory</a:t>
            </a:r>
            <a:r>
              <a:rPr sz="4400" spc="-100" dirty="0"/>
              <a:t> </a:t>
            </a:r>
            <a:r>
              <a:rPr sz="4400" spc="-10" dirty="0"/>
              <a:t>Allocation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2125" y="2481148"/>
            <a:ext cx="56197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1. Phases of</a:t>
            </a:r>
            <a:r>
              <a:rPr sz="4400" spc="-90" dirty="0"/>
              <a:t> </a:t>
            </a:r>
            <a:r>
              <a:rPr sz="4400" spc="-5" dirty="0"/>
              <a:t>Compilation</a:t>
            </a:r>
            <a:endParaRPr sz="4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5441" y="461594"/>
            <a:ext cx="4372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5" dirty="0"/>
              <a:t>Memory</a:t>
            </a:r>
            <a:r>
              <a:rPr sz="4400" spc="-100" dirty="0"/>
              <a:t> </a:t>
            </a:r>
            <a:r>
              <a:rPr sz="4400" spc="-10" dirty="0"/>
              <a:t>Allocation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31140" y="1555445"/>
            <a:ext cx="7832725" cy="3862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3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important</a:t>
            </a:r>
            <a:r>
              <a:rPr sz="22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task: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16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Determine </a:t>
            </a:r>
            <a:r>
              <a:rPr sz="2000" dirty="0">
                <a:latin typeface="Carlito"/>
                <a:cs typeface="Carlito"/>
              </a:rPr>
              <a:t>memory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requirement</a:t>
            </a:r>
            <a:endParaRPr sz="2000">
              <a:latin typeface="Carlito"/>
              <a:cs typeface="Carlito"/>
            </a:endParaRPr>
          </a:p>
          <a:p>
            <a:pPr marL="1841500">
              <a:lnSpc>
                <a:spcPts val="2160"/>
              </a:lnSpc>
            </a:pPr>
            <a:r>
              <a:rPr sz="2000" spc="-9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represent </a:t>
            </a:r>
            <a:r>
              <a:rPr sz="2000" spc="-5" dirty="0">
                <a:latin typeface="Carlito"/>
                <a:cs typeface="Carlito"/>
              </a:rPr>
              <a:t>value of </a:t>
            </a:r>
            <a:r>
              <a:rPr sz="2000" spc="-15" dirty="0">
                <a:latin typeface="Carlito"/>
                <a:cs typeface="Carlito"/>
              </a:rPr>
              <a:t>data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items.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ts val="216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Determine </a:t>
            </a:r>
            <a:r>
              <a:rPr sz="2000" dirty="0">
                <a:latin typeface="Carlito"/>
                <a:cs typeface="Carlito"/>
              </a:rPr>
              <a:t>memory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allocation</a:t>
            </a:r>
            <a:endParaRPr sz="2000">
              <a:latin typeface="Carlito"/>
              <a:cs typeface="Carlito"/>
            </a:endParaRPr>
          </a:p>
          <a:p>
            <a:pPr marL="1841500">
              <a:lnSpc>
                <a:spcPts val="2160"/>
              </a:lnSpc>
            </a:pPr>
            <a:r>
              <a:rPr sz="2000" spc="-9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implement </a:t>
            </a:r>
            <a:r>
              <a:rPr sz="2000" spc="-10" dirty="0">
                <a:latin typeface="Carlito"/>
                <a:cs typeface="Carlito"/>
              </a:rPr>
              <a:t>lifetime </a:t>
            </a:r>
            <a:r>
              <a:rPr sz="2000" dirty="0">
                <a:latin typeface="Carlito"/>
                <a:cs typeface="Carlito"/>
              </a:rPr>
              <a:t>&amp; </a:t>
            </a:r>
            <a:r>
              <a:rPr sz="2000" spc="-5" dirty="0">
                <a:latin typeface="Carlito"/>
                <a:cs typeface="Carlito"/>
              </a:rPr>
              <a:t>scope of </a:t>
            </a:r>
            <a:r>
              <a:rPr sz="2000" spc="-15" dirty="0">
                <a:latin typeface="Carlito"/>
                <a:cs typeface="Carlito"/>
              </a:rPr>
              <a:t>data</a:t>
            </a:r>
            <a:r>
              <a:rPr sz="2000" spc="11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item.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ts val="216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Determine memory </a:t>
            </a:r>
            <a:r>
              <a:rPr sz="2000" b="1" dirty="0">
                <a:latin typeface="Carlito"/>
                <a:cs typeface="Carlito"/>
              </a:rPr>
              <a:t>mapping</a:t>
            </a:r>
            <a:endParaRPr sz="2000">
              <a:latin typeface="Carlito"/>
              <a:cs typeface="Carlito"/>
            </a:endParaRPr>
          </a:p>
          <a:p>
            <a:pPr marL="1841500">
              <a:lnSpc>
                <a:spcPts val="2155"/>
              </a:lnSpc>
            </a:pPr>
            <a:r>
              <a:rPr sz="2000" spc="-9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access </a:t>
            </a:r>
            <a:r>
              <a:rPr sz="2000" spc="-5" dirty="0">
                <a:latin typeface="Carlito"/>
                <a:cs typeface="Carlito"/>
              </a:rPr>
              <a:t>value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5" dirty="0">
                <a:latin typeface="Carlito"/>
                <a:cs typeface="Carlito"/>
              </a:rPr>
              <a:t>non-scalar </a:t>
            </a:r>
            <a:r>
              <a:rPr sz="2000" spc="-15" dirty="0">
                <a:latin typeface="Carlito"/>
                <a:cs typeface="Carlito"/>
              </a:rPr>
              <a:t>data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items.</a:t>
            </a:r>
            <a:endParaRPr sz="2000">
              <a:latin typeface="Carlito"/>
              <a:cs typeface="Carlito"/>
            </a:endParaRPr>
          </a:p>
          <a:p>
            <a:pPr marL="355600" marR="5080" indent="-342900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Binding:</a:t>
            </a:r>
            <a:r>
              <a:rPr sz="2200" spc="-5" dirty="0">
                <a:latin typeface="Carlito"/>
                <a:cs typeface="Carlito"/>
              </a:rPr>
              <a:t> A memory </a:t>
            </a:r>
            <a:r>
              <a:rPr sz="2200" spc="-10" dirty="0">
                <a:latin typeface="Carlito"/>
                <a:cs typeface="Carlito"/>
              </a:rPr>
              <a:t>binding </a:t>
            </a:r>
            <a:r>
              <a:rPr sz="2200" spc="-5" dirty="0">
                <a:latin typeface="Carlito"/>
                <a:cs typeface="Carlito"/>
              </a:rPr>
              <a:t>is an association </a:t>
            </a:r>
            <a:r>
              <a:rPr sz="2200" spc="-10" dirty="0">
                <a:latin typeface="Carlito"/>
                <a:cs typeface="Carlito"/>
              </a:rPr>
              <a:t>b/w </a:t>
            </a:r>
            <a:r>
              <a:rPr sz="2200" spc="-5" dirty="0">
                <a:latin typeface="Carlito"/>
                <a:cs typeface="Carlito"/>
              </a:rPr>
              <a:t>memory address  </a:t>
            </a:r>
            <a:r>
              <a:rPr sz="2200" spc="-15" dirty="0">
                <a:latin typeface="Carlito"/>
                <a:cs typeface="Carlito"/>
              </a:rPr>
              <a:t>attributes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20" dirty="0">
                <a:latin typeface="Carlito"/>
                <a:cs typeface="Carlito"/>
              </a:rPr>
              <a:t>data </a:t>
            </a:r>
            <a:r>
              <a:rPr sz="2200" spc="-10" dirty="0">
                <a:latin typeface="Carlito"/>
                <a:cs typeface="Carlito"/>
              </a:rPr>
              <a:t>item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10" dirty="0">
                <a:latin typeface="Carlito"/>
                <a:cs typeface="Carlito"/>
              </a:rPr>
              <a:t>address </a:t>
            </a:r>
            <a:r>
              <a:rPr sz="2200" spc="-5" dirty="0">
                <a:latin typeface="Carlito"/>
                <a:cs typeface="Carlito"/>
              </a:rPr>
              <a:t>of memory</a:t>
            </a:r>
            <a:r>
              <a:rPr sz="2200" spc="1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area.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Topic</a:t>
            </a:r>
            <a:r>
              <a:rPr sz="2200" u="heavy" spc="-3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list:</a:t>
            </a:r>
            <a:endParaRPr sz="2200">
              <a:latin typeface="Carlito"/>
              <a:cs typeface="Carlito"/>
            </a:endParaRPr>
          </a:p>
          <a:p>
            <a:pPr marL="984885" indent="-515620">
              <a:lnSpc>
                <a:spcPct val="100000"/>
              </a:lnSpc>
              <a:spcBef>
                <a:spcPts val="10"/>
              </a:spcBef>
              <a:buAutoNum type="alphaUcPeriod"/>
              <a:tabLst>
                <a:tab pos="984885" algn="l"/>
                <a:tab pos="985519" algn="l"/>
              </a:tabLst>
            </a:pPr>
            <a:r>
              <a:rPr sz="2000" spc="-10" dirty="0">
                <a:latin typeface="Carlito"/>
                <a:cs typeface="Carlito"/>
              </a:rPr>
              <a:t>Static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dynamic </a:t>
            </a:r>
            <a:r>
              <a:rPr sz="2000" dirty="0">
                <a:latin typeface="Carlito"/>
                <a:cs typeface="Carlito"/>
              </a:rPr>
              <a:t>memory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allocation</a:t>
            </a:r>
            <a:endParaRPr sz="2000">
              <a:latin typeface="Carlito"/>
              <a:cs typeface="Carlito"/>
            </a:endParaRPr>
          </a:p>
          <a:p>
            <a:pPr marL="984885" indent="-515620">
              <a:lnSpc>
                <a:spcPct val="100000"/>
              </a:lnSpc>
              <a:buAutoNum type="alphaUcPeriod"/>
              <a:tabLst>
                <a:tab pos="984885" algn="l"/>
                <a:tab pos="985519" algn="l"/>
              </a:tabLst>
            </a:pPr>
            <a:r>
              <a:rPr sz="2000" dirty="0">
                <a:latin typeface="Carlito"/>
                <a:cs typeface="Carlito"/>
              </a:rPr>
              <a:t>Memory </a:t>
            </a:r>
            <a:r>
              <a:rPr sz="2000" spc="-5" dirty="0">
                <a:latin typeface="Carlito"/>
                <a:cs typeface="Carlito"/>
              </a:rPr>
              <a:t>allocation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5" dirty="0">
                <a:latin typeface="Carlito"/>
                <a:cs typeface="Carlito"/>
              </a:rPr>
              <a:t>block structured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language</a:t>
            </a:r>
            <a:endParaRPr sz="2000">
              <a:latin typeface="Carlito"/>
              <a:cs typeface="Carlito"/>
            </a:endParaRPr>
          </a:p>
          <a:p>
            <a:pPr marL="984885" indent="-515620">
              <a:lnSpc>
                <a:spcPct val="100000"/>
              </a:lnSpc>
              <a:buAutoNum type="alphaUcPeriod"/>
              <a:tabLst>
                <a:tab pos="984885" algn="l"/>
                <a:tab pos="985519" algn="l"/>
              </a:tabLst>
            </a:pPr>
            <a:r>
              <a:rPr sz="2000" spc="-15" dirty="0">
                <a:latin typeface="Carlito"/>
                <a:cs typeface="Carlito"/>
              </a:rPr>
              <a:t>Array </a:t>
            </a:r>
            <a:r>
              <a:rPr sz="2000" spc="-5" dirty="0">
                <a:latin typeface="Carlito"/>
                <a:cs typeface="Carlito"/>
              </a:rPr>
              <a:t>allocation </a:t>
            </a:r>
            <a:r>
              <a:rPr sz="2000" dirty="0">
                <a:latin typeface="Carlito"/>
                <a:cs typeface="Carlito"/>
              </a:rPr>
              <a:t>&amp; access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594"/>
            <a:ext cx="70808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[A] </a:t>
            </a:r>
            <a:r>
              <a:rPr sz="4400" spc="-15" dirty="0"/>
              <a:t>Static </a:t>
            </a:r>
            <a:r>
              <a:rPr sz="4400" dirty="0"/>
              <a:t>&amp; </a:t>
            </a:r>
            <a:r>
              <a:rPr sz="4400" spc="-5" dirty="0"/>
              <a:t>Dynamic</a:t>
            </a:r>
            <a:r>
              <a:rPr sz="4400" spc="-15" dirty="0"/>
              <a:t> </a:t>
            </a:r>
            <a:r>
              <a:rPr sz="4400" spc="-10" dirty="0"/>
              <a:t>Allocation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76526"/>
            <a:ext cx="3743325" cy="43789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400" b="1" spc="-10" dirty="0">
                <a:latin typeface="Carlito"/>
                <a:cs typeface="Carlito"/>
              </a:rPr>
              <a:t>Static </a:t>
            </a:r>
            <a:r>
              <a:rPr sz="2400" b="1" dirty="0">
                <a:latin typeface="Carlito"/>
                <a:cs typeface="Carlito"/>
              </a:rPr>
              <a:t>Memory</a:t>
            </a:r>
            <a:r>
              <a:rPr sz="2400" b="1" spc="-3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Allocation</a:t>
            </a:r>
            <a:endParaRPr sz="2400">
              <a:latin typeface="Carlito"/>
              <a:cs typeface="Carlito"/>
            </a:endParaRPr>
          </a:p>
          <a:p>
            <a:pPr marL="469900" marR="128270" indent="-457834">
              <a:lnSpc>
                <a:spcPct val="90000"/>
              </a:lnSpc>
              <a:spcBef>
                <a:spcPts val="72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Carlito"/>
                <a:cs typeface="Carlito"/>
              </a:rPr>
              <a:t>Memory is </a:t>
            </a:r>
            <a:r>
              <a:rPr sz="2400" spc="-10" dirty="0">
                <a:latin typeface="Carlito"/>
                <a:cs typeface="Carlito"/>
              </a:rPr>
              <a:t>allocated </a:t>
            </a:r>
            <a:r>
              <a:rPr sz="2400" spc="-15" dirty="0">
                <a:latin typeface="Carlito"/>
                <a:cs typeface="Carlito"/>
              </a:rPr>
              <a:t>to  </a:t>
            </a:r>
            <a:r>
              <a:rPr sz="2400" spc="-10" dirty="0">
                <a:latin typeface="Carlito"/>
                <a:cs typeface="Carlito"/>
              </a:rPr>
              <a:t>variable </a:t>
            </a:r>
            <a:r>
              <a:rPr sz="2400" spc="-25" dirty="0">
                <a:latin typeface="Carlito"/>
                <a:cs typeface="Carlito"/>
              </a:rPr>
              <a:t>before </a:t>
            </a:r>
            <a:r>
              <a:rPr sz="2400" spc="-15" dirty="0">
                <a:latin typeface="Carlito"/>
                <a:cs typeface="Carlito"/>
              </a:rPr>
              <a:t>execution 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5" dirty="0">
                <a:latin typeface="Carlito"/>
                <a:cs typeface="Carlito"/>
              </a:rPr>
              <a:t>program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begins.</a:t>
            </a:r>
            <a:endParaRPr sz="2400">
              <a:latin typeface="Carlito"/>
              <a:cs typeface="Carlito"/>
            </a:endParaRPr>
          </a:p>
          <a:p>
            <a:pPr marL="469900" marR="1080135" indent="-457834">
              <a:lnSpc>
                <a:spcPts val="2600"/>
              </a:lnSpc>
              <a:spcBef>
                <a:spcPts val="61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5" dirty="0">
                <a:latin typeface="Carlito"/>
                <a:cs typeface="Carlito"/>
              </a:rPr>
              <a:t>Performed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during  </a:t>
            </a:r>
            <a:r>
              <a:rPr sz="2400" spc="-10" dirty="0">
                <a:latin typeface="Carlito"/>
                <a:cs typeface="Carlito"/>
              </a:rPr>
              <a:t>compilation.</a:t>
            </a:r>
            <a:endParaRPr sz="2400">
              <a:latin typeface="Carlito"/>
              <a:cs typeface="Carlito"/>
            </a:endParaRPr>
          </a:p>
          <a:p>
            <a:pPr marL="469900" marR="57785" indent="-457834">
              <a:lnSpc>
                <a:spcPts val="2590"/>
              </a:lnSpc>
              <a:spcBef>
                <a:spcPts val="57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30" dirty="0">
                <a:latin typeface="Carlito"/>
                <a:cs typeface="Carlito"/>
              </a:rPr>
              <a:t>At </a:t>
            </a:r>
            <a:r>
              <a:rPr sz="2400" spc="-15" dirty="0">
                <a:latin typeface="Carlito"/>
                <a:cs typeface="Carlito"/>
              </a:rPr>
              <a:t>execution </a:t>
            </a:r>
            <a:r>
              <a:rPr sz="2400" spc="-5" dirty="0">
                <a:latin typeface="Carlito"/>
                <a:cs typeface="Carlito"/>
              </a:rPr>
              <a:t>no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allocation  </a:t>
            </a:r>
            <a:r>
              <a:rPr sz="2400" dirty="0">
                <a:latin typeface="Carlito"/>
                <a:cs typeface="Carlito"/>
              </a:rPr>
              <a:t>&amp; </a:t>
            </a:r>
            <a:r>
              <a:rPr sz="2400" spc="-5" dirty="0">
                <a:latin typeface="Carlito"/>
                <a:cs typeface="Carlito"/>
              </a:rPr>
              <a:t>de-allocation is  </a:t>
            </a:r>
            <a:r>
              <a:rPr sz="2400" spc="-10" dirty="0">
                <a:latin typeface="Carlito"/>
                <a:cs typeface="Carlito"/>
              </a:rPr>
              <a:t>performed.</a:t>
            </a:r>
            <a:endParaRPr sz="2400">
              <a:latin typeface="Carlito"/>
              <a:cs typeface="Carlito"/>
            </a:endParaRPr>
          </a:p>
          <a:p>
            <a:pPr marL="469900" marR="5080" indent="-457834" algn="just">
              <a:lnSpc>
                <a:spcPts val="2590"/>
              </a:lnSpc>
              <a:spcBef>
                <a:spcPts val="585"/>
              </a:spcBef>
              <a:buAutoNum type="arabicPeriod"/>
              <a:tabLst>
                <a:tab pos="470534" algn="l"/>
              </a:tabLst>
            </a:pPr>
            <a:r>
              <a:rPr sz="2400" spc="-10" dirty="0">
                <a:latin typeface="Carlito"/>
                <a:cs typeface="Carlito"/>
              </a:rPr>
              <a:t>Allocation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variable </a:t>
            </a:r>
            <a:r>
              <a:rPr sz="2400" spc="-15" dirty="0">
                <a:latin typeface="Carlito"/>
                <a:cs typeface="Carlito"/>
              </a:rPr>
              <a:t>exist  </a:t>
            </a:r>
            <a:r>
              <a:rPr sz="2400" spc="-10" dirty="0">
                <a:latin typeface="Carlito"/>
                <a:cs typeface="Carlito"/>
              </a:rPr>
              <a:t>even </a:t>
            </a:r>
            <a:r>
              <a:rPr sz="2400" dirty="0">
                <a:latin typeface="Carlito"/>
                <a:cs typeface="Carlito"/>
              </a:rPr>
              <a:t>if </a:t>
            </a:r>
            <a:r>
              <a:rPr sz="2400" spc="-15" dirty="0">
                <a:latin typeface="Carlito"/>
                <a:cs typeface="Carlito"/>
              </a:rPr>
              <a:t>program </a:t>
            </a:r>
            <a:r>
              <a:rPr sz="2400" spc="-5" dirty="0">
                <a:latin typeface="Carlito"/>
                <a:cs typeface="Carlito"/>
              </a:rPr>
              <a:t>unit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not  active.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527" y="1676526"/>
            <a:ext cx="3733800" cy="470852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400" b="1" spc="-5" dirty="0">
                <a:latin typeface="Carlito"/>
                <a:cs typeface="Carlito"/>
              </a:rPr>
              <a:t>Dynamic </a:t>
            </a:r>
            <a:r>
              <a:rPr sz="2400" b="1" dirty="0">
                <a:latin typeface="Carlito"/>
                <a:cs typeface="Carlito"/>
              </a:rPr>
              <a:t>Memory</a:t>
            </a:r>
            <a:r>
              <a:rPr sz="2400" b="1" spc="-8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Allocation</a:t>
            </a:r>
            <a:endParaRPr sz="2400">
              <a:latin typeface="Carlito"/>
              <a:cs typeface="Carlito"/>
            </a:endParaRPr>
          </a:p>
          <a:p>
            <a:pPr marL="469900" marR="479425" indent="-457200">
              <a:lnSpc>
                <a:spcPct val="90000"/>
              </a:lnSpc>
              <a:spcBef>
                <a:spcPts val="7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Carlito"/>
                <a:cs typeface="Carlito"/>
              </a:rPr>
              <a:t>Memory </a:t>
            </a:r>
            <a:r>
              <a:rPr sz="2400" spc="-5" dirty="0">
                <a:latin typeface="Carlito"/>
                <a:cs typeface="Carlito"/>
              </a:rPr>
              <a:t>allocation of  </a:t>
            </a:r>
            <a:r>
              <a:rPr sz="2400" spc="-10" dirty="0">
                <a:latin typeface="Carlito"/>
                <a:cs typeface="Carlito"/>
              </a:rPr>
              <a:t>variable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done </a:t>
            </a:r>
            <a:r>
              <a:rPr sz="2400" dirty="0">
                <a:latin typeface="Carlito"/>
                <a:cs typeface="Carlito"/>
              </a:rPr>
              <a:t>all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the  time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5" dirty="0">
                <a:latin typeface="Carlito"/>
                <a:cs typeface="Carlito"/>
              </a:rPr>
              <a:t>execution </a:t>
            </a:r>
            <a:r>
              <a:rPr sz="2400" spc="-5" dirty="0">
                <a:latin typeface="Carlito"/>
                <a:cs typeface="Carlito"/>
              </a:rPr>
              <a:t>of  </a:t>
            </a:r>
            <a:r>
              <a:rPr sz="2400" spc="-15" dirty="0">
                <a:latin typeface="Carlito"/>
                <a:cs typeface="Carlito"/>
              </a:rPr>
              <a:t>program.</a:t>
            </a:r>
            <a:endParaRPr sz="2400">
              <a:latin typeface="Carlito"/>
              <a:cs typeface="Carlito"/>
            </a:endParaRPr>
          </a:p>
          <a:p>
            <a:pPr marL="469900" marR="1071245" indent="-457200">
              <a:lnSpc>
                <a:spcPts val="2590"/>
              </a:lnSpc>
              <a:spcBef>
                <a:spcPts val="6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5" dirty="0">
                <a:latin typeface="Carlito"/>
                <a:cs typeface="Carlito"/>
              </a:rPr>
              <a:t>Performed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during  </a:t>
            </a:r>
            <a:r>
              <a:rPr sz="2400" spc="-15" dirty="0">
                <a:latin typeface="Carlito"/>
                <a:cs typeface="Carlito"/>
              </a:rPr>
              <a:t>execution.</a:t>
            </a:r>
            <a:endParaRPr sz="2400">
              <a:latin typeface="Carlito"/>
              <a:cs typeface="Carlito"/>
            </a:endParaRPr>
          </a:p>
          <a:p>
            <a:pPr marL="469900" marR="60325" indent="-457200">
              <a:lnSpc>
                <a:spcPts val="2590"/>
              </a:lnSpc>
              <a:spcBef>
                <a:spcPts val="5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arlito"/>
                <a:cs typeface="Carlito"/>
              </a:rPr>
              <a:t>Allocation </a:t>
            </a:r>
            <a:r>
              <a:rPr sz="2400" dirty="0">
                <a:latin typeface="Carlito"/>
                <a:cs typeface="Carlito"/>
              </a:rPr>
              <a:t>&amp;</a:t>
            </a:r>
            <a:r>
              <a:rPr sz="2400" spc="-1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de-allocation  </a:t>
            </a:r>
            <a:r>
              <a:rPr sz="2400" dirty="0">
                <a:latin typeface="Carlito"/>
                <a:cs typeface="Carlito"/>
              </a:rPr>
              <a:t>actions </a:t>
            </a:r>
            <a:r>
              <a:rPr sz="2400" spc="-10" dirty="0">
                <a:latin typeface="Carlito"/>
                <a:cs typeface="Carlito"/>
              </a:rPr>
              <a:t>occurs </a:t>
            </a:r>
            <a:r>
              <a:rPr sz="2400" spc="-5" dirty="0">
                <a:latin typeface="Carlito"/>
                <a:cs typeface="Carlito"/>
              </a:rPr>
              <a:t>only </a:t>
            </a:r>
            <a:r>
              <a:rPr sz="2400" spc="-15" dirty="0">
                <a:latin typeface="Carlito"/>
                <a:cs typeface="Carlito"/>
              </a:rPr>
              <a:t>at  execution.</a:t>
            </a:r>
            <a:endParaRPr sz="2400">
              <a:latin typeface="Carlito"/>
              <a:cs typeface="Carlito"/>
            </a:endParaRPr>
          </a:p>
          <a:p>
            <a:pPr marL="469900" marR="5080" indent="-457200">
              <a:lnSpc>
                <a:spcPct val="90000"/>
              </a:lnSpc>
              <a:spcBef>
                <a:spcPts val="5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arlito"/>
                <a:cs typeface="Carlito"/>
              </a:rPr>
              <a:t>Allocation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variable</a:t>
            </a:r>
            <a:r>
              <a:rPr sz="2400" spc="-10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exist  </a:t>
            </a:r>
            <a:r>
              <a:rPr sz="2400" spc="-5" dirty="0">
                <a:latin typeface="Carlito"/>
                <a:cs typeface="Carlito"/>
              </a:rPr>
              <a:t>only </a:t>
            </a:r>
            <a:r>
              <a:rPr sz="2400" dirty="0">
                <a:latin typeface="Carlito"/>
                <a:cs typeface="Carlito"/>
              </a:rPr>
              <a:t>if </a:t>
            </a:r>
            <a:r>
              <a:rPr sz="2400" spc="-15" dirty="0">
                <a:latin typeface="Carlito"/>
                <a:cs typeface="Carlito"/>
              </a:rPr>
              <a:t>program </a:t>
            </a:r>
            <a:r>
              <a:rPr sz="2400" spc="-5" dirty="0">
                <a:latin typeface="Carlito"/>
                <a:cs typeface="Carlito"/>
              </a:rPr>
              <a:t>unit </a:t>
            </a:r>
            <a:r>
              <a:rPr sz="2400" dirty="0">
                <a:latin typeface="Carlito"/>
                <a:cs typeface="Carlito"/>
              </a:rPr>
              <a:t>is  </a:t>
            </a:r>
            <a:r>
              <a:rPr sz="2400" spc="-5" dirty="0">
                <a:latin typeface="Carlito"/>
                <a:cs typeface="Carlito"/>
              </a:rPr>
              <a:t>active.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4383"/>
            <a:ext cx="32308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Static </a:t>
            </a:r>
            <a:r>
              <a:rPr sz="2400" b="1" dirty="0">
                <a:latin typeface="Carlito"/>
                <a:cs typeface="Carlito"/>
              </a:rPr>
              <a:t>Memory</a:t>
            </a:r>
            <a:r>
              <a:rPr sz="2400" b="1" spc="-9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Allocation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69949"/>
            <a:ext cx="3656965" cy="277495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69900" marR="194945" indent="-457834" algn="just">
              <a:lnSpc>
                <a:spcPts val="2110"/>
              </a:lnSpc>
              <a:spcBef>
                <a:spcPts val="605"/>
              </a:spcBef>
              <a:buAutoNum type="arabicPeriod" startAt="5"/>
              <a:tabLst>
                <a:tab pos="470534" algn="l"/>
              </a:tabLst>
            </a:pPr>
            <a:r>
              <a:rPr sz="2200" spc="-20" dirty="0">
                <a:latin typeface="Carlito"/>
                <a:cs typeface="Carlito"/>
              </a:rPr>
              <a:t>Variable </a:t>
            </a:r>
            <a:r>
              <a:rPr sz="2200" spc="-10" dirty="0">
                <a:latin typeface="Carlito"/>
                <a:cs typeface="Carlito"/>
              </a:rPr>
              <a:t>remains </a:t>
            </a:r>
            <a:r>
              <a:rPr sz="2200" spc="-15" dirty="0">
                <a:latin typeface="Carlito"/>
                <a:cs typeface="Carlito"/>
              </a:rPr>
              <a:t>allocated  </a:t>
            </a:r>
            <a:r>
              <a:rPr sz="2200" spc="-10" dirty="0">
                <a:latin typeface="Carlito"/>
                <a:cs typeface="Carlito"/>
              </a:rPr>
              <a:t>permanently </a:t>
            </a:r>
            <a:r>
              <a:rPr sz="2200" spc="-5" dirty="0">
                <a:latin typeface="Carlito"/>
                <a:cs typeface="Carlito"/>
              </a:rPr>
              <a:t>till </a:t>
            </a:r>
            <a:r>
              <a:rPr sz="2200" spc="-15" dirty="0">
                <a:latin typeface="Carlito"/>
                <a:cs typeface="Carlito"/>
              </a:rPr>
              <a:t>execution  </a:t>
            </a:r>
            <a:r>
              <a:rPr sz="2200" spc="-10" dirty="0">
                <a:latin typeface="Carlito"/>
                <a:cs typeface="Carlito"/>
              </a:rPr>
              <a:t>does not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end.</a:t>
            </a:r>
            <a:endParaRPr sz="2200">
              <a:latin typeface="Carlito"/>
              <a:cs typeface="Carlito"/>
            </a:endParaRPr>
          </a:p>
          <a:p>
            <a:pPr marL="469900" indent="-457834" algn="just">
              <a:lnSpc>
                <a:spcPct val="100000"/>
              </a:lnSpc>
              <a:spcBef>
                <a:spcPts val="25"/>
              </a:spcBef>
              <a:buAutoNum type="arabicPeriod" startAt="5"/>
              <a:tabLst>
                <a:tab pos="470534" algn="l"/>
              </a:tabLst>
            </a:pPr>
            <a:r>
              <a:rPr sz="2200" spc="-10" dirty="0">
                <a:latin typeface="Carlito"/>
                <a:cs typeface="Carlito"/>
              </a:rPr>
              <a:t>Eg: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Fortran</a:t>
            </a:r>
            <a:endParaRPr sz="2200">
              <a:latin typeface="Carlito"/>
              <a:cs typeface="Carlito"/>
            </a:endParaRPr>
          </a:p>
          <a:p>
            <a:pPr marL="469900" indent="-457834" algn="just">
              <a:lnSpc>
                <a:spcPct val="100000"/>
              </a:lnSpc>
              <a:buAutoNum type="arabicPeriod" startAt="5"/>
              <a:tabLst>
                <a:tab pos="470534" algn="l"/>
              </a:tabLst>
            </a:pPr>
            <a:r>
              <a:rPr sz="2200" spc="-5" dirty="0">
                <a:latin typeface="Carlito"/>
                <a:cs typeface="Carlito"/>
              </a:rPr>
              <a:t>No. of </a:t>
            </a:r>
            <a:r>
              <a:rPr sz="2200" spc="-20" dirty="0">
                <a:latin typeface="Carlito"/>
                <a:cs typeface="Carlito"/>
              </a:rPr>
              <a:t>flavors </a:t>
            </a:r>
            <a:r>
              <a:rPr sz="2200" spc="-5" dirty="0">
                <a:latin typeface="Carlito"/>
                <a:cs typeface="Carlito"/>
              </a:rPr>
              <a:t>or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types</a:t>
            </a:r>
            <a:endParaRPr sz="2200">
              <a:latin typeface="Carlito"/>
              <a:cs typeface="Carlito"/>
            </a:endParaRPr>
          </a:p>
          <a:p>
            <a:pPr marL="469900" marR="320040" indent="-457834">
              <a:lnSpc>
                <a:spcPct val="80000"/>
              </a:lnSpc>
              <a:spcBef>
                <a:spcPts val="530"/>
              </a:spcBef>
              <a:buAutoNum type="arabicPeriod" startAt="5"/>
              <a:tabLst>
                <a:tab pos="469900" algn="l"/>
                <a:tab pos="470534" algn="l"/>
              </a:tabLst>
            </a:pPr>
            <a:r>
              <a:rPr sz="2200" spc="-5" dirty="0">
                <a:latin typeface="Carlito"/>
                <a:cs typeface="Carlito"/>
              </a:rPr>
              <a:t>Adv: </a:t>
            </a:r>
            <a:r>
              <a:rPr sz="2200" spc="-10" dirty="0">
                <a:latin typeface="Carlito"/>
                <a:cs typeface="Carlito"/>
              </a:rPr>
              <a:t>Simplicity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20" dirty="0">
                <a:latin typeface="Carlito"/>
                <a:cs typeface="Carlito"/>
              </a:rPr>
              <a:t>faster  </a:t>
            </a:r>
            <a:r>
              <a:rPr sz="2200" spc="-5" dirty="0">
                <a:latin typeface="Carlito"/>
                <a:cs typeface="Carlito"/>
              </a:rPr>
              <a:t>access.</a:t>
            </a:r>
            <a:endParaRPr sz="2200">
              <a:latin typeface="Carlito"/>
              <a:cs typeface="Carlito"/>
            </a:endParaRPr>
          </a:p>
          <a:p>
            <a:pPr marL="469900" indent="-457834">
              <a:lnSpc>
                <a:spcPts val="2375"/>
              </a:lnSpc>
              <a:buAutoNum type="arabicPeriod" startAt="5"/>
              <a:tabLst>
                <a:tab pos="469900" algn="l"/>
                <a:tab pos="470534" algn="l"/>
              </a:tabLst>
            </a:pPr>
            <a:r>
              <a:rPr sz="2200" spc="-5" dirty="0">
                <a:latin typeface="Carlito"/>
                <a:cs typeface="Carlito"/>
              </a:rPr>
              <a:t>Memory </a:t>
            </a:r>
            <a:r>
              <a:rPr sz="2200" spc="-20" dirty="0">
                <a:latin typeface="Carlito"/>
                <a:cs typeface="Carlito"/>
              </a:rPr>
              <a:t>wastage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compared</a:t>
            </a:r>
            <a:endParaRPr sz="2200">
              <a:latin typeface="Carlito"/>
              <a:cs typeface="Carlito"/>
            </a:endParaRPr>
          </a:p>
          <a:p>
            <a:pPr marL="469900">
              <a:lnSpc>
                <a:spcPts val="2375"/>
              </a:lnSpc>
            </a:pP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dynamic.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575" y="424383"/>
            <a:ext cx="36309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Dynamic </a:t>
            </a:r>
            <a:r>
              <a:rPr sz="2400" b="1" dirty="0">
                <a:latin typeface="Carlito"/>
                <a:cs typeface="Carlito"/>
              </a:rPr>
              <a:t>Memory</a:t>
            </a:r>
            <a:r>
              <a:rPr sz="2400" b="1" spc="-8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Allocation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527" y="876045"/>
            <a:ext cx="3848735" cy="276987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577850" indent="-342900">
              <a:lnSpc>
                <a:spcPts val="1920"/>
              </a:lnSpc>
              <a:spcBef>
                <a:spcPts val="565"/>
              </a:spcBef>
              <a:buFont typeface="Carlito"/>
              <a:buAutoNum type="arabicPeriod" startAt="5"/>
              <a:tabLst>
                <a:tab pos="410209" algn="l"/>
                <a:tab pos="410845" algn="l"/>
              </a:tabLst>
            </a:pPr>
            <a:r>
              <a:rPr dirty="0"/>
              <a:t>	</a:t>
            </a:r>
            <a:r>
              <a:rPr sz="2000" spc="-15" dirty="0">
                <a:latin typeface="Carlito"/>
                <a:cs typeface="Carlito"/>
              </a:rPr>
              <a:t>Variables swap from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5" dirty="0">
                <a:latin typeface="Carlito"/>
                <a:cs typeface="Carlito"/>
              </a:rPr>
              <a:t>to  </a:t>
            </a:r>
            <a:r>
              <a:rPr sz="2000" spc="-5" dirty="0">
                <a:latin typeface="Carlito"/>
                <a:cs typeface="Carlito"/>
              </a:rPr>
              <a:t>allocation </a:t>
            </a:r>
            <a:r>
              <a:rPr sz="2000" spc="-20" dirty="0">
                <a:latin typeface="Carlito"/>
                <a:cs typeface="Carlito"/>
              </a:rPr>
              <a:t>state </a:t>
            </a:r>
            <a:r>
              <a:rPr sz="2000" dirty="0">
                <a:latin typeface="Carlito"/>
                <a:cs typeface="Carlito"/>
              </a:rPr>
              <a:t>&amp; </a:t>
            </a:r>
            <a:r>
              <a:rPr sz="2000" spc="-10" dirty="0">
                <a:latin typeface="Carlito"/>
                <a:cs typeface="Carlito"/>
              </a:rPr>
              <a:t>free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state.</a:t>
            </a:r>
            <a:endParaRPr sz="20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20"/>
              </a:spcBef>
              <a:buAutoNum type="arabicPeriod" startAt="5"/>
              <a:tabLst>
                <a:tab pos="469265" algn="l"/>
                <a:tab pos="469900" algn="l"/>
              </a:tabLst>
            </a:pPr>
            <a:r>
              <a:rPr sz="2000" dirty="0">
                <a:latin typeface="Carlito"/>
                <a:cs typeface="Carlito"/>
              </a:rPr>
              <a:t>Eg: PL/I, </a:t>
            </a:r>
            <a:r>
              <a:rPr sz="2000" spc="-5" dirty="0">
                <a:latin typeface="Carlito"/>
                <a:cs typeface="Carlito"/>
              </a:rPr>
              <a:t>ADA,</a:t>
            </a:r>
            <a:r>
              <a:rPr sz="2000" spc="-8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Pascal.</a:t>
            </a:r>
            <a:endParaRPr sz="2000">
              <a:latin typeface="Carlito"/>
              <a:cs typeface="Carlito"/>
            </a:endParaRPr>
          </a:p>
          <a:p>
            <a:pPr marL="469900" indent="-457200">
              <a:lnSpc>
                <a:spcPts val="2160"/>
              </a:lnSpc>
              <a:buAutoNum type="arabicPeriod" startAt="5"/>
              <a:tabLst>
                <a:tab pos="469265" algn="l"/>
                <a:tab pos="469900" algn="l"/>
              </a:tabLst>
            </a:pPr>
            <a:r>
              <a:rPr sz="2000" spc="-40" dirty="0">
                <a:latin typeface="Carlito"/>
                <a:cs typeface="Carlito"/>
              </a:rPr>
              <a:t>Two </a:t>
            </a:r>
            <a:r>
              <a:rPr sz="2000" dirty="0">
                <a:latin typeface="Carlito"/>
                <a:cs typeface="Carlito"/>
              </a:rPr>
              <a:t>types/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flavors</a:t>
            </a:r>
            <a:endParaRPr sz="2000">
              <a:latin typeface="Carlito"/>
              <a:cs typeface="Carlito"/>
            </a:endParaRPr>
          </a:p>
          <a:p>
            <a:pPr marL="603885" lvl="1" indent="-134620">
              <a:lnSpc>
                <a:spcPts val="1920"/>
              </a:lnSpc>
              <a:buChar char="-"/>
              <a:tabLst>
                <a:tab pos="604520" algn="l"/>
              </a:tabLst>
            </a:pPr>
            <a:r>
              <a:rPr sz="2000" dirty="0">
                <a:latin typeface="Carlito"/>
                <a:cs typeface="Carlito"/>
              </a:rPr>
              <a:t>1. </a:t>
            </a:r>
            <a:r>
              <a:rPr sz="2000" spc="-10" dirty="0">
                <a:latin typeface="Carlito"/>
                <a:cs typeface="Carlito"/>
              </a:rPr>
              <a:t>automatic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allocation</a:t>
            </a:r>
            <a:endParaRPr sz="2000">
              <a:latin typeface="Carlito"/>
              <a:cs typeface="Carlito"/>
            </a:endParaRPr>
          </a:p>
          <a:p>
            <a:pPr marL="603885" lvl="1" indent="-134620">
              <a:lnSpc>
                <a:spcPts val="2160"/>
              </a:lnSpc>
              <a:buChar char="-"/>
              <a:tabLst>
                <a:tab pos="604520" algn="l"/>
              </a:tabLst>
            </a:pPr>
            <a:r>
              <a:rPr sz="2000" dirty="0">
                <a:latin typeface="Carlito"/>
                <a:cs typeface="Carlito"/>
              </a:rPr>
              <a:t>2. </a:t>
            </a:r>
            <a:r>
              <a:rPr sz="2000" spc="-15" dirty="0">
                <a:latin typeface="Carlito"/>
                <a:cs typeface="Carlito"/>
              </a:rPr>
              <a:t>Program </a:t>
            </a:r>
            <a:r>
              <a:rPr sz="2000" spc="-10" dirty="0">
                <a:latin typeface="Carlito"/>
                <a:cs typeface="Carlito"/>
              </a:rPr>
              <a:t>controlled</a:t>
            </a:r>
            <a:r>
              <a:rPr sz="2000" spc="-5" dirty="0">
                <a:latin typeface="Carlito"/>
                <a:cs typeface="Carlito"/>
              </a:rPr>
              <a:t> allo</a:t>
            </a:r>
            <a:endParaRPr sz="2000">
              <a:latin typeface="Carlito"/>
              <a:cs typeface="Carlito"/>
            </a:endParaRPr>
          </a:p>
          <a:p>
            <a:pPr marL="469900" indent="-457200">
              <a:lnSpc>
                <a:spcPts val="2160"/>
              </a:lnSpc>
              <a:buAutoNum type="arabicPeriod" startAt="5"/>
              <a:tabLst>
                <a:tab pos="469265" algn="l"/>
                <a:tab pos="469900" algn="l"/>
              </a:tabLst>
            </a:pPr>
            <a:r>
              <a:rPr sz="2000" dirty="0">
                <a:latin typeface="Carlito"/>
                <a:cs typeface="Carlito"/>
              </a:rPr>
              <a:t>Adv: </a:t>
            </a:r>
            <a:r>
              <a:rPr sz="2000" spc="-10" dirty="0">
                <a:latin typeface="Carlito"/>
                <a:cs typeface="Carlito"/>
              </a:rPr>
              <a:t>Recursion </a:t>
            </a:r>
            <a:r>
              <a:rPr sz="2000" spc="-5" dirty="0">
                <a:latin typeface="Carlito"/>
                <a:cs typeface="Carlito"/>
              </a:rPr>
              <a:t>support DS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size</a:t>
            </a:r>
            <a:endParaRPr sz="2000">
              <a:latin typeface="Carlito"/>
              <a:cs typeface="Carlito"/>
            </a:endParaRPr>
          </a:p>
          <a:p>
            <a:pPr marL="469900">
              <a:lnSpc>
                <a:spcPts val="2160"/>
              </a:lnSpc>
            </a:pPr>
            <a:r>
              <a:rPr sz="2000" spc="-15" dirty="0">
                <a:latin typeface="Carlito"/>
                <a:cs typeface="Carlito"/>
              </a:rPr>
              <a:t>dynamically.</a:t>
            </a:r>
            <a:endParaRPr sz="2000">
              <a:latin typeface="Carlito"/>
              <a:cs typeface="Carlito"/>
            </a:endParaRPr>
          </a:p>
          <a:p>
            <a:pPr marL="469900" marR="5080" indent="-457200">
              <a:lnSpc>
                <a:spcPts val="1920"/>
              </a:lnSpc>
              <a:spcBef>
                <a:spcPts val="465"/>
              </a:spcBef>
              <a:buAutoNum type="arabicPeriod" startAt="9"/>
              <a:tabLst>
                <a:tab pos="469265" algn="l"/>
                <a:tab pos="469900" algn="l"/>
              </a:tabLst>
            </a:pPr>
            <a:r>
              <a:rPr sz="2000" spc="-5" dirty="0">
                <a:latin typeface="Carlito"/>
                <a:cs typeface="Carlito"/>
              </a:rPr>
              <a:t>Less </a:t>
            </a:r>
            <a:r>
              <a:rPr sz="2000" dirty="0">
                <a:latin typeface="Carlito"/>
                <a:cs typeface="Carlito"/>
              </a:rPr>
              <a:t>memory </a:t>
            </a:r>
            <a:r>
              <a:rPr sz="2000" spc="-15" dirty="0">
                <a:latin typeface="Carlito"/>
                <a:cs typeface="Carlito"/>
              </a:rPr>
              <a:t>wastage </a:t>
            </a:r>
            <a:r>
              <a:rPr sz="2000" spc="-10" dirty="0">
                <a:latin typeface="Carlito"/>
                <a:cs typeface="Carlito"/>
              </a:rPr>
              <a:t>compared 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formal.</a:t>
            </a:r>
            <a:endParaRPr sz="2000">
              <a:latin typeface="Carlito"/>
              <a:cs typeface="Carlito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36650" y="3803650"/>
          <a:ext cx="1162050" cy="2608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Memory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Code(A)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Data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(A)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Code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(B)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Data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(B)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Code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(C)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Data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(C)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870450" y="3956050"/>
          <a:ext cx="1162050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914400">
                <a:tc>
                  <a:txBody>
                    <a:bodyPr/>
                    <a:lstStyle/>
                    <a:p>
                      <a:pPr marL="92075" marR="164465" algn="just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Memo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y: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Only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 is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active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Code(A)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192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Code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(B)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20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Code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(C)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Data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(A)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851650" y="3651250"/>
          <a:ext cx="1162050" cy="305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1188720">
                <a:tc>
                  <a:txBody>
                    <a:bodyPr/>
                    <a:lstStyle/>
                    <a:p>
                      <a:pPr marL="92075" marR="163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Memo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y:  A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calls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B.  A &amp; B is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active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Code(A)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Code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(B)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192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Code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(C)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20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Data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(A)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Data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(B)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5538" y="231393"/>
            <a:ext cx="7788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Automatic </a:t>
            </a:r>
            <a:r>
              <a:rPr sz="2800" spc="-20" dirty="0"/>
              <a:t>v/s </a:t>
            </a:r>
            <a:r>
              <a:rPr sz="2800" spc="-25" dirty="0"/>
              <a:t>Program </a:t>
            </a:r>
            <a:r>
              <a:rPr sz="2800" spc="-15" dirty="0"/>
              <a:t>Controlled </a:t>
            </a:r>
            <a:r>
              <a:rPr sz="2800" spc="-10" dirty="0"/>
              <a:t>Dynamic</a:t>
            </a:r>
            <a:r>
              <a:rPr sz="2800" spc="125" dirty="0"/>
              <a:t> </a:t>
            </a:r>
            <a:r>
              <a:rPr sz="2800" spc="-10" dirty="0"/>
              <a:t>Allocation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31140" y="727710"/>
            <a:ext cx="4146550" cy="5545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00">
              <a:lnSpc>
                <a:spcPts val="2590"/>
              </a:lnSpc>
              <a:spcBef>
                <a:spcPts val="95"/>
              </a:spcBef>
            </a:pPr>
            <a:r>
              <a:rPr sz="2200" b="1" spc="-10" dirty="0">
                <a:latin typeface="Carlito"/>
                <a:cs typeface="Carlito"/>
              </a:rPr>
              <a:t>Automatic Dynamic</a:t>
            </a:r>
            <a:r>
              <a:rPr sz="2200" b="1" spc="30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Allocation</a:t>
            </a:r>
            <a:endParaRPr sz="2200">
              <a:latin typeface="Carlito"/>
              <a:cs typeface="Carlito"/>
            </a:endParaRPr>
          </a:p>
          <a:p>
            <a:pPr marL="469900" marR="165735" indent="-457200">
              <a:lnSpc>
                <a:spcPct val="90100"/>
              </a:lnSpc>
              <a:spcBef>
                <a:spcPts val="2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Carlito"/>
                <a:cs typeface="Carlito"/>
              </a:rPr>
              <a:t>Implies memory </a:t>
            </a:r>
            <a:r>
              <a:rPr sz="2200" spc="-10" dirty="0">
                <a:latin typeface="Carlito"/>
                <a:cs typeface="Carlito"/>
              </a:rPr>
              <a:t>binding  performed </a:t>
            </a:r>
            <a:r>
              <a:rPr sz="2200" spc="-15" dirty="0">
                <a:latin typeface="Carlito"/>
                <a:cs typeface="Carlito"/>
              </a:rPr>
              <a:t>at execution  </a:t>
            </a:r>
            <a:r>
              <a:rPr sz="2200" spc="-5" dirty="0">
                <a:latin typeface="Carlito"/>
                <a:cs typeface="Carlito"/>
              </a:rPr>
              <a:t>initiation time of </a:t>
            </a:r>
            <a:r>
              <a:rPr sz="2200" spc="-20" dirty="0">
                <a:latin typeface="Carlito"/>
                <a:cs typeface="Carlito"/>
              </a:rPr>
              <a:t>program</a:t>
            </a:r>
            <a:r>
              <a:rPr sz="2200" spc="-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unit.</a:t>
            </a:r>
            <a:endParaRPr sz="2200">
              <a:latin typeface="Carlito"/>
              <a:cs typeface="Carlito"/>
            </a:endParaRPr>
          </a:p>
          <a:p>
            <a:pPr marL="469900" marR="19685" indent="-457200">
              <a:lnSpc>
                <a:spcPts val="2380"/>
              </a:lnSpc>
              <a:spcBef>
                <a:spcPts val="56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Carlito"/>
                <a:cs typeface="Carlito"/>
              </a:rPr>
              <a:t>Memory is </a:t>
            </a:r>
            <a:r>
              <a:rPr sz="2200" spc="-10" dirty="0">
                <a:latin typeface="Carlito"/>
                <a:cs typeface="Carlito"/>
              </a:rPr>
              <a:t>allocated </a:t>
            </a:r>
            <a:r>
              <a:rPr sz="2200" spc="-15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declared  variables </a:t>
            </a:r>
            <a:r>
              <a:rPr sz="2200" spc="-5" dirty="0">
                <a:latin typeface="Carlito"/>
                <a:cs typeface="Carlito"/>
              </a:rPr>
              <a:t>when </a:t>
            </a:r>
            <a:r>
              <a:rPr sz="2200" spc="-15" dirty="0">
                <a:latin typeface="Carlito"/>
                <a:cs typeface="Carlito"/>
              </a:rPr>
              <a:t>execution</a:t>
            </a:r>
            <a:r>
              <a:rPr sz="2200" spc="-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starts.</a:t>
            </a:r>
            <a:endParaRPr sz="2200">
              <a:latin typeface="Carlito"/>
              <a:cs typeface="Carlito"/>
            </a:endParaRPr>
          </a:p>
          <a:p>
            <a:pPr marL="469900" indent="-457200">
              <a:lnSpc>
                <a:spcPts val="2510"/>
              </a:lnSpc>
              <a:spcBef>
                <a:spcPts val="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spc="-10" dirty="0">
                <a:latin typeface="Carlito"/>
                <a:cs typeface="Carlito"/>
              </a:rPr>
              <a:t>De-allocated </a:t>
            </a:r>
            <a:r>
              <a:rPr sz="2200" spc="-5" dirty="0">
                <a:latin typeface="Carlito"/>
                <a:cs typeface="Carlito"/>
              </a:rPr>
              <a:t>when </a:t>
            </a:r>
            <a:r>
              <a:rPr sz="2200" spc="-15" dirty="0">
                <a:latin typeface="Carlito"/>
                <a:cs typeface="Carlito"/>
              </a:rPr>
              <a:t>program</a:t>
            </a:r>
            <a:r>
              <a:rPr sz="2200" spc="-4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unit</a:t>
            </a:r>
            <a:endParaRPr sz="2200">
              <a:latin typeface="Carlito"/>
              <a:cs typeface="Carlito"/>
            </a:endParaRPr>
          </a:p>
          <a:p>
            <a:pPr marL="469900">
              <a:lnSpc>
                <a:spcPts val="2510"/>
              </a:lnSpc>
            </a:pP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exited.</a:t>
            </a:r>
            <a:endParaRPr sz="2200">
              <a:latin typeface="Carlito"/>
              <a:cs typeface="Carlito"/>
            </a:endParaRPr>
          </a:p>
          <a:p>
            <a:pPr marL="469900" marR="76835" indent="-457200">
              <a:lnSpc>
                <a:spcPct val="90000"/>
              </a:lnSpc>
              <a:spcBef>
                <a:spcPts val="525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2200" spc="-20" dirty="0">
                <a:latin typeface="Carlito"/>
                <a:cs typeface="Carlito"/>
              </a:rPr>
              <a:t>Different </a:t>
            </a:r>
            <a:r>
              <a:rPr sz="2200" dirty="0">
                <a:latin typeface="Carlito"/>
                <a:cs typeface="Carlito"/>
              </a:rPr>
              <a:t>memory </a:t>
            </a:r>
            <a:r>
              <a:rPr sz="2200" spc="-10" dirty="0">
                <a:latin typeface="Carlito"/>
                <a:cs typeface="Carlito"/>
              </a:rPr>
              <a:t>areas </a:t>
            </a:r>
            <a:r>
              <a:rPr sz="2200" spc="-15" dirty="0">
                <a:latin typeface="Carlito"/>
                <a:cs typeface="Carlito"/>
              </a:rPr>
              <a:t>may </a:t>
            </a:r>
            <a:r>
              <a:rPr sz="2200" spc="-10" dirty="0">
                <a:latin typeface="Carlito"/>
                <a:cs typeface="Carlito"/>
              </a:rPr>
              <a:t>be  allocated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same </a:t>
            </a:r>
            <a:r>
              <a:rPr sz="2200" spc="-10" dirty="0">
                <a:latin typeface="Carlito"/>
                <a:cs typeface="Carlito"/>
              </a:rPr>
              <a:t>variable </a:t>
            </a:r>
            <a:r>
              <a:rPr sz="2200" spc="-5" dirty="0">
                <a:latin typeface="Carlito"/>
                <a:cs typeface="Carlito"/>
              </a:rPr>
              <a:t>in  </a:t>
            </a:r>
            <a:r>
              <a:rPr sz="2200" spc="-20" dirty="0">
                <a:latin typeface="Carlito"/>
                <a:cs typeface="Carlito"/>
              </a:rPr>
              <a:t>different </a:t>
            </a:r>
            <a:r>
              <a:rPr sz="2200" spc="-10" dirty="0">
                <a:latin typeface="Carlito"/>
                <a:cs typeface="Carlito"/>
              </a:rPr>
              <a:t>activation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20" dirty="0">
                <a:latin typeface="Carlito"/>
                <a:cs typeface="Carlito"/>
              </a:rPr>
              <a:t>program  </a:t>
            </a:r>
            <a:r>
              <a:rPr sz="2200" spc="-10" dirty="0">
                <a:latin typeface="Carlito"/>
                <a:cs typeface="Carlito"/>
              </a:rPr>
              <a:t>unit.</a:t>
            </a:r>
            <a:endParaRPr sz="2200">
              <a:latin typeface="Carlito"/>
              <a:cs typeface="Carlito"/>
            </a:endParaRPr>
          </a:p>
          <a:p>
            <a:pPr marL="469900" marR="207010" indent="-457200">
              <a:lnSpc>
                <a:spcPts val="2380"/>
              </a:lnSpc>
              <a:spcBef>
                <a:spcPts val="560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2200" spc="-10" dirty="0">
                <a:latin typeface="Carlito"/>
                <a:cs typeface="Carlito"/>
              </a:rPr>
              <a:t>Implemented using </a:t>
            </a:r>
            <a:r>
              <a:rPr sz="2200" spc="-15" dirty="0">
                <a:latin typeface="Carlito"/>
                <a:cs typeface="Carlito"/>
              </a:rPr>
              <a:t>stack </a:t>
            </a:r>
            <a:r>
              <a:rPr sz="2200" spc="-10" dirty="0">
                <a:latin typeface="Carlito"/>
                <a:cs typeface="Carlito"/>
              </a:rPr>
              <a:t>since  </a:t>
            </a:r>
            <a:r>
              <a:rPr sz="2200" spc="-35" dirty="0">
                <a:latin typeface="Carlito"/>
                <a:cs typeface="Carlito"/>
              </a:rPr>
              <a:t>entry, </a:t>
            </a:r>
            <a:r>
              <a:rPr sz="2200" spc="-15" dirty="0">
                <a:latin typeface="Carlito"/>
                <a:cs typeface="Carlito"/>
              </a:rPr>
              <a:t>exit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LIFO </a:t>
            </a:r>
            <a:r>
              <a:rPr sz="2200" spc="-10" dirty="0">
                <a:latin typeface="Carlito"/>
                <a:cs typeface="Carlito"/>
              </a:rPr>
              <a:t>by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nature.</a:t>
            </a:r>
            <a:endParaRPr sz="2200">
              <a:latin typeface="Carlito"/>
              <a:cs typeface="Carlito"/>
            </a:endParaRPr>
          </a:p>
          <a:p>
            <a:pPr marL="469900" marR="128905" indent="-457200">
              <a:lnSpc>
                <a:spcPts val="2380"/>
              </a:lnSpc>
              <a:spcBef>
                <a:spcPts val="525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2200" spc="-10" dirty="0">
                <a:latin typeface="Carlito"/>
                <a:cs typeface="Carlito"/>
              </a:rPr>
              <a:t>Implemented </a:t>
            </a:r>
            <a:r>
              <a:rPr sz="2200" spc="-5" dirty="0">
                <a:latin typeface="Carlito"/>
                <a:cs typeface="Carlito"/>
              </a:rPr>
              <a:t>variables </a:t>
            </a:r>
            <a:r>
              <a:rPr sz="2200" spc="-10" dirty="0">
                <a:latin typeface="Carlito"/>
                <a:cs typeface="Carlito"/>
              </a:rPr>
              <a:t>of  </a:t>
            </a:r>
            <a:r>
              <a:rPr sz="2200" spc="-20" dirty="0">
                <a:latin typeface="Carlito"/>
                <a:cs typeface="Carlito"/>
              </a:rPr>
              <a:t>program </a:t>
            </a:r>
            <a:r>
              <a:rPr sz="2200" spc="-15" dirty="0">
                <a:latin typeface="Carlito"/>
                <a:cs typeface="Carlito"/>
              </a:rPr>
              <a:t>are </a:t>
            </a:r>
            <a:r>
              <a:rPr sz="2200" spc="-5" dirty="0">
                <a:latin typeface="Carlito"/>
                <a:cs typeface="Carlito"/>
              </a:rPr>
              <a:t>accessed </a:t>
            </a:r>
            <a:r>
              <a:rPr sz="2200" spc="-10" dirty="0">
                <a:latin typeface="Carlito"/>
                <a:cs typeface="Carlito"/>
              </a:rPr>
              <a:t>using  displacement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this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40" dirty="0">
                <a:latin typeface="Carlito"/>
                <a:cs typeface="Carlito"/>
              </a:rPr>
              <a:t>pointer.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1375" y="604181"/>
            <a:ext cx="4263390" cy="586994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55"/>
              </a:spcBef>
            </a:pPr>
            <a:r>
              <a:rPr sz="2000" b="1" spc="-10" dirty="0">
                <a:latin typeface="Carlito"/>
                <a:cs typeface="Carlito"/>
              </a:rPr>
              <a:t>Program </a:t>
            </a:r>
            <a:r>
              <a:rPr sz="2000" b="1" spc="-5" dirty="0">
                <a:latin typeface="Carlito"/>
                <a:cs typeface="Carlito"/>
              </a:rPr>
              <a:t>Controlled Dynamic</a:t>
            </a:r>
            <a:r>
              <a:rPr sz="2000" b="1" spc="-6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Allocation</a:t>
            </a:r>
            <a:endParaRPr sz="2000">
              <a:latin typeface="Carlito"/>
              <a:cs typeface="Carlito"/>
            </a:endParaRPr>
          </a:p>
          <a:p>
            <a:pPr marL="469900" marR="167005" indent="-457834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latin typeface="Carlito"/>
                <a:cs typeface="Carlito"/>
              </a:rPr>
              <a:t>Implies </a:t>
            </a:r>
            <a:r>
              <a:rPr sz="2200" dirty="0">
                <a:latin typeface="Carlito"/>
                <a:cs typeface="Carlito"/>
              </a:rPr>
              <a:t>memory </a:t>
            </a:r>
            <a:r>
              <a:rPr sz="2200" spc="-10" dirty="0">
                <a:latin typeface="Carlito"/>
                <a:cs typeface="Carlito"/>
              </a:rPr>
              <a:t>binding  performed during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execution 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program </a:t>
            </a:r>
            <a:r>
              <a:rPr sz="2200" spc="-10" dirty="0">
                <a:latin typeface="Carlito"/>
                <a:cs typeface="Carlito"/>
              </a:rPr>
              <a:t>unit.</a:t>
            </a:r>
            <a:endParaRPr sz="2200">
              <a:latin typeface="Carlito"/>
              <a:cs typeface="Carlito"/>
            </a:endParaRPr>
          </a:p>
          <a:p>
            <a:pPr marL="469900" marR="179070" indent="-457834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200" dirty="0">
                <a:latin typeface="Carlito"/>
                <a:cs typeface="Carlito"/>
              </a:rPr>
              <a:t>Memory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allocated </a:t>
            </a:r>
            <a:r>
              <a:rPr sz="2200" spc="-5" dirty="0">
                <a:latin typeface="Carlito"/>
                <a:cs typeface="Carlito"/>
              </a:rPr>
              <a:t>not </a:t>
            </a:r>
            <a:r>
              <a:rPr sz="2200" spc="-10" dirty="0">
                <a:latin typeface="Carlito"/>
                <a:cs typeface="Carlito"/>
              </a:rPr>
              <a:t>at  </a:t>
            </a:r>
            <a:r>
              <a:rPr sz="2200" spc="-15" dirty="0">
                <a:latin typeface="Carlito"/>
                <a:cs typeface="Carlito"/>
              </a:rPr>
              <a:t>execution </a:t>
            </a:r>
            <a:r>
              <a:rPr sz="2200" spc="-10" dirty="0">
                <a:latin typeface="Carlito"/>
                <a:cs typeface="Carlito"/>
              </a:rPr>
              <a:t>but </a:t>
            </a:r>
            <a:r>
              <a:rPr sz="2200" spc="-5" dirty="0">
                <a:latin typeface="Carlito"/>
                <a:cs typeface="Carlito"/>
              </a:rPr>
              <a:t>when used </a:t>
            </a:r>
            <a:r>
              <a:rPr sz="2200" spc="-20" dirty="0">
                <a:latin typeface="Carlito"/>
                <a:cs typeface="Carlito"/>
              </a:rPr>
              <a:t>for  </a:t>
            </a:r>
            <a:r>
              <a:rPr sz="2200" spc="-5" dirty="0">
                <a:latin typeface="Carlito"/>
                <a:cs typeface="Carlito"/>
              </a:rPr>
              <a:t>very </a:t>
            </a:r>
            <a:r>
              <a:rPr sz="2200" spc="-15" dirty="0">
                <a:latin typeface="Carlito"/>
                <a:cs typeface="Carlito"/>
              </a:rPr>
              <a:t>first </a:t>
            </a:r>
            <a:r>
              <a:rPr sz="2200" spc="-5" dirty="0">
                <a:latin typeface="Carlito"/>
                <a:cs typeface="Carlito"/>
              </a:rPr>
              <a:t>time during</a:t>
            </a:r>
            <a:r>
              <a:rPr sz="2200" spc="-3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execution.</a:t>
            </a:r>
            <a:endParaRPr sz="2200">
              <a:latin typeface="Carlito"/>
              <a:cs typeface="Carlito"/>
            </a:endParaRPr>
          </a:p>
          <a:p>
            <a:pPr marL="469900" marR="295275" indent="-457834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200" spc="-10" dirty="0">
                <a:latin typeface="Carlito"/>
                <a:cs typeface="Carlito"/>
              </a:rPr>
              <a:t>De-allocated </a:t>
            </a:r>
            <a:r>
              <a:rPr sz="2200" spc="-5" dirty="0">
                <a:latin typeface="Carlito"/>
                <a:cs typeface="Carlito"/>
              </a:rPr>
              <a:t>when </a:t>
            </a:r>
            <a:r>
              <a:rPr sz="2200" spc="-10" dirty="0">
                <a:latin typeface="Carlito"/>
                <a:cs typeface="Carlito"/>
              </a:rPr>
              <a:t>arbitrary  points are </a:t>
            </a:r>
            <a:r>
              <a:rPr sz="2200" spc="-15" dirty="0">
                <a:latin typeface="Carlito"/>
                <a:cs typeface="Carlito"/>
              </a:rPr>
              <a:t>left </a:t>
            </a:r>
            <a:r>
              <a:rPr sz="2200" spc="-5" dirty="0">
                <a:latin typeface="Carlito"/>
                <a:cs typeface="Carlito"/>
              </a:rPr>
              <a:t>while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execution.</a:t>
            </a:r>
            <a:endParaRPr sz="2200">
              <a:latin typeface="Carlito"/>
              <a:cs typeface="Carlito"/>
            </a:endParaRPr>
          </a:p>
          <a:p>
            <a:pPr marL="469900" marR="414655" indent="-457834" algn="just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470534" algn="l"/>
              </a:tabLst>
            </a:pPr>
            <a:r>
              <a:rPr sz="2200" spc="-10" dirty="0">
                <a:latin typeface="Carlito"/>
                <a:cs typeface="Carlito"/>
              </a:rPr>
              <a:t>Here allocation </a:t>
            </a:r>
            <a:r>
              <a:rPr sz="2200" spc="-5" dirty="0">
                <a:latin typeface="Carlito"/>
                <a:cs typeface="Carlito"/>
              </a:rPr>
              <a:t>is done when  </a:t>
            </a:r>
            <a:r>
              <a:rPr sz="2200" spc="-15" dirty="0">
                <a:latin typeface="Carlito"/>
                <a:cs typeface="Carlito"/>
              </a:rPr>
              <a:t>program </a:t>
            </a:r>
            <a:r>
              <a:rPr sz="2200" spc="-5" dirty="0">
                <a:latin typeface="Carlito"/>
                <a:cs typeface="Carlito"/>
              </a:rPr>
              <a:t>modules </a:t>
            </a:r>
            <a:r>
              <a:rPr sz="2200" spc="-15" dirty="0">
                <a:latin typeface="Carlito"/>
                <a:cs typeface="Carlito"/>
              </a:rPr>
              <a:t>start </a:t>
            </a:r>
            <a:r>
              <a:rPr sz="2200" spc="-10" dirty="0">
                <a:latin typeface="Carlito"/>
                <a:cs typeface="Carlito"/>
              </a:rPr>
              <a:t>purely  </a:t>
            </a:r>
            <a:r>
              <a:rPr sz="2200" spc="-5" dirty="0">
                <a:latin typeface="Carlito"/>
                <a:cs typeface="Carlito"/>
              </a:rPr>
              <a:t>based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scope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variables.</a:t>
            </a:r>
            <a:endParaRPr sz="2200">
              <a:latin typeface="Carlito"/>
              <a:cs typeface="Carlito"/>
            </a:endParaRPr>
          </a:p>
          <a:p>
            <a:pPr marL="469900" indent="-457834" algn="just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470534" algn="l"/>
              </a:tabLst>
            </a:pPr>
            <a:r>
              <a:rPr sz="2200" spc="-10" dirty="0">
                <a:latin typeface="Carlito"/>
                <a:cs typeface="Carlito"/>
              </a:rPr>
              <a:t>Implemented </a:t>
            </a:r>
            <a:r>
              <a:rPr sz="2200" spc="-5" dirty="0">
                <a:latin typeface="Carlito"/>
                <a:cs typeface="Carlito"/>
              </a:rPr>
              <a:t>using heap DS,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as</a:t>
            </a:r>
            <a:endParaRPr sz="2200">
              <a:latin typeface="Carlito"/>
              <a:cs typeface="Carlito"/>
            </a:endParaRPr>
          </a:p>
          <a:p>
            <a:pPr marL="469900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arlito"/>
                <a:cs typeface="Carlito"/>
              </a:rPr>
              <a:t>not </a:t>
            </a:r>
            <a:r>
              <a:rPr sz="2200" spc="-15" dirty="0">
                <a:latin typeface="Carlito"/>
                <a:cs typeface="Carlito"/>
              </a:rPr>
              <a:t>always LIFO </a:t>
            </a:r>
            <a:r>
              <a:rPr sz="2200" spc="-10" dirty="0">
                <a:latin typeface="Carlito"/>
                <a:cs typeface="Carlito"/>
              </a:rPr>
              <a:t>by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nature.</a:t>
            </a:r>
            <a:endParaRPr sz="2200">
              <a:latin typeface="Carlito"/>
              <a:cs typeface="Carlito"/>
            </a:endParaRPr>
          </a:p>
          <a:p>
            <a:pPr marL="469900" marR="193040" indent="-457834" algn="just">
              <a:lnSpc>
                <a:spcPct val="100000"/>
              </a:lnSpc>
              <a:spcBef>
                <a:spcPts val="525"/>
              </a:spcBef>
              <a:buAutoNum type="arabicPeriod" startAt="6"/>
              <a:tabLst>
                <a:tab pos="470534" algn="l"/>
              </a:tabLst>
            </a:pPr>
            <a:r>
              <a:rPr sz="2200" spc="-20" dirty="0">
                <a:latin typeface="Carlito"/>
                <a:cs typeface="Carlito"/>
              </a:rPr>
              <a:t>Pointer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needed now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point 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each </a:t>
            </a:r>
            <a:r>
              <a:rPr sz="2200" dirty="0">
                <a:latin typeface="Carlito"/>
                <a:cs typeface="Carlito"/>
              </a:rPr>
              <a:t>memory </a:t>
            </a:r>
            <a:r>
              <a:rPr sz="2200" spc="-10" dirty="0">
                <a:latin typeface="Carlito"/>
                <a:cs typeface="Carlito"/>
              </a:rPr>
              <a:t>area allocated.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73480" marR="5080" indent="-102743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[B] </a:t>
            </a:r>
            <a:r>
              <a:rPr dirty="0"/>
              <a:t>Memory </a:t>
            </a:r>
            <a:r>
              <a:rPr spc="-10" dirty="0"/>
              <a:t>allocation </a:t>
            </a:r>
            <a:r>
              <a:rPr spc="-5" dirty="0"/>
              <a:t>in </a:t>
            </a:r>
            <a:r>
              <a:rPr spc="-10" dirty="0"/>
              <a:t>Block  Structured</a:t>
            </a:r>
            <a:r>
              <a:rPr spc="-25" dirty="0"/>
              <a:t> </a:t>
            </a:r>
            <a:r>
              <a:rPr spc="-10" dirty="0"/>
              <a:t>Language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538"/>
            <a:ext cx="7094220" cy="4280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364105" algn="l"/>
              </a:tabLst>
            </a:pPr>
            <a:r>
              <a:rPr sz="2700" dirty="0">
                <a:latin typeface="Carlito"/>
                <a:cs typeface="Carlito"/>
              </a:rPr>
              <a:t>Block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contain	</a:t>
            </a:r>
            <a:r>
              <a:rPr sz="2700" spc="-20" dirty="0">
                <a:latin typeface="Carlito"/>
                <a:cs typeface="Carlito"/>
              </a:rPr>
              <a:t>data</a:t>
            </a:r>
            <a:r>
              <a:rPr sz="2700" spc="-1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declaration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There may </a:t>
            </a:r>
            <a:r>
              <a:rPr sz="2700" spc="-5" dirty="0">
                <a:latin typeface="Carlito"/>
                <a:cs typeface="Carlito"/>
              </a:rPr>
              <a:t>be </a:t>
            </a:r>
            <a:r>
              <a:rPr sz="2700" spc="-15" dirty="0">
                <a:latin typeface="Carlito"/>
                <a:cs typeface="Carlito"/>
              </a:rPr>
              <a:t>nested structure </a:t>
            </a:r>
            <a:r>
              <a:rPr sz="2700" spc="-5" dirty="0">
                <a:latin typeface="Carlito"/>
                <a:cs typeface="Carlito"/>
              </a:rPr>
              <a:t>of</a:t>
            </a:r>
            <a:r>
              <a:rPr sz="2700" spc="-4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block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Block </a:t>
            </a:r>
            <a:r>
              <a:rPr sz="2700" spc="-15" dirty="0">
                <a:latin typeface="Carlito"/>
                <a:cs typeface="Carlito"/>
              </a:rPr>
              <a:t>structure </a:t>
            </a:r>
            <a:r>
              <a:rPr sz="2700" spc="-5" dirty="0">
                <a:latin typeface="Carlito"/>
                <a:cs typeface="Carlito"/>
              </a:rPr>
              <a:t>uses dynamic </a:t>
            </a:r>
            <a:r>
              <a:rPr sz="2700" dirty="0">
                <a:latin typeface="Carlito"/>
                <a:cs typeface="Carlito"/>
              </a:rPr>
              <a:t>memory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allocation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Eg: PL/I, </a:t>
            </a:r>
            <a:r>
              <a:rPr sz="2700" spc="-15" dirty="0">
                <a:latin typeface="Carlito"/>
                <a:cs typeface="Carlito"/>
              </a:rPr>
              <a:t>Pascal,</a:t>
            </a:r>
            <a:r>
              <a:rPr sz="2700" spc="-3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ADA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Sub </a:t>
            </a:r>
            <a:r>
              <a:rPr sz="2700" spc="-55" dirty="0">
                <a:latin typeface="Carlito"/>
                <a:cs typeface="Carlito"/>
              </a:rPr>
              <a:t>Topic</a:t>
            </a:r>
            <a:r>
              <a:rPr sz="2700" spc="-4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List</a:t>
            </a:r>
            <a:endParaRPr sz="27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400" spc="-10" dirty="0">
                <a:latin typeface="Carlito"/>
                <a:cs typeface="Carlito"/>
              </a:rPr>
              <a:t>Scope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Rules</a:t>
            </a:r>
            <a:endParaRPr sz="24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400" dirty="0">
                <a:latin typeface="Carlito"/>
                <a:cs typeface="Carlito"/>
              </a:rPr>
              <a:t>Memory </a:t>
            </a:r>
            <a:r>
              <a:rPr sz="2400" spc="-5" dirty="0">
                <a:latin typeface="Carlito"/>
                <a:cs typeface="Carlito"/>
              </a:rPr>
              <a:t>Allocation </a:t>
            </a:r>
            <a:r>
              <a:rPr sz="2400" dirty="0">
                <a:latin typeface="Carlito"/>
                <a:cs typeface="Carlito"/>
              </a:rPr>
              <a:t>&amp;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Access</a:t>
            </a:r>
            <a:endParaRPr sz="24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400" spc="-5" dirty="0">
                <a:latin typeface="Carlito"/>
                <a:cs typeface="Carlito"/>
              </a:rPr>
              <a:t>Accessing Non-local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variables</a:t>
            </a:r>
            <a:endParaRPr sz="24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400" spc="-5" dirty="0">
                <a:latin typeface="Carlito"/>
                <a:cs typeface="Carlito"/>
              </a:rPr>
              <a:t>Symbol table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requirement</a:t>
            </a:r>
            <a:endParaRPr sz="24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400" spc="-10" dirty="0">
                <a:latin typeface="Carlito"/>
                <a:cs typeface="Carlito"/>
              </a:rPr>
              <a:t>Recursion</a:t>
            </a:r>
            <a:endParaRPr sz="24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400" spc="-10" dirty="0">
                <a:latin typeface="Carlito"/>
                <a:cs typeface="Carlito"/>
              </a:rPr>
              <a:t>Limitation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stack </a:t>
            </a:r>
            <a:r>
              <a:rPr sz="2400" spc="-5" dirty="0">
                <a:latin typeface="Carlito"/>
                <a:cs typeface="Carlito"/>
              </a:rPr>
              <a:t>based </a:t>
            </a:r>
            <a:r>
              <a:rPr sz="2400" dirty="0">
                <a:latin typeface="Carlito"/>
                <a:cs typeface="Carlito"/>
              </a:rPr>
              <a:t>memory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allocation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839" y="165303"/>
            <a:ext cx="8376284" cy="6364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100"/>
              </a:spcBef>
            </a:pPr>
            <a:r>
              <a:rPr sz="27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1. </a:t>
            </a:r>
            <a:r>
              <a:rPr sz="27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Scope</a:t>
            </a:r>
            <a:r>
              <a:rPr sz="27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7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Rules:</a:t>
            </a:r>
            <a:endParaRPr sz="2700">
              <a:latin typeface="Carlito"/>
              <a:cs typeface="Carlito"/>
            </a:endParaRPr>
          </a:p>
          <a:p>
            <a:pPr marL="4699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700" dirty="0">
                <a:latin typeface="Carlito"/>
                <a:cs typeface="Carlito"/>
              </a:rPr>
              <a:t>If </a:t>
            </a:r>
            <a:r>
              <a:rPr sz="2700" spc="-5" dirty="0">
                <a:latin typeface="Carlito"/>
                <a:cs typeface="Carlito"/>
              </a:rPr>
              <a:t>variables </a:t>
            </a:r>
            <a:r>
              <a:rPr sz="2700" spc="-10" dirty="0">
                <a:latin typeface="Carlito"/>
                <a:cs typeface="Carlito"/>
              </a:rPr>
              <a:t>var</a:t>
            </a:r>
            <a:r>
              <a:rPr sz="2700" spc="-15" baseline="-20061" dirty="0">
                <a:latin typeface="Carlito"/>
                <a:cs typeface="Carlito"/>
              </a:rPr>
              <a:t>i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15" dirty="0">
                <a:latin typeface="Carlito"/>
                <a:cs typeface="Carlito"/>
              </a:rPr>
              <a:t>created </a:t>
            </a:r>
            <a:r>
              <a:rPr sz="2700" dirty="0">
                <a:latin typeface="Carlito"/>
                <a:cs typeface="Carlito"/>
              </a:rPr>
              <a:t>with </a:t>
            </a:r>
            <a:r>
              <a:rPr sz="2700" spc="-5" dirty="0">
                <a:latin typeface="Carlito"/>
                <a:cs typeface="Carlito"/>
              </a:rPr>
              <a:t>name name</a:t>
            </a:r>
            <a:r>
              <a:rPr sz="2700" spc="-7" baseline="-20061" dirty="0">
                <a:latin typeface="Carlito"/>
                <a:cs typeface="Carlito"/>
              </a:rPr>
              <a:t>i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5" dirty="0">
                <a:latin typeface="Carlito"/>
                <a:cs typeface="Carlito"/>
              </a:rPr>
              <a:t>block</a:t>
            </a:r>
            <a:r>
              <a:rPr sz="2700" spc="-13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B.</a:t>
            </a:r>
            <a:endParaRPr sz="2700">
              <a:latin typeface="Carlito"/>
              <a:cs typeface="Carlito"/>
            </a:endParaRPr>
          </a:p>
          <a:p>
            <a:pPr marL="469900" marR="132080" indent="-342900">
              <a:lnSpc>
                <a:spcPts val="2590"/>
              </a:lnSpc>
              <a:spcBef>
                <a:spcPts val="6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7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Rule 1</a:t>
            </a:r>
            <a:r>
              <a:rPr sz="2700" dirty="0">
                <a:latin typeface="Carlito"/>
                <a:cs typeface="Carlito"/>
              </a:rPr>
              <a:t>: </a:t>
            </a:r>
            <a:r>
              <a:rPr sz="2700" spc="-10" dirty="0">
                <a:latin typeface="Carlito"/>
                <a:cs typeface="Carlito"/>
              </a:rPr>
              <a:t>var</a:t>
            </a:r>
            <a:r>
              <a:rPr sz="2700" spc="-15" baseline="-20061" dirty="0">
                <a:latin typeface="Carlito"/>
                <a:cs typeface="Carlito"/>
              </a:rPr>
              <a:t>i </a:t>
            </a:r>
            <a:r>
              <a:rPr sz="2700" spc="-10" dirty="0">
                <a:latin typeface="Carlito"/>
                <a:cs typeface="Carlito"/>
              </a:rPr>
              <a:t>can </a:t>
            </a:r>
            <a:r>
              <a:rPr sz="2700" spc="-5" dirty="0">
                <a:latin typeface="Carlito"/>
                <a:cs typeface="Carlito"/>
              </a:rPr>
              <a:t>be </a:t>
            </a:r>
            <a:r>
              <a:rPr sz="2700" dirty="0">
                <a:latin typeface="Carlito"/>
                <a:cs typeface="Carlito"/>
              </a:rPr>
              <a:t>accessed in </a:t>
            </a:r>
            <a:r>
              <a:rPr sz="2700" spc="-20" dirty="0">
                <a:latin typeface="Carlito"/>
                <a:cs typeface="Carlito"/>
              </a:rPr>
              <a:t>any statement </a:t>
            </a:r>
            <a:r>
              <a:rPr sz="2700" spc="-10" dirty="0">
                <a:latin typeface="Carlito"/>
                <a:cs typeface="Carlito"/>
              </a:rPr>
              <a:t>situated </a:t>
            </a:r>
            <a:r>
              <a:rPr sz="2700" dirty="0">
                <a:latin typeface="Carlito"/>
                <a:cs typeface="Carlito"/>
              </a:rPr>
              <a:t>in  </a:t>
            </a:r>
            <a:r>
              <a:rPr sz="2700" spc="-5" dirty="0">
                <a:latin typeface="Carlito"/>
                <a:cs typeface="Carlito"/>
              </a:rPr>
              <a:t>block</a:t>
            </a:r>
            <a:r>
              <a:rPr sz="2700" spc="-3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B.</a:t>
            </a:r>
            <a:endParaRPr sz="2700">
              <a:latin typeface="Carlito"/>
              <a:cs typeface="Carlito"/>
            </a:endParaRPr>
          </a:p>
          <a:p>
            <a:pPr marL="469900" marR="300990" indent="-342900">
              <a:lnSpc>
                <a:spcPts val="2590"/>
              </a:lnSpc>
              <a:spcBef>
                <a:spcPts val="65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7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Rule </a:t>
            </a:r>
            <a:r>
              <a:rPr sz="27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2</a:t>
            </a:r>
            <a:r>
              <a:rPr sz="2700" spc="-15" dirty="0">
                <a:latin typeface="Arial"/>
                <a:cs typeface="Arial"/>
              </a:rPr>
              <a:t>: </a:t>
            </a:r>
            <a:r>
              <a:rPr sz="2700" spc="-180" dirty="0">
                <a:latin typeface="Arial"/>
                <a:cs typeface="Arial"/>
              </a:rPr>
              <a:t>Rule </a:t>
            </a:r>
            <a:r>
              <a:rPr sz="2700" spc="-135" dirty="0">
                <a:latin typeface="Arial"/>
                <a:cs typeface="Arial"/>
              </a:rPr>
              <a:t>1 </a:t>
            </a:r>
            <a:r>
              <a:rPr sz="2700" spc="-235" dirty="0">
                <a:latin typeface="Arial"/>
                <a:cs typeface="Arial"/>
              </a:rPr>
              <a:t>+ </a:t>
            </a:r>
            <a:r>
              <a:rPr sz="2700" spc="-65" dirty="0">
                <a:latin typeface="Arial"/>
                <a:cs typeface="Arial"/>
              </a:rPr>
              <a:t>‘B’ </a:t>
            </a:r>
            <a:r>
              <a:rPr sz="2700" spc="-140" dirty="0">
                <a:latin typeface="Arial"/>
                <a:cs typeface="Arial"/>
              </a:rPr>
              <a:t>is </a:t>
            </a:r>
            <a:r>
              <a:rPr sz="2700" spc="-130" dirty="0">
                <a:latin typeface="Arial"/>
                <a:cs typeface="Arial"/>
              </a:rPr>
              <a:t>enclosed </a:t>
            </a:r>
            <a:r>
              <a:rPr sz="2700" spc="-35" dirty="0">
                <a:latin typeface="Arial"/>
                <a:cs typeface="Arial"/>
              </a:rPr>
              <a:t>in </a:t>
            </a:r>
            <a:r>
              <a:rPr sz="2700" spc="-65" dirty="0">
                <a:latin typeface="Arial"/>
                <a:cs typeface="Arial"/>
              </a:rPr>
              <a:t>‘B’ </a:t>
            </a:r>
            <a:r>
              <a:rPr sz="2700" spc="-155" dirty="0">
                <a:latin typeface="Arial"/>
                <a:cs typeface="Arial"/>
              </a:rPr>
              <a:t>unless </a:t>
            </a:r>
            <a:r>
              <a:rPr sz="2700" spc="-65" dirty="0">
                <a:latin typeface="Arial"/>
                <a:cs typeface="Arial"/>
              </a:rPr>
              <a:t>‘B’</a:t>
            </a:r>
            <a:r>
              <a:rPr sz="2700" spc="-500" dirty="0">
                <a:latin typeface="Arial"/>
                <a:cs typeface="Arial"/>
              </a:rPr>
              <a:t> </a:t>
            </a:r>
            <a:r>
              <a:rPr sz="2700" spc="-110" dirty="0">
                <a:latin typeface="Arial"/>
                <a:cs typeface="Arial"/>
              </a:rPr>
              <a:t>contains  </a:t>
            </a:r>
            <a:r>
              <a:rPr sz="2700" spc="-15" dirty="0">
                <a:latin typeface="Carlito"/>
                <a:cs typeface="Carlito"/>
              </a:rPr>
              <a:t>declaration </a:t>
            </a:r>
            <a:r>
              <a:rPr sz="2700" spc="-5" dirty="0">
                <a:latin typeface="Carlito"/>
                <a:cs typeface="Carlito"/>
              </a:rPr>
              <a:t>using same name</a:t>
            </a:r>
            <a:r>
              <a:rPr sz="2700" spc="-2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name</a:t>
            </a:r>
            <a:r>
              <a:rPr sz="2700" spc="-7" baseline="-20061" dirty="0">
                <a:latin typeface="Carlito"/>
                <a:cs typeface="Carlito"/>
              </a:rPr>
              <a:t>i</a:t>
            </a:r>
            <a:r>
              <a:rPr sz="2700" spc="-5" dirty="0">
                <a:latin typeface="Carlito"/>
                <a:cs typeface="Carlito"/>
              </a:rPr>
              <a:t>.</a:t>
            </a:r>
            <a:endParaRPr sz="2700">
              <a:latin typeface="Carlito"/>
              <a:cs typeface="Carlito"/>
            </a:endParaRPr>
          </a:p>
          <a:p>
            <a:pPr marL="469900" indent="-342900">
              <a:lnSpc>
                <a:spcPts val="2915"/>
              </a:lnSpc>
              <a:spcBef>
                <a:spcPts val="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700" dirty="0">
                <a:latin typeface="Carlito"/>
                <a:cs typeface="Carlito"/>
              </a:rPr>
              <a:t>Eg: </a:t>
            </a:r>
            <a:r>
              <a:rPr sz="2700" spc="-5" dirty="0">
                <a:latin typeface="Carlito"/>
                <a:cs typeface="Carlito"/>
              </a:rPr>
              <a:t>variables </a:t>
            </a:r>
            <a:r>
              <a:rPr sz="2700" dirty="0">
                <a:latin typeface="Carlito"/>
                <a:cs typeface="Carlito"/>
              </a:rPr>
              <a:t>B =</a:t>
            </a:r>
            <a:r>
              <a:rPr sz="2700" spc="-4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local</a:t>
            </a:r>
            <a:endParaRPr sz="2700">
              <a:latin typeface="Carlito"/>
              <a:cs typeface="Carlito"/>
            </a:endParaRPr>
          </a:p>
          <a:p>
            <a:pPr marL="2265045">
              <a:lnSpc>
                <a:spcPts val="2915"/>
              </a:lnSpc>
            </a:pPr>
            <a:r>
              <a:rPr sz="2700" spc="-130" dirty="0">
                <a:latin typeface="Arial"/>
                <a:cs typeface="Arial"/>
              </a:rPr>
              <a:t>B’ </a:t>
            </a:r>
            <a:r>
              <a:rPr sz="2700" spc="-235" dirty="0">
                <a:latin typeface="Arial"/>
                <a:cs typeface="Arial"/>
              </a:rPr>
              <a:t>=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non</a:t>
            </a:r>
            <a:r>
              <a:rPr sz="2700" spc="-30" dirty="0">
                <a:latin typeface="Carlito"/>
                <a:cs typeface="Carlito"/>
              </a:rPr>
              <a:t>-local</a:t>
            </a:r>
            <a:endParaRPr sz="2700">
              <a:latin typeface="Carlito"/>
              <a:cs typeface="Carlito"/>
            </a:endParaRPr>
          </a:p>
          <a:p>
            <a:pPr marL="127000">
              <a:lnSpc>
                <a:spcPts val="2915"/>
              </a:lnSpc>
            </a:pPr>
            <a:r>
              <a:rPr sz="2700" spc="-5" dirty="0">
                <a:latin typeface="Carlito"/>
                <a:cs typeface="Carlito"/>
              </a:rPr>
              <a:t>A{</a:t>
            </a:r>
            <a:endParaRPr sz="2700">
              <a:latin typeface="Carlito"/>
              <a:cs typeface="Carlito"/>
            </a:endParaRPr>
          </a:p>
          <a:p>
            <a:pPr marL="469900" marR="5415280" indent="571500">
              <a:lnSpc>
                <a:spcPts val="2590"/>
              </a:lnSpc>
              <a:spcBef>
                <a:spcPts val="305"/>
              </a:spcBef>
              <a:tabLst>
                <a:tab pos="1041400" algn="l"/>
              </a:tabLst>
            </a:pPr>
            <a:r>
              <a:rPr sz="2700" spc="-45" dirty="0">
                <a:latin typeface="Carlito"/>
                <a:cs typeface="Carlito"/>
              </a:rPr>
              <a:t>x,y,z </a:t>
            </a:r>
            <a:r>
              <a:rPr sz="2700" dirty="0">
                <a:latin typeface="Carlito"/>
                <a:cs typeface="Carlito"/>
              </a:rPr>
              <a:t>:</a:t>
            </a:r>
            <a:r>
              <a:rPr sz="2700" spc="-4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integer;  </a:t>
            </a:r>
            <a:r>
              <a:rPr sz="2700" spc="-5" dirty="0">
                <a:latin typeface="Carlito"/>
                <a:cs typeface="Carlito"/>
              </a:rPr>
              <a:t>B{	</a:t>
            </a:r>
            <a:r>
              <a:rPr sz="2700" dirty="0">
                <a:latin typeface="Carlito"/>
                <a:cs typeface="Carlito"/>
              </a:rPr>
              <a:t>g :</a:t>
            </a:r>
            <a:r>
              <a:rPr sz="2700" spc="-1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real;</a:t>
            </a:r>
            <a:endParaRPr sz="2700">
              <a:latin typeface="Carlito"/>
              <a:cs typeface="Carlito"/>
            </a:endParaRPr>
          </a:p>
          <a:p>
            <a:pPr marL="1041400">
              <a:lnSpc>
                <a:spcPts val="2295"/>
              </a:lnSpc>
              <a:tabLst>
                <a:tab pos="1955800" algn="l"/>
              </a:tabLst>
            </a:pPr>
            <a:r>
              <a:rPr sz="2700" dirty="0">
                <a:latin typeface="Carlito"/>
                <a:cs typeface="Carlito"/>
              </a:rPr>
              <a:t>C{	</a:t>
            </a:r>
            <a:r>
              <a:rPr sz="2700" spc="-5" dirty="0">
                <a:latin typeface="Carlito"/>
                <a:cs typeface="Carlito"/>
              </a:rPr>
              <a:t>h,z </a:t>
            </a:r>
            <a:r>
              <a:rPr sz="2700" dirty="0">
                <a:latin typeface="Carlito"/>
                <a:cs typeface="Carlito"/>
              </a:rPr>
              <a:t>:</a:t>
            </a:r>
            <a:r>
              <a:rPr sz="2700" spc="-1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real;</a:t>
            </a:r>
            <a:endParaRPr sz="2700">
              <a:latin typeface="Carlito"/>
              <a:cs typeface="Carlito"/>
            </a:endParaRPr>
          </a:p>
          <a:p>
            <a:pPr marL="1041400">
              <a:lnSpc>
                <a:spcPts val="2915"/>
              </a:lnSpc>
            </a:pPr>
            <a:r>
              <a:rPr sz="2700" dirty="0">
                <a:latin typeface="Carlito"/>
                <a:cs typeface="Carlito"/>
              </a:rPr>
              <a:t>}C</a:t>
            </a:r>
            <a:endParaRPr sz="2700">
              <a:latin typeface="Carlito"/>
              <a:cs typeface="Carlito"/>
            </a:endParaRPr>
          </a:p>
          <a:p>
            <a:pPr marL="469900">
              <a:lnSpc>
                <a:spcPts val="2915"/>
              </a:lnSpc>
            </a:pPr>
            <a:r>
              <a:rPr sz="2700" dirty="0">
                <a:latin typeface="Carlito"/>
                <a:cs typeface="Carlito"/>
              </a:rPr>
              <a:t>}B</a:t>
            </a:r>
            <a:endParaRPr sz="2700">
              <a:latin typeface="Carlito"/>
              <a:cs typeface="Carlito"/>
            </a:endParaRPr>
          </a:p>
          <a:p>
            <a:pPr marL="469900">
              <a:lnSpc>
                <a:spcPts val="2915"/>
              </a:lnSpc>
              <a:tabLst>
                <a:tab pos="1041400" algn="l"/>
              </a:tabLst>
            </a:pPr>
            <a:r>
              <a:rPr sz="2700" spc="-5" dirty="0">
                <a:latin typeface="Carlito"/>
                <a:cs typeface="Carlito"/>
              </a:rPr>
              <a:t>D{	</a:t>
            </a:r>
            <a:r>
              <a:rPr sz="2700" dirty="0">
                <a:latin typeface="Carlito"/>
                <a:cs typeface="Carlito"/>
              </a:rPr>
              <a:t>i,j :</a:t>
            </a:r>
            <a:r>
              <a:rPr sz="2700" spc="-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integer;</a:t>
            </a:r>
            <a:endParaRPr sz="27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</a:pPr>
            <a:r>
              <a:rPr sz="2700" dirty="0">
                <a:latin typeface="Carlito"/>
                <a:cs typeface="Carlito"/>
              </a:rPr>
              <a:t>}D</a:t>
            </a:r>
            <a:endParaRPr sz="2700">
              <a:latin typeface="Carlito"/>
              <a:cs typeface="Carlito"/>
            </a:endParaRPr>
          </a:p>
          <a:p>
            <a:pPr marL="127000">
              <a:lnSpc>
                <a:spcPct val="100000"/>
              </a:lnSpc>
            </a:pPr>
            <a:r>
              <a:rPr sz="2700" dirty="0">
                <a:latin typeface="Carlito"/>
                <a:cs typeface="Carlito"/>
              </a:rPr>
              <a:t>}A</a:t>
            </a:r>
            <a:endParaRPr sz="2700">
              <a:latin typeface="Carlito"/>
              <a:cs typeface="Carlit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65650" y="3803650"/>
          <a:ext cx="4210050" cy="267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572895"/>
                <a:gridCol w="1779905"/>
              </a:tblGrid>
              <a:tr h="4445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Block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Accessibility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Variables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Local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Non-Local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xA,yA,zA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B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gB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xA,yA,zA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C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hC, zC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xA,yA,gB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rlito"/>
                          <a:cs typeface="Carlito"/>
                        </a:rPr>
                        <a:t>iD,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jD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xA, yA,</a:t>
                      </a:r>
                      <a:r>
                        <a:rPr sz="1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zA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59207"/>
            <a:ext cx="52197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2.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Memory allocation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&amp;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Access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648055"/>
            <a:ext cx="8555990" cy="59664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Implemented </a:t>
            </a:r>
            <a:r>
              <a:rPr sz="3200" spc="-5" dirty="0">
                <a:latin typeface="Carlito"/>
                <a:cs typeface="Carlito"/>
              </a:rPr>
              <a:t>using </a:t>
            </a:r>
            <a:r>
              <a:rPr sz="3200" spc="-10" dirty="0">
                <a:latin typeface="Carlito"/>
                <a:cs typeface="Carlito"/>
              </a:rPr>
              <a:t>extended </a:t>
            </a:r>
            <a:r>
              <a:rPr sz="3200" spc="-20" dirty="0">
                <a:latin typeface="Carlito"/>
                <a:cs typeface="Carlito"/>
              </a:rPr>
              <a:t>stack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model.</a:t>
            </a:r>
            <a:endParaRPr sz="3200">
              <a:latin typeface="Carlito"/>
              <a:cs typeface="Carlito"/>
            </a:endParaRPr>
          </a:p>
          <a:p>
            <a:pPr marL="355600" marR="6337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Automatic </a:t>
            </a:r>
            <a:r>
              <a:rPr sz="3200" spc="-5" dirty="0">
                <a:latin typeface="Carlito"/>
                <a:cs typeface="Carlito"/>
              </a:rPr>
              <a:t>dynamic </a:t>
            </a:r>
            <a:r>
              <a:rPr sz="3200" spc="-10" dirty="0">
                <a:latin typeface="Carlito"/>
                <a:cs typeface="Carlito"/>
              </a:rPr>
              <a:t>allocation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implemented  </a:t>
            </a:r>
            <a:r>
              <a:rPr sz="3200" spc="-5" dirty="0">
                <a:latin typeface="Carlito"/>
                <a:cs typeface="Carlito"/>
              </a:rPr>
              <a:t>using </a:t>
            </a:r>
            <a:r>
              <a:rPr sz="3200" spc="-10" dirty="0">
                <a:latin typeface="Carlito"/>
                <a:cs typeface="Carlito"/>
              </a:rPr>
              <a:t>extended </a:t>
            </a:r>
            <a:r>
              <a:rPr sz="3200" spc="-20" dirty="0">
                <a:latin typeface="Carlito"/>
                <a:cs typeface="Carlito"/>
              </a:rPr>
              <a:t>stack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model.</a:t>
            </a:r>
            <a:endParaRPr sz="3200">
              <a:latin typeface="Carlito"/>
              <a:cs typeface="Carlito"/>
            </a:endParaRPr>
          </a:p>
          <a:p>
            <a:pPr marL="355600" marR="5626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Minor </a:t>
            </a:r>
            <a:r>
              <a:rPr sz="3200" spc="-10" dirty="0">
                <a:latin typeface="Carlito"/>
                <a:cs typeface="Carlito"/>
              </a:rPr>
              <a:t>variation: </a:t>
            </a:r>
            <a:r>
              <a:rPr sz="3200" dirty="0">
                <a:latin typeface="Carlito"/>
                <a:cs typeface="Carlito"/>
              </a:rPr>
              <a:t>each </a:t>
            </a:r>
            <a:r>
              <a:rPr sz="3200" spc="-20" dirty="0">
                <a:latin typeface="Carlito"/>
                <a:cs typeface="Carlito"/>
              </a:rPr>
              <a:t>record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spc="-10" dirty="0">
                <a:latin typeface="Carlito"/>
                <a:cs typeface="Carlito"/>
              </a:rPr>
              <a:t>two reserved  </a:t>
            </a:r>
            <a:r>
              <a:rPr sz="3200" spc="-20" dirty="0">
                <a:latin typeface="Carlito"/>
                <a:cs typeface="Carlito"/>
              </a:rPr>
              <a:t>pointers, </a:t>
            </a:r>
            <a:r>
              <a:rPr sz="3200" spc="-10" dirty="0">
                <a:latin typeface="Carlito"/>
                <a:cs typeface="Carlito"/>
              </a:rPr>
              <a:t>determining </a:t>
            </a:r>
            <a:r>
              <a:rPr sz="3200" spc="-5" dirty="0">
                <a:latin typeface="Carlito"/>
                <a:cs typeface="Carlito"/>
              </a:rPr>
              <a:t>its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scope.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AR: </a:t>
            </a:r>
            <a:r>
              <a:rPr sz="3200" spc="-10" dirty="0">
                <a:latin typeface="Carlito"/>
                <a:cs typeface="Carlito"/>
              </a:rPr>
              <a:t>Activation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Record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ARB: </a:t>
            </a:r>
            <a:r>
              <a:rPr sz="3200" spc="-10" dirty="0">
                <a:latin typeface="Carlito"/>
                <a:cs typeface="Carlito"/>
              </a:rPr>
              <a:t>Activation </a:t>
            </a:r>
            <a:r>
              <a:rPr sz="3200" spc="-25" dirty="0">
                <a:latin typeface="Carlito"/>
                <a:cs typeface="Carlito"/>
              </a:rPr>
              <a:t>Record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Block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following </a:t>
            </a:r>
            <a:r>
              <a:rPr sz="3200" spc="-10" dirty="0">
                <a:latin typeface="Carlito"/>
                <a:cs typeface="Carlito"/>
              </a:rPr>
              <a:t>figure:</a:t>
            </a:r>
            <a:endParaRPr sz="320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When </a:t>
            </a:r>
            <a:r>
              <a:rPr sz="2800" spc="-20" dirty="0">
                <a:latin typeface="Carlito"/>
                <a:cs typeface="Carlito"/>
              </a:rPr>
              <a:t>execution </a:t>
            </a:r>
            <a:r>
              <a:rPr sz="2800" spc="-15" dirty="0">
                <a:latin typeface="Carlito"/>
                <a:cs typeface="Carlito"/>
              </a:rPr>
              <a:t>starts, </a:t>
            </a:r>
            <a:r>
              <a:rPr sz="2800" spc="-30" dirty="0">
                <a:latin typeface="Carlito"/>
                <a:cs typeface="Carlito"/>
              </a:rPr>
              <a:t>state </a:t>
            </a:r>
            <a:r>
              <a:rPr sz="2800" spc="-10" dirty="0">
                <a:latin typeface="Carlito"/>
                <a:cs typeface="Carlito"/>
              </a:rPr>
              <a:t>changes </a:t>
            </a:r>
            <a:r>
              <a:rPr sz="2800" spc="-20" dirty="0">
                <a:latin typeface="Carlito"/>
                <a:cs typeface="Carlito"/>
              </a:rPr>
              <a:t>from </a:t>
            </a:r>
            <a:r>
              <a:rPr sz="2800" spc="-5" dirty="0">
                <a:latin typeface="Carlito"/>
                <a:cs typeface="Carlito"/>
              </a:rPr>
              <a:t>(a)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30" dirty="0">
                <a:latin typeface="Carlito"/>
                <a:cs typeface="Carlito"/>
              </a:rPr>
              <a:t>state  </a:t>
            </a:r>
            <a:r>
              <a:rPr sz="2800" spc="-10" dirty="0">
                <a:latin typeface="Carlito"/>
                <a:cs typeface="Carlito"/>
              </a:rPr>
              <a:t>(b).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When </a:t>
            </a:r>
            <a:r>
              <a:rPr sz="2800" spc="-20" dirty="0">
                <a:latin typeface="Carlito"/>
                <a:cs typeface="Carlito"/>
              </a:rPr>
              <a:t>execution exit </a:t>
            </a:r>
            <a:r>
              <a:rPr sz="2800" spc="-10" dirty="0">
                <a:latin typeface="Carlito"/>
                <a:cs typeface="Carlito"/>
              </a:rPr>
              <a:t>block C, </a:t>
            </a:r>
            <a:r>
              <a:rPr sz="2800" spc="-30" dirty="0">
                <a:latin typeface="Carlito"/>
                <a:cs typeface="Carlito"/>
              </a:rPr>
              <a:t>state </a:t>
            </a:r>
            <a:r>
              <a:rPr sz="2800" spc="-10" dirty="0">
                <a:latin typeface="Carlito"/>
                <a:cs typeface="Carlito"/>
              </a:rPr>
              <a:t>change </a:t>
            </a:r>
            <a:r>
              <a:rPr sz="2800" dirty="0">
                <a:latin typeface="Carlito"/>
                <a:cs typeface="Carlito"/>
              </a:rPr>
              <a:t>(a) </a:t>
            </a:r>
            <a:r>
              <a:rPr sz="2800" spc="-20" dirty="0">
                <a:latin typeface="Carlito"/>
                <a:cs typeface="Carlito"/>
              </a:rPr>
              <a:t>to</a:t>
            </a:r>
            <a:r>
              <a:rPr sz="2800" spc="1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(b).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5" y="742194"/>
            <a:ext cx="2438388" cy="2273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54532" y="762000"/>
            <a:ext cx="2359151" cy="2194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48182" y="755650"/>
          <a:ext cx="2378710" cy="2207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025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0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(ARB)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497DBA"/>
                      </a:solidFill>
                      <a:prstDash val="solid"/>
                    </a:lnL>
                    <a:lnR w="12700">
                      <a:solidFill>
                        <a:srgbClr val="497DBA"/>
                      </a:solidFill>
                      <a:prstDash val="solid"/>
                    </a:lnR>
                    <a:lnT w="12700">
                      <a:solidFill>
                        <a:srgbClr val="497DBA"/>
                      </a:solidFill>
                      <a:prstDash val="solid"/>
                    </a:lnT>
                    <a:lnB w="12700">
                      <a:solidFill>
                        <a:srgbClr val="497DBA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1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(ARB)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497DBA"/>
                      </a:solidFill>
                      <a:prstDash val="solid"/>
                    </a:lnL>
                    <a:lnR w="12700">
                      <a:solidFill>
                        <a:srgbClr val="497DBA"/>
                      </a:solidFill>
                      <a:prstDash val="solid"/>
                    </a:lnR>
                    <a:lnT w="12700">
                      <a:solidFill>
                        <a:srgbClr val="497DBA"/>
                      </a:solidFill>
                      <a:prstDash val="solid"/>
                    </a:lnT>
                    <a:lnB w="12700">
                      <a:solidFill>
                        <a:srgbClr val="497DBA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497DBA"/>
                      </a:solidFill>
                      <a:prstDash val="solid"/>
                    </a:lnL>
                    <a:lnR w="12700">
                      <a:solidFill>
                        <a:srgbClr val="497DBA"/>
                      </a:solidFill>
                      <a:prstDash val="solid"/>
                    </a:lnR>
                    <a:lnT w="12700">
                      <a:solidFill>
                        <a:srgbClr val="497DBA"/>
                      </a:solidFill>
                      <a:prstDash val="solid"/>
                    </a:lnT>
                    <a:lnB w="12700">
                      <a:solidFill>
                        <a:srgbClr val="497DBA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X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497DBA"/>
                      </a:solidFill>
                      <a:prstDash val="solid"/>
                    </a:lnL>
                    <a:lnR w="12700">
                      <a:solidFill>
                        <a:srgbClr val="497DBA"/>
                      </a:solidFill>
                      <a:prstDash val="solid"/>
                    </a:lnR>
                    <a:lnT w="12700">
                      <a:solidFill>
                        <a:srgbClr val="497DBA"/>
                      </a:solidFill>
                      <a:prstDash val="solid"/>
                    </a:lnT>
                    <a:lnB w="12700">
                      <a:solidFill>
                        <a:srgbClr val="497DBA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497DBA"/>
                      </a:solidFill>
                      <a:prstDash val="solid"/>
                    </a:lnL>
                    <a:lnR w="12700">
                      <a:solidFill>
                        <a:srgbClr val="497DBA"/>
                      </a:solidFill>
                      <a:prstDash val="solid"/>
                    </a:lnR>
                    <a:lnT w="12700">
                      <a:solidFill>
                        <a:srgbClr val="497DBA"/>
                      </a:solidFill>
                      <a:prstDash val="solid"/>
                    </a:lnT>
                    <a:lnB w="12700">
                      <a:solidFill>
                        <a:srgbClr val="497DBA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497DBA"/>
                      </a:solidFill>
                      <a:prstDash val="solid"/>
                    </a:lnL>
                    <a:lnR w="12700">
                      <a:solidFill>
                        <a:srgbClr val="497DBA"/>
                      </a:solidFill>
                      <a:prstDash val="solid"/>
                    </a:lnR>
                    <a:lnT w="12700">
                      <a:solidFill>
                        <a:srgbClr val="497DBA"/>
                      </a:solidFill>
                      <a:prstDash val="solid"/>
                    </a:lnT>
                    <a:lnB w="12700">
                      <a:solidFill>
                        <a:srgbClr val="497DB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23773" y="2609215"/>
            <a:ext cx="387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rlito"/>
                <a:cs typeface="Carlito"/>
              </a:rPr>
              <a:t>T</a:t>
            </a:r>
            <a:r>
              <a:rPr sz="1800" spc="-5" dirty="0">
                <a:latin typeface="Carlito"/>
                <a:cs typeface="Carlito"/>
              </a:rPr>
              <a:t>OS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29000" y="762000"/>
            <a:ext cx="228600" cy="762000"/>
          </a:xfrm>
          <a:custGeom>
            <a:avLst/>
            <a:gdLst/>
            <a:ahLst/>
            <a:cxnLst/>
            <a:rect l="l" t="t" r="r" b="b"/>
            <a:pathLst>
              <a:path w="228600" h="762000">
                <a:moveTo>
                  <a:pt x="0" y="0"/>
                </a:moveTo>
                <a:lnTo>
                  <a:pt x="44487" y="1494"/>
                </a:lnTo>
                <a:lnTo>
                  <a:pt x="80819" y="5572"/>
                </a:lnTo>
                <a:lnTo>
                  <a:pt x="105316" y="11626"/>
                </a:lnTo>
                <a:lnTo>
                  <a:pt x="114300" y="19050"/>
                </a:lnTo>
                <a:lnTo>
                  <a:pt x="114300" y="361950"/>
                </a:lnTo>
                <a:lnTo>
                  <a:pt x="123283" y="369373"/>
                </a:lnTo>
                <a:lnTo>
                  <a:pt x="147780" y="375427"/>
                </a:lnTo>
                <a:lnTo>
                  <a:pt x="184112" y="379505"/>
                </a:lnTo>
                <a:lnTo>
                  <a:pt x="228600" y="381000"/>
                </a:lnTo>
                <a:lnTo>
                  <a:pt x="184112" y="382494"/>
                </a:lnTo>
                <a:lnTo>
                  <a:pt x="147780" y="386572"/>
                </a:lnTo>
                <a:lnTo>
                  <a:pt x="123283" y="392626"/>
                </a:lnTo>
                <a:lnTo>
                  <a:pt x="114300" y="400050"/>
                </a:lnTo>
                <a:lnTo>
                  <a:pt x="114300" y="742950"/>
                </a:lnTo>
                <a:lnTo>
                  <a:pt x="105316" y="750373"/>
                </a:lnTo>
                <a:lnTo>
                  <a:pt x="80819" y="756427"/>
                </a:lnTo>
                <a:lnTo>
                  <a:pt x="44487" y="760505"/>
                </a:lnTo>
                <a:lnTo>
                  <a:pt x="0" y="7620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60775" y="856234"/>
            <a:ext cx="879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5" dirty="0">
                <a:latin typeface="Carlito"/>
                <a:cs typeface="Carlito"/>
              </a:rPr>
              <a:t>s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5" dirty="0">
                <a:latin typeface="Carlito"/>
                <a:cs typeface="Carlito"/>
              </a:rPr>
              <a:t>r</a:t>
            </a:r>
            <a:r>
              <a:rPr sz="1800" spc="-10" dirty="0">
                <a:latin typeface="Carlito"/>
                <a:cs typeface="Carlito"/>
              </a:rPr>
              <a:t>v</a:t>
            </a:r>
            <a:r>
              <a:rPr sz="1800" dirty="0">
                <a:latin typeface="Carlito"/>
                <a:cs typeface="Carlito"/>
              </a:rPr>
              <a:t>ed  </a:t>
            </a:r>
            <a:r>
              <a:rPr sz="1800" spc="-20" dirty="0">
                <a:latin typeface="Carlito"/>
                <a:cs typeface="Carlito"/>
              </a:rPr>
              <a:t>Pointers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1131" y="762000"/>
            <a:ext cx="228600" cy="1828800"/>
          </a:xfrm>
          <a:custGeom>
            <a:avLst/>
            <a:gdLst/>
            <a:ahLst/>
            <a:cxnLst/>
            <a:rect l="l" t="t" r="r" b="b"/>
            <a:pathLst>
              <a:path w="228600" h="1828800">
                <a:moveTo>
                  <a:pt x="228600" y="1828800"/>
                </a:moveTo>
                <a:lnTo>
                  <a:pt x="184106" y="1827305"/>
                </a:lnTo>
                <a:lnTo>
                  <a:pt x="147775" y="1823227"/>
                </a:lnTo>
                <a:lnTo>
                  <a:pt x="123281" y="1817173"/>
                </a:lnTo>
                <a:lnTo>
                  <a:pt x="114300" y="1809750"/>
                </a:lnTo>
                <a:lnTo>
                  <a:pt x="114300" y="933450"/>
                </a:lnTo>
                <a:lnTo>
                  <a:pt x="105316" y="926026"/>
                </a:lnTo>
                <a:lnTo>
                  <a:pt x="80819" y="919972"/>
                </a:lnTo>
                <a:lnTo>
                  <a:pt x="44487" y="915894"/>
                </a:lnTo>
                <a:lnTo>
                  <a:pt x="0" y="914400"/>
                </a:lnTo>
                <a:lnTo>
                  <a:pt x="44487" y="912905"/>
                </a:lnTo>
                <a:lnTo>
                  <a:pt x="80819" y="908827"/>
                </a:lnTo>
                <a:lnTo>
                  <a:pt x="105316" y="902773"/>
                </a:lnTo>
                <a:lnTo>
                  <a:pt x="114300" y="895350"/>
                </a:lnTo>
                <a:lnTo>
                  <a:pt x="114300" y="19050"/>
                </a:lnTo>
                <a:lnTo>
                  <a:pt x="123281" y="11626"/>
                </a:lnTo>
                <a:lnTo>
                  <a:pt x="147775" y="5572"/>
                </a:lnTo>
                <a:lnTo>
                  <a:pt x="184106" y="1494"/>
                </a:lnTo>
                <a:lnTo>
                  <a:pt x="228600" y="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8973" y="1542034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177" y="1674621"/>
            <a:ext cx="91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rlito"/>
                <a:cs typeface="Carlito"/>
              </a:rPr>
              <a:t>x</a:t>
            </a:r>
            <a:endParaRPr sz="120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473700" y="215900"/>
            <a:ext cx="3454400" cy="2159000"/>
            <a:chOff x="5473700" y="215900"/>
            <a:chExt cx="3454400" cy="2159000"/>
          </a:xfrm>
        </p:grpSpPr>
        <p:sp>
          <p:nvSpPr>
            <p:cNvPr id="12" name="object 12"/>
            <p:cNvSpPr/>
            <p:nvPr/>
          </p:nvSpPr>
          <p:spPr>
            <a:xfrm>
              <a:off x="5486400" y="228600"/>
              <a:ext cx="3429000" cy="2133600"/>
            </a:xfrm>
            <a:custGeom>
              <a:avLst/>
              <a:gdLst/>
              <a:ahLst/>
              <a:cxnLst/>
              <a:rect l="l" t="t" r="r" b="b"/>
              <a:pathLst>
                <a:path w="3429000" h="2133600">
                  <a:moveTo>
                    <a:pt x="3429000" y="0"/>
                  </a:moveTo>
                  <a:lnTo>
                    <a:pt x="0" y="0"/>
                  </a:lnTo>
                  <a:lnTo>
                    <a:pt x="0" y="2133600"/>
                  </a:lnTo>
                  <a:lnTo>
                    <a:pt x="3429000" y="2133600"/>
                  </a:lnTo>
                  <a:lnTo>
                    <a:pt x="34290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86400" y="228600"/>
              <a:ext cx="3429000" cy="2133600"/>
            </a:xfrm>
            <a:custGeom>
              <a:avLst/>
              <a:gdLst/>
              <a:ahLst/>
              <a:cxnLst/>
              <a:rect l="l" t="t" r="r" b="b"/>
              <a:pathLst>
                <a:path w="3429000" h="2133600">
                  <a:moveTo>
                    <a:pt x="0" y="2133600"/>
                  </a:moveTo>
                  <a:lnTo>
                    <a:pt x="3429000" y="2133600"/>
                  </a:lnTo>
                  <a:lnTo>
                    <a:pt x="3429000" y="0"/>
                  </a:lnTo>
                  <a:lnTo>
                    <a:pt x="0" y="0"/>
                  </a:lnTo>
                  <a:lnTo>
                    <a:pt x="0" y="21336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566028" y="170179"/>
            <a:ext cx="558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</a:rPr>
              <a:t>X:real</a:t>
            </a:r>
            <a:endParaRPr sz="1800"/>
          </a:p>
        </p:txBody>
      </p:sp>
      <p:sp>
        <p:nvSpPr>
          <p:cNvPr id="15" name="object 15"/>
          <p:cNvSpPr txBox="1"/>
          <p:nvPr/>
        </p:nvSpPr>
        <p:spPr>
          <a:xfrm>
            <a:off x="6172200" y="609600"/>
            <a:ext cx="2590800" cy="1600200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1860"/>
              </a:lnSpc>
            </a:pPr>
            <a:r>
              <a:rPr sz="1800" spc="-70" dirty="0">
                <a:solidFill>
                  <a:srgbClr val="FFFFFF"/>
                </a:solidFill>
                <a:latin typeface="Carlito"/>
                <a:cs typeface="Carlito"/>
              </a:rPr>
              <a:t>Y: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char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34200" y="1219200"/>
            <a:ext cx="1676400" cy="8382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92075" marR="401955">
              <a:lnSpc>
                <a:spcPts val="2160"/>
              </a:lnSpc>
              <a:spcBef>
                <a:spcPts val="15"/>
              </a:spcBef>
            </a:pPr>
            <a:r>
              <a:rPr sz="1800" spc="-50" dirty="0">
                <a:solidFill>
                  <a:srgbClr val="FFFFFF"/>
                </a:solidFill>
                <a:latin typeface="Carlito"/>
                <a:cs typeface="Carlito"/>
              </a:rPr>
              <a:t>Z,W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: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integer 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Z =</a:t>
            </a: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10;</a:t>
            </a:r>
            <a:endParaRPr sz="1800">
              <a:latin typeface="Carlito"/>
              <a:cs typeface="Carlito"/>
            </a:endParaRPr>
          </a:p>
          <a:p>
            <a:pPr marL="92075">
              <a:lnSpc>
                <a:spcPts val="2090"/>
              </a:lnSpc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X =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Z;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029200" y="482980"/>
            <a:ext cx="2327275" cy="3112135"/>
            <a:chOff x="5029200" y="482980"/>
            <a:chExt cx="2327275" cy="3112135"/>
          </a:xfrm>
        </p:grpSpPr>
        <p:sp>
          <p:nvSpPr>
            <p:cNvPr id="18" name="object 18"/>
            <p:cNvSpPr/>
            <p:nvPr/>
          </p:nvSpPr>
          <p:spPr>
            <a:xfrm>
              <a:off x="5029200" y="482980"/>
              <a:ext cx="1905000" cy="1169035"/>
            </a:xfrm>
            <a:custGeom>
              <a:avLst/>
              <a:gdLst/>
              <a:ahLst/>
              <a:cxnLst/>
              <a:rect l="l" t="t" r="r" b="b"/>
              <a:pathLst>
                <a:path w="1905000" h="1169035">
                  <a:moveTo>
                    <a:pt x="457200" y="52070"/>
                  </a:moveTo>
                  <a:lnTo>
                    <a:pt x="368808" y="0"/>
                  </a:lnTo>
                  <a:lnTo>
                    <a:pt x="364871" y="1016"/>
                  </a:lnTo>
                  <a:lnTo>
                    <a:pt x="361315" y="7112"/>
                  </a:lnTo>
                  <a:lnTo>
                    <a:pt x="362331" y="10922"/>
                  </a:lnTo>
                  <a:lnTo>
                    <a:pt x="421208" y="45516"/>
                  </a:lnTo>
                  <a:lnTo>
                    <a:pt x="0" y="44069"/>
                  </a:lnTo>
                  <a:lnTo>
                    <a:pt x="0" y="56769"/>
                  </a:lnTo>
                  <a:lnTo>
                    <a:pt x="421195" y="58216"/>
                  </a:lnTo>
                  <a:lnTo>
                    <a:pt x="362077" y="92456"/>
                  </a:lnTo>
                  <a:lnTo>
                    <a:pt x="361061" y="96266"/>
                  </a:lnTo>
                  <a:lnTo>
                    <a:pt x="362712" y="99314"/>
                  </a:lnTo>
                  <a:lnTo>
                    <a:pt x="364490" y="102362"/>
                  </a:lnTo>
                  <a:lnTo>
                    <a:pt x="368427" y="103378"/>
                  </a:lnTo>
                  <a:lnTo>
                    <a:pt x="446417" y="58293"/>
                  </a:lnTo>
                  <a:lnTo>
                    <a:pt x="457200" y="52070"/>
                  </a:lnTo>
                  <a:close/>
                </a:path>
                <a:path w="1905000" h="1169035">
                  <a:moveTo>
                    <a:pt x="1132078" y="590169"/>
                  </a:moveTo>
                  <a:lnTo>
                    <a:pt x="1130427" y="590169"/>
                  </a:lnTo>
                  <a:lnTo>
                    <a:pt x="1106906" y="590169"/>
                  </a:lnTo>
                  <a:lnTo>
                    <a:pt x="1047877" y="624459"/>
                  </a:lnTo>
                  <a:lnTo>
                    <a:pt x="1046861" y="628269"/>
                  </a:lnTo>
                  <a:lnTo>
                    <a:pt x="1050417" y="634365"/>
                  </a:lnTo>
                  <a:lnTo>
                    <a:pt x="1054354" y="635381"/>
                  </a:lnTo>
                  <a:lnTo>
                    <a:pt x="1132078" y="590169"/>
                  </a:lnTo>
                  <a:close/>
                </a:path>
                <a:path w="1905000" h="1169035">
                  <a:moveTo>
                    <a:pt x="1143000" y="583819"/>
                  </a:moveTo>
                  <a:lnTo>
                    <a:pt x="1054481" y="532003"/>
                  </a:lnTo>
                  <a:lnTo>
                    <a:pt x="1050544" y="533019"/>
                  </a:lnTo>
                  <a:lnTo>
                    <a:pt x="1046988" y="539115"/>
                  </a:lnTo>
                  <a:lnTo>
                    <a:pt x="1048004" y="542925"/>
                  </a:lnTo>
                  <a:lnTo>
                    <a:pt x="1106995" y="577443"/>
                  </a:lnTo>
                  <a:lnTo>
                    <a:pt x="0" y="575818"/>
                  </a:lnTo>
                  <a:lnTo>
                    <a:pt x="0" y="588518"/>
                  </a:lnTo>
                  <a:lnTo>
                    <a:pt x="1106970" y="590143"/>
                  </a:lnTo>
                  <a:lnTo>
                    <a:pt x="1130427" y="590169"/>
                  </a:lnTo>
                  <a:lnTo>
                    <a:pt x="1132141" y="590143"/>
                  </a:lnTo>
                  <a:lnTo>
                    <a:pt x="1143000" y="583819"/>
                  </a:lnTo>
                  <a:close/>
                </a:path>
                <a:path w="1905000" h="1169035">
                  <a:moveTo>
                    <a:pt x="1905000" y="1117219"/>
                  </a:moveTo>
                  <a:lnTo>
                    <a:pt x="1816481" y="1065403"/>
                  </a:lnTo>
                  <a:lnTo>
                    <a:pt x="1812544" y="1066419"/>
                  </a:lnTo>
                  <a:lnTo>
                    <a:pt x="1808988" y="1072515"/>
                  </a:lnTo>
                  <a:lnTo>
                    <a:pt x="1810004" y="1076452"/>
                  </a:lnTo>
                  <a:lnTo>
                    <a:pt x="1868957" y="1110856"/>
                  </a:lnTo>
                  <a:lnTo>
                    <a:pt x="0" y="1109218"/>
                  </a:lnTo>
                  <a:lnTo>
                    <a:pt x="0" y="1121918"/>
                  </a:lnTo>
                  <a:lnTo>
                    <a:pt x="1868982" y="1123556"/>
                  </a:lnTo>
                  <a:lnTo>
                    <a:pt x="1892427" y="1123569"/>
                  </a:lnTo>
                  <a:lnTo>
                    <a:pt x="1868944" y="1123569"/>
                  </a:lnTo>
                  <a:lnTo>
                    <a:pt x="1810004" y="1157859"/>
                  </a:lnTo>
                  <a:lnTo>
                    <a:pt x="1808988" y="1161796"/>
                  </a:lnTo>
                  <a:lnTo>
                    <a:pt x="1810639" y="1164844"/>
                  </a:lnTo>
                  <a:lnTo>
                    <a:pt x="1812417" y="1167765"/>
                  </a:lnTo>
                  <a:lnTo>
                    <a:pt x="1816354" y="1168908"/>
                  </a:lnTo>
                  <a:lnTo>
                    <a:pt x="1894103" y="1123569"/>
                  </a:lnTo>
                  <a:lnTo>
                    <a:pt x="1905000" y="111721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24967" y="2418599"/>
              <a:ext cx="1231369" cy="11765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64199" y="2438400"/>
              <a:ext cx="1152144" cy="10972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164199" y="2804160"/>
              <a:ext cx="1152525" cy="365760"/>
            </a:xfrm>
            <a:custGeom>
              <a:avLst/>
              <a:gdLst/>
              <a:ahLst/>
              <a:cxnLst/>
              <a:rect l="l" t="t" r="r" b="b"/>
              <a:pathLst>
                <a:path w="1152525" h="365760">
                  <a:moveTo>
                    <a:pt x="1152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1152144" y="365760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159372" y="2797810"/>
              <a:ext cx="1162050" cy="12700"/>
            </a:xfrm>
            <a:custGeom>
              <a:avLst/>
              <a:gdLst/>
              <a:ahLst/>
              <a:cxnLst/>
              <a:rect l="l" t="t" r="r" b="b"/>
              <a:pathLst>
                <a:path w="1162050" h="12700">
                  <a:moveTo>
                    <a:pt x="0" y="12700"/>
                  </a:moveTo>
                  <a:lnTo>
                    <a:pt x="1161669" y="12700"/>
                  </a:lnTo>
                  <a:lnTo>
                    <a:pt x="116166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59372" y="2433701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4">
                  <a:moveTo>
                    <a:pt x="4825" y="0"/>
                  </a:moveTo>
                  <a:lnTo>
                    <a:pt x="4825" y="1106677"/>
                  </a:lnTo>
                </a:path>
                <a:path w="1162050" h="1106804">
                  <a:moveTo>
                    <a:pt x="1156970" y="0"/>
                  </a:moveTo>
                  <a:lnTo>
                    <a:pt x="1156970" y="1106677"/>
                  </a:lnTo>
                </a:path>
                <a:path w="1162050" h="1106804">
                  <a:moveTo>
                    <a:pt x="0" y="4699"/>
                  </a:moveTo>
                  <a:lnTo>
                    <a:pt x="1161669" y="4699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804028" y="322579"/>
            <a:ext cx="158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04028" y="871473"/>
            <a:ext cx="149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B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04028" y="1420114"/>
            <a:ext cx="147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C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46187" y="3713999"/>
            <a:ext cx="1231900" cy="1176655"/>
            <a:chOff x="646187" y="3713999"/>
            <a:chExt cx="1231900" cy="1176655"/>
          </a:xfrm>
        </p:grpSpPr>
        <p:sp>
          <p:nvSpPr>
            <p:cNvPr id="28" name="object 28"/>
            <p:cNvSpPr/>
            <p:nvPr/>
          </p:nvSpPr>
          <p:spPr>
            <a:xfrm>
              <a:off x="646187" y="3713999"/>
              <a:ext cx="1231369" cy="117650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799" y="3733799"/>
              <a:ext cx="1152144" cy="10972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85799" y="4099559"/>
              <a:ext cx="1152525" cy="365760"/>
            </a:xfrm>
            <a:custGeom>
              <a:avLst/>
              <a:gdLst/>
              <a:ahLst/>
              <a:cxnLst/>
              <a:rect l="l" t="t" r="r" b="b"/>
              <a:pathLst>
                <a:path w="1152525" h="365760">
                  <a:moveTo>
                    <a:pt x="1152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1152144" y="365760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1037" y="4093209"/>
              <a:ext cx="1162050" cy="12700"/>
            </a:xfrm>
            <a:custGeom>
              <a:avLst/>
              <a:gdLst/>
              <a:ahLst/>
              <a:cxnLst/>
              <a:rect l="l" t="t" r="r" b="b"/>
              <a:pathLst>
                <a:path w="1162050" h="12700">
                  <a:moveTo>
                    <a:pt x="0" y="12700"/>
                  </a:moveTo>
                  <a:lnTo>
                    <a:pt x="1161605" y="12700"/>
                  </a:lnTo>
                  <a:lnTo>
                    <a:pt x="1161605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1037" y="3728973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4">
                  <a:moveTo>
                    <a:pt x="4762" y="0"/>
                  </a:moveTo>
                  <a:lnTo>
                    <a:pt x="4762" y="1106805"/>
                  </a:lnTo>
                </a:path>
                <a:path w="1162050" h="1106804">
                  <a:moveTo>
                    <a:pt x="1156906" y="0"/>
                  </a:moveTo>
                  <a:lnTo>
                    <a:pt x="1156906" y="1106805"/>
                  </a:lnTo>
                </a:path>
                <a:path w="1162050" h="1106804">
                  <a:moveTo>
                    <a:pt x="0" y="4825"/>
                  </a:moveTo>
                  <a:lnTo>
                    <a:pt x="1161605" y="4825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777240" y="3752469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85800" y="446532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0"/>
              </a:spcBef>
            </a:pPr>
            <a:r>
              <a:rPr sz="1800" dirty="0">
                <a:latin typeface="Carlito"/>
                <a:cs typeface="Carlito"/>
              </a:rPr>
              <a:t>x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46187" y="4902719"/>
            <a:ext cx="1231900" cy="1176655"/>
            <a:chOff x="646187" y="4902719"/>
            <a:chExt cx="1231900" cy="1176655"/>
          </a:xfrm>
        </p:grpSpPr>
        <p:sp>
          <p:nvSpPr>
            <p:cNvPr id="36" name="object 36"/>
            <p:cNvSpPr/>
            <p:nvPr/>
          </p:nvSpPr>
          <p:spPr>
            <a:xfrm>
              <a:off x="646187" y="4902719"/>
              <a:ext cx="1231369" cy="117650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5799" y="4922520"/>
              <a:ext cx="1152144" cy="10972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85799" y="5288280"/>
              <a:ext cx="1152525" cy="365760"/>
            </a:xfrm>
            <a:custGeom>
              <a:avLst/>
              <a:gdLst/>
              <a:ahLst/>
              <a:cxnLst/>
              <a:rect l="l" t="t" r="r" b="b"/>
              <a:pathLst>
                <a:path w="1152525" h="365760">
                  <a:moveTo>
                    <a:pt x="1152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1152144" y="365760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81037" y="5281930"/>
              <a:ext cx="1162050" cy="12700"/>
            </a:xfrm>
            <a:custGeom>
              <a:avLst/>
              <a:gdLst/>
              <a:ahLst/>
              <a:cxnLst/>
              <a:rect l="l" t="t" r="r" b="b"/>
              <a:pathLst>
                <a:path w="1162050" h="12700">
                  <a:moveTo>
                    <a:pt x="0" y="12700"/>
                  </a:moveTo>
                  <a:lnTo>
                    <a:pt x="1161605" y="12700"/>
                  </a:lnTo>
                  <a:lnTo>
                    <a:pt x="1161605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1037" y="4917821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4">
                  <a:moveTo>
                    <a:pt x="4762" y="0"/>
                  </a:moveTo>
                  <a:lnTo>
                    <a:pt x="4762" y="1106741"/>
                  </a:lnTo>
                </a:path>
                <a:path w="1162050" h="1106804">
                  <a:moveTo>
                    <a:pt x="1156906" y="0"/>
                  </a:moveTo>
                  <a:lnTo>
                    <a:pt x="1156906" y="1106741"/>
                  </a:lnTo>
                </a:path>
                <a:path w="1162050" h="1106804">
                  <a:moveTo>
                    <a:pt x="0" y="4698"/>
                  </a:moveTo>
                  <a:lnTo>
                    <a:pt x="1161605" y="4698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77240" y="4941570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5800" y="565404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0"/>
              </a:spcBef>
            </a:pPr>
            <a:r>
              <a:rPr sz="1800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46187" y="6091458"/>
            <a:ext cx="1222375" cy="445134"/>
            <a:chOff x="646187" y="6091458"/>
            <a:chExt cx="1222375" cy="445134"/>
          </a:xfrm>
        </p:grpSpPr>
        <p:sp>
          <p:nvSpPr>
            <p:cNvPr id="44" name="object 44"/>
            <p:cNvSpPr/>
            <p:nvPr/>
          </p:nvSpPr>
          <p:spPr>
            <a:xfrm>
              <a:off x="646187" y="6091458"/>
              <a:ext cx="1222225" cy="4449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5800" y="6111239"/>
              <a:ext cx="1143000" cy="36575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5800" y="6106477"/>
              <a:ext cx="1143000" cy="375285"/>
            </a:xfrm>
            <a:custGeom>
              <a:avLst/>
              <a:gdLst/>
              <a:ahLst/>
              <a:cxnLst/>
              <a:rect l="l" t="t" r="r" b="b"/>
              <a:pathLst>
                <a:path w="1143000" h="375285">
                  <a:moveTo>
                    <a:pt x="0" y="0"/>
                  </a:moveTo>
                  <a:lnTo>
                    <a:pt x="0" y="375285"/>
                  </a:lnTo>
                </a:path>
                <a:path w="1143000" h="375285">
                  <a:moveTo>
                    <a:pt x="1143000" y="0"/>
                  </a:moveTo>
                  <a:lnTo>
                    <a:pt x="1143000" y="375285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1037" y="6104889"/>
              <a:ext cx="1152525" cy="12700"/>
            </a:xfrm>
            <a:custGeom>
              <a:avLst/>
              <a:gdLst/>
              <a:ahLst/>
              <a:cxnLst/>
              <a:rect l="l" t="t" r="r" b="b"/>
              <a:pathLst>
                <a:path w="1152525" h="12700">
                  <a:moveTo>
                    <a:pt x="0" y="12700"/>
                  </a:moveTo>
                  <a:lnTo>
                    <a:pt x="1152461" y="12700"/>
                  </a:lnTo>
                  <a:lnTo>
                    <a:pt x="115246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1037" y="6476999"/>
              <a:ext cx="1152525" cy="0"/>
            </a:xfrm>
            <a:custGeom>
              <a:avLst/>
              <a:gdLst/>
              <a:ahLst/>
              <a:cxnLst/>
              <a:rect l="l" t="t" r="r" b="b"/>
              <a:pathLst>
                <a:path w="1152525">
                  <a:moveTo>
                    <a:pt x="0" y="0"/>
                  </a:moveTo>
                  <a:lnTo>
                    <a:pt x="1152461" y="0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216204" y="6126886"/>
            <a:ext cx="387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rlito"/>
                <a:cs typeface="Carlito"/>
              </a:rPr>
              <a:t>T</a:t>
            </a:r>
            <a:r>
              <a:rPr sz="1800" spc="-5" dirty="0">
                <a:latin typeface="Carlito"/>
                <a:cs typeface="Carlito"/>
              </a:rPr>
              <a:t>OS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4939" y="4972050"/>
            <a:ext cx="406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ARB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68300" y="3816096"/>
            <a:ext cx="330200" cy="1302385"/>
            <a:chOff x="368300" y="3816096"/>
            <a:chExt cx="330200" cy="1302385"/>
          </a:xfrm>
        </p:grpSpPr>
        <p:sp>
          <p:nvSpPr>
            <p:cNvPr id="52" name="object 52"/>
            <p:cNvSpPr/>
            <p:nvPr/>
          </p:nvSpPr>
          <p:spPr>
            <a:xfrm>
              <a:off x="381000" y="3828796"/>
              <a:ext cx="304800" cy="686435"/>
            </a:xfrm>
            <a:custGeom>
              <a:avLst/>
              <a:gdLst/>
              <a:ahLst/>
              <a:cxnLst/>
              <a:rect l="l" t="t" r="r" b="b"/>
              <a:pathLst>
                <a:path w="304800" h="686435">
                  <a:moveTo>
                    <a:pt x="228600" y="0"/>
                  </a:moveTo>
                  <a:lnTo>
                    <a:pt x="228600" y="38099"/>
                  </a:lnTo>
                  <a:lnTo>
                    <a:pt x="198289" y="56552"/>
                  </a:lnTo>
                  <a:lnTo>
                    <a:pt x="169564" y="80600"/>
                  </a:lnTo>
                  <a:lnTo>
                    <a:pt x="142570" y="109877"/>
                  </a:lnTo>
                  <a:lnTo>
                    <a:pt x="117454" y="144018"/>
                  </a:lnTo>
                  <a:lnTo>
                    <a:pt x="94361" y="182658"/>
                  </a:lnTo>
                  <a:lnTo>
                    <a:pt x="73438" y="225431"/>
                  </a:lnTo>
                  <a:lnTo>
                    <a:pt x="54831" y="271971"/>
                  </a:lnTo>
                  <a:lnTo>
                    <a:pt x="38686" y="321913"/>
                  </a:lnTo>
                  <a:lnTo>
                    <a:pt x="25148" y="374891"/>
                  </a:lnTo>
                  <a:lnTo>
                    <a:pt x="14365" y="430539"/>
                  </a:lnTo>
                  <a:lnTo>
                    <a:pt x="6481" y="488493"/>
                  </a:lnTo>
                  <a:lnTo>
                    <a:pt x="1644" y="548386"/>
                  </a:lnTo>
                  <a:lnTo>
                    <a:pt x="0" y="609853"/>
                  </a:lnTo>
                  <a:lnTo>
                    <a:pt x="0" y="686053"/>
                  </a:lnTo>
                  <a:lnTo>
                    <a:pt x="1644" y="624586"/>
                  </a:lnTo>
                  <a:lnTo>
                    <a:pt x="6481" y="564693"/>
                  </a:lnTo>
                  <a:lnTo>
                    <a:pt x="14365" y="506739"/>
                  </a:lnTo>
                  <a:lnTo>
                    <a:pt x="25148" y="451091"/>
                  </a:lnTo>
                  <a:lnTo>
                    <a:pt x="38686" y="398113"/>
                  </a:lnTo>
                  <a:lnTo>
                    <a:pt x="54831" y="348171"/>
                  </a:lnTo>
                  <a:lnTo>
                    <a:pt x="73438" y="301631"/>
                  </a:lnTo>
                  <a:lnTo>
                    <a:pt x="94361" y="258858"/>
                  </a:lnTo>
                  <a:lnTo>
                    <a:pt x="117454" y="220218"/>
                  </a:lnTo>
                  <a:lnTo>
                    <a:pt x="142570" y="186077"/>
                  </a:lnTo>
                  <a:lnTo>
                    <a:pt x="169564" y="156800"/>
                  </a:lnTo>
                  <a:lnTo>
                    <a:pt x="228600" y="114299"/>
                  </a:lnTo>
                  <a:lnTo>
                    <a:pt x="259161" y="114299"/>
                  </a:lnTo>
                  <a:lnTo>
                    <a:pt x="304800" y="57403"/>
                  </a:lnTo>
                  <a:lnTo>
                    <a:pt x="228600" y="0"/>
                  </a:lnTo>
                  <a:close/>
                </a:path>
                <a:path w="304800" h="686435">
                  <a:moveTo>
                    <a:pt x="259161" y="114299"/>
                  </a:moveTo>
                  <a:lnTo>
                    <a:pt x="228600" y="114299"/>
                  </a:lnTo>
                  <a:lnTo>
                    <a:pt x="228600" y="152399"/>
                  </a:lnTo>
                  <a:lnTo>
                    <a:pt x="259161" y="114299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81000" y="4476750"/>
              <a:ext cx="304800" cy="628650"/>
            </a:xfrm>
            <a:custGeom>
              <a:avLst/>
              <a:gdLst/>
              <a:ahLst/>
              <a:cxnLst/>
              <a:rect l="l" t="t" r="r" b="b"/>
              <a:pathLst>
                <a:path w="304800" h="628650">
                  <a:moveTo>
                    <a:pt x="635" y="0"/>
                  </a:moveTo>
                  <a:lnTo>
                    <a:pt x="358" y="9525"/>
                  </a:lnTo>
                  <a:lnTo>
                    <a:pt x="160" y="19050"/>
                  </a:lnTo>
                  <a:lnTo>
                    <a:pt x="40" y="28575"/>
                  </a:lnTo>
                  <a:lnTo>
                    <a:pt x="0" y="38100"/>
                  </a:lnTo>
                  <a:lnTo>
                    <a:pt x="1573" y="98477"/>
                  </a:lnTo>
                  <a:lnTo>
                    <a:pt x="6192" y="157111"/>
                  </a:lnTo>
                  <a:lnTo>
                    <a:pt x="13703" y="213705"/>
                  </a:lnTo>
                  <a:lnTo>
                    <a:pt x="23952" y="267962"/>
                  </a:lnTo>
                  <a:lnTo>
                    <a:pt x="36787" y="319584"/>
                  </a:lnTo>
                  <a:lnTo>
                    <a:pt x="52054" y="368275"/>
                  </a:lnTo>
                  <a:lnTo>
                    <a:pt x="69600" y="413738"/>
                  </a:lnTo>
                  <a:lnTo>
                    <a:pt x="89273" y="455675"/>
                  </a:lnTo>
                  <a:lnTo>
                    <a:pt x="110918" y="493791"/>
                  </a:lnTo>
                  <a:lnTo>
                    <a:pt x="134382" y="527789"/>
                  </a:lnTo>
                  <a:lnTo>
                    <a:pt x="159513" y="557370"/>
                  </a:lnTo>
                  <a:lnTo>
                    <a:pt x="214161" y="602098"/>
                  </a:lnTo>
                  <a:lnTo>
                    <a:pt x="273635" y="625600"/>
                  </a:lnTo>
                  <a:lnTo>
                    <a:pt x="304800" y="628650"/>
                  </a:lnTo>
                  <a:lnTo>
                    <a:pt x="304800" y="552450"/>
                  </a:lnTo>
                  <a:lnTo>
                    <a:pt x="273055" y="549278"/>
                  </a:lnTo>
                  <a:lnTo>
                    <a:pt x="242215" y="539969"/>
                  </a:lnTo>
                  <a:lnTo>
                    <a:pt x="183929" y="504164"/>
                  </a:lnTo>
                  <a:lnTo>
                    <a:pt x="131293" y="447489"/>
                  </a:lnTo>
                  <a:lnTo>
                    <a:pt x="107517" y="412092"/>
                  </a:lnTo>
                  <a:lnTo>
                    <a:pt x="85661" y="372398"/>
                  </a:lnTo>
                  <a:lnTo>
                    <a:pt x="65894" y="328714"/>
                  </a:lnTo>
                  <a:lnTo>
                    <a:pt x="48386" y="281347"/>
                  </a:lnTo>
                  <a:lnTo>
                    <a:pt x="33304" y="230603"/>
                  </a:lnTo>
                  <a:lnTo>
                    <a:pt x="20819" y="176790"/>
                  </a:lnTo>
                  <a:lnTo>
                    <a:pt x="11100" y="120213"/>
                  </a:lnTo>
                  <a:lnTo>
                    <a:pt x="4315" y="61181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81000" y="3828796"/>
              <a:ext cx="304800" cy="1276985"/>
            </a:xfrm>
            <a:custGeom>
              <a:avLst/>
              <a:gdLst/>
              <a:ahLst/>
              <a:cxnLst/>
              <a:rect l="l" t="t" r="r" b="b"/>
              <a:pathLst>
                <a:path w="304800" h="1276985">
                  <a:moveTo>
                    <a:pt x="635" y="647953"/>
                  </a:moveTo>
                  <a:lnTo>
                    <a:pt x="4315" y="709135"/>
                  </a:lnTo>
                  <a:lnTo>
                    <a:pt x="11100" y="768167"/>
                  </a:lnTo>
                  <a:lnTo>
                    <a:pt x="20819" y="824744"/>
                  </a:lnTo>
                  <a:lnTo>
                    <a:pt x="33304" y="878557"/>
                  </a:lnTo>
                  <a:lnTo>
                    <a:pt x="48386" y="929301"/>
                  </a:lnTo>
                  <a:lnTo>
                    <a:pt x="65894" y="976668"/>
                  </a:lnTo>
                  <a:lnTo>
                    <a:pt x="85661" y="1020352"/>
                  </a:lnTo>
                  <a:lnTo>
                    <a:pt x="107517" y="1060046"/>
                  </a:lnTo>
                  <a:lnTo>
                    <a:pt x="131293" y="1095443"/>
                  </a:lnTo>
                  <a:lnTo>
                    <a:pt x="156820" y="1126236"/>
                  </a:lnTo>
                  <a:lnTo>
                    <a:pt x="212450" y="1172783"/>
                  </a:lnTo>
                  <a:lnTo>
                    <a:pt x="273055" y="1197232"/>
                  </a:lnTo>
                  <a:lnTo>
                    <a:pt x="304800" y="1200403"/>
                  </a:lnTo>
                  <a:lnTo>
                    <a:pt x="304800" y="1276603"/>
                  </a:lnTo>
                  <a:lnTo>
                    <a:pt x="273635" y="1273554"/>
                  </a:lnTo>
                  <a:lnTo>
                    <a:pt x="243371" y="1264605"/>
                  </a:lnTo>
                  <a:lnTo>
                    <a:pt x="186157" y="1230193"/>
                  </a:lnTo>
                  <a:lnTo>
                    <a:pt x="134382" y="1175743"/>
                  </a:lnTo>
                  <a:lnTo>
                    <a:pt x="110918" y="1141745"/>
                  </a:lnTo>
                  <a:lnTo>
                    <a:pt x="89273" y="1103629"/>
                  </a:lnTo>
                  <a:lnTo>
                    <a:pt x="69600" y="1061692"/>
                  </a:lnTo>
                  <a:lnTo>
                    <a:pt x="52054" y="1016229"/>
                  </a:lnTo>
                  <a:lnTo>
                    <a:pt x="36787" y="967538"/>
                  </a:lnTo>
                  <a:lnTo>
                    <a:pt x="23952" y="915916"/>
                  </a:lnTo>
                  <a:lnTo>
                    <a:pt x="13703" y="861659"/>
                  </a:lnTo>
                  <a:lnTo>
                    <a:pt x="6192" y="805065"/>
                  </a:lnTo>
                  <a:lnTo>
                    <a:pt x="1573" y="746431"/>
                  </a:lnTo>
                  <a:lnTo>
                    <a:pt x="0" y="686053"/>
                  </a:lnTo>
                  <a:lnTo>
                    <a:pt x="0" y="609853"/>
                  </a:lnTo>
                  <a:lnTo>
                    <a:pt x="1644" y="548386"/>
                  </a:lnTo>
                  <a:lnTo>
                    <a:pt x="6481" y="488493"/>
                  </a:lnTo>
                  <a:lnTo>
                    <a:pt x="14365" y="430539"/>
                  </a:lnTo>
                  <a:lnTo>
                    <a:pt x="25148" y="374891"/>
                  </a:lnTo>
                  <a:lnTo>
                    <a:pt x="38686" y="321913"/>
                  </a:lnTo>
                  <a:lnTo>
                    <a:pt x="54831" y="271971"/>
                  </a:lnTo>
                  <a:lnTo>
                    <a:pt x="73438" y="225431"/>
                  </a:lnTo>
                  <a:lnTo>
                    <a:pt x="94361" y="182658"/>
                  </a:lnTo>
                  <a:lnTo>
                    <a:pt x="117454" y="144018"/>
                  </a:lnTo>
                  <a:lnTo>
                    <a:pt x="142570" y="109877"/>
                  </a:lnTo>
                  <a:lnTo>
                    <a:pt x="169564" y="80600"/>
                  </a:lnTo>
                  <a:lnTo>
                    <a:pt x="228600" y="38099"/>
                  </a:lnTo>
                  <a:lnTo>
                    <a:pt x="228600" y="0"/>
                  </a:lnTo>
                  <a:lnTo>
                    <a:pt x="304800" y="57403"/>
                  </a:lnTo>
                  <a:lnTo>
                    <a:pt x="228600" y="152399"/>
                  </a:lnTo>
                  <a:lnTo>
                    <a:pt x="228600" y="114299"/>
                  </a:lnTo>
                  <a:lnTo>
                    <a:pt x="169564" y="156800"/>
                  </a:lnTo>
                  <a:lnTo>
                    <a:pt x="142570" y="186077"/>
                  </a:lnTo>
                  <a:lnTo>
                    <a:pt x="117454" y="220218"/>
                  </a:lnTo>
                  <a:lnTo>
                    <a:pt x="94361" y="258858"/>
                  </a:lnTo>
                  <a:lnTo>
                    <a:pt x="73438" y="301631"/>
                  </a:lnTo>
                  <a:lnTo>
                    <a:pt x="54831" y="348171"/>
                  </a:lnTo>
                  <a:lnTo>
                    <a:pt x="38686" y="398113"/>
                  </a:lnTo>
                  <a:lnTo>
                    <a:pt x="25148" y="451091"/>
                  </a:lnTo>
                  <a:lnTo>
                    <a:pt x="14365" y="506739"/>
                  </a:lnTo>
                  <a:lnTo>
                    <a:pt x="6481" y="564693"/>
                  </a:lnTo>
                  <a:lnTo>
                    <a:pt x="1644" y="624586"/>
                  </a:lnTo>
                  <a:lnTo>
                    <a:pt x="0" y="686053"/>
                  </a:lnTo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/>
          <p:nvPr/>
        </p:nvSpPr>
        <p:spPr>
          <a:xfrm>
            <a:off x="1981200" y="3733800"/>
            <a:ext cx="381000" cy="1066800"/>
          </a:xfrm>
          <a:custGeom>
            <a:avLst/>
            <a:gdLst/>
            <a:ahLst/>
            <a:cxnLst/>
            <a:rect l="l" t="t" r="r" b="b"/>
            <a:pathLst>
              <a:path w="381000" h="1066800">
                <a:moveTo>
                  <a:pt x="0" y="0"/>
                </a:moveTo>
                <a:lnTo>
                  <a:pt x="74128" y="2496"/>
                </a:lnTo>
                <a:lnTo>
                  <a:pt x="134683" y="9302"/>
                </a:lnTo>
                <a:lnTo>
                  <a:pt x="175521" y="19395"/>
                </a:lnTo>
                <a:lnTo>
                  <a:pt x="190500" y="31750"/>
                </a:lnTo>
                <a:lnTo>
                  <a:pt x="190500" y="501650"/>
                </a:lnTo>
                <a:lnTo>
                  <a:pt x="205478" y="514004"/>
                </a:lnTo>
                <a:lnTo>
                  <a:pt x="246316" y="524097"/>
                </a:lnTo>
                <a:lnTo>
                  <a:pt x="306871" y="530903"/>
                </a:lnTo>
                <a:lnTo>
                  <a:pt x="381000" y="533400"/>
                </a:lnTo>
                <a:lnTo>
                  <a:pt x="306871" y="535896"/>
                </a:lnTo>
                <a:lnTo>
                  <a:pt x="246316" y="542702"/>
                </a:lnTo>
                <a:lnTo>
                  <a:pt x="205478" y="552795"/>
                </a:lnTo>
                <a:lnTo>
                  <a:pt x="190500" y="565150"/>
                </a:lnTo>
                <a:lnTo>
                  <a:pt x="190500" y="1035050"/>
                </a:lnTo>
                <a:lnTo>
                  <a:pt x="175521" y="1047404"/>
                </a:lnTo>
                <a:lnTo>
                  <a:pt x="134683" y="1057497"/>
                </a:lnTo>
                <a:lnTo>
                  <a:pt x="74128" y="1064303"/>
                </a:lnTo>
                <a:lnTo>
                  <a:pt x="0" y="10668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81200" y="4953000"/>
            <a:ext cx="381000" cy="1066800"/>
          </a:xfrm>
          <a:custGeom>
            <a:avLst/>
            <a:gdLst/>
            <a:ahLst/>
            <a:cxnLst/>
            <a:rect l="l" t="t" r="r" b="b"/>
            <a:pathLst>
              <a:path w="381000" h="1066800">
                <a:moveTo>
                  <a:pt x="0" y="0"/>
                </a:moveTo>
                <a:lnTo>
                  <a:pt x="74128" y="2496"/>
                </a:lnTo>
                <a:lnTo>
                  <a:pt x="134683" y="9302"/>
                </a:lnTo>
                <a:lnTo>
                  <a:pt x="175521" y="19395"/>
                </a:lnTo>
                <a:lnTo>
                  <a:pt x="190500" y="31750"/>
                </a:lnTo>
                <a:lnTo>
                  <a:pt x="190500" y="501650"/>
                </a:lnTo>
                <a:lnTo>
                  <a:pt x="205478" y="514004"/>
                </a:lnTo>
                <a:lnTo>
                  <a:pt x="246316" y="524097"/>
                </a:lnTo>
                <a:lnTo>
                  <a:pt x="306871" y="530903"/>
                </a:lnTo>
                <a:lnTo>
                  <a:pt x="381000" y="533400"/>
                </a:lnTo>
                <a:lnTo>
                  <a:pt x="306871" y="535896"/>
                </a:lnTo>
                <a:lnTo>
                  <a:pt x="246316" y="542702"/>
                </a:lnTo>
                <a:lnTo>
                  <a:pt x="205478" y="552795"/>
                </a:lnTo>
                <a:lnTo>
                  <a:pt x="190500" y="565150"/>
                </a:lnTo>
                <a:lnTo>
                  <a:pt x="190500" y="1035050"/>
                </a:lnTo>
                <a:lnTo>
                  <a:pt x="175521" y="1047410"/>
                </a:lnTo>
                <a:lnTo>
                  <a:pt x="134683" y="1057502"/>
                </a:lnTo>
                <a:lnTo>
                  <a:pt x="74128" y="1064305"/>
                </a:lnTo>
                <a:lnTo>
                  <a:pt x="0" y="10668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406776" y="4133545"/>
            <a:ext cx="4152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ARA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41194" y="5364886"/>
            <a:ext cx="406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ARB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256654" y="2456815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64198" y="316992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latin typeface="Carlito"/>
                <a:cs typeface="Carlito"/>
              </a:rPr>
              <a:t>x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6124967" y="3607319"/>
            <a:ext cx="1231900" cy="1176655"/>
            <a:chOff x="6124967" y="3607319"/>
            <a:chExt cx="1231900" cy="1176655"/>
          </a:xfrm>
        </p:grpSpPr>
        <p:sp>
          <p:nvSpPr>
            <p:cNvPr id="62" name="object 62"/>
            <p:cNvSpPr/>
            <p:nvPr/>
          </p:nvSpPr>
          <p:spPr>
            <a:xfrm>
              <a:off x="6124967" y="3607319"/>
              <a:ext cx="1231369" cy="11765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164199" y="3627120"/>
              <a:ext cx="1152144" cy="109728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164199" y="3992880"/>
              <a:ext cx="1152525" cy="365760"/>
            </a:xfrm>
            <a:custGeom>
              <a:avLst/>
              <a:gdLst/>
              <a:ahLst/>
              <a:cxnLst/>
              <a:rect l="l" t="t" r="r" b="b"/>
              <a:pathLst>
                <a:path w="1152525" h="365760">
                  <a:moveTo>
                    <a:pt x="1152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1152144" y="365760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159373" y="3986530"/>
              <a:ext cx="1162050" cy="12700"/>
            </a:xfrm>
            <a:custGeom>
              <a:avLst/>
              <a:gdLst/>
              <a:ahLst/>
              <a:cxnLst/>
              <a:rect l="l" t="t" r="r" b="b"/>
              <a:pathLst>
                <a:path w="1162050" h="12700">
                  <a:moveTo>
                    <a:pt x="0" y="12700"/>
                  </a:moveTo>
                  <a:lnTo>
                    <a:pt x="1161669" y="12700"/>
                  </a:lnTo>
                  <a:lnTo>
                    <a:pt x="116166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159373" y="3622421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4">
                  <a:moveTo>
                    <a:pt x="4825" y="0"/>
                  </a:moveTo>
                  <a:lnTo>
                    <a:pt x="4825" y="1106677"/>
                  </a:lnTo>
                </a:path>
                <a:path w="1162050" h="1106804">
                  <a:moveTo>
                    <a:pt x="1156970" y="0"/>
                  </a:moveTo>
                  <a:lnTo>
                    <a:pt x="1156970" y="1106677"/>
                  </a:lnTo>
                </a:path>
                <a:path w="1162050" h="1106804">
                  <a:moveTo>
                    <a:pt x="0" y="4698"/>
                  </a:moveTo>
                  <a:lnTo>
                    <a:pt x="1161669" y="4698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6256654" y="3645789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64198" y="435864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50"/>
              </a:spcBef>
            </a:pPr>
            <a:r>
              <a:rPr sz="1800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6132587" y="6304817"/>
            <a:ext cx="1222375" cy="445134"/>
            <a:chOff x="6132587" y="6304817"/>
            <a:chExt cx="1222375" cy="445134"/>
          </a:xfrm>
        </p:grpSpPr>
        <p:sp>
          <p:nvSpPr>
            <p:cNvPr id="70" name="object 70"/>
            <p:cNvSpPr/>
            <p:nvPr/>
          </p:nvSpPr>
          <p:spPr>
            <a:xfrm>
              <a:off x="6132587" y="6304817"/>
              <a:ext cx="1222225" cy="4449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172200" y="6324600"/>
              <a:ext cx="1143000" cy="36576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172200" y="6319837"/>
              <a:ext cx="1143000" cy="375285"/>
            </a:xfrm>
            <a:custGeom>
              <a:avLst/>
              <a:gdLst/>
              <a:ahLst/>
              <a:cxnLst/>
              <a:rect l="l" t="t" r="r" b="b"/>
              <a:pathLst>
                <a:path w="1143000" h="375284">
                  <a:moveTo>
                    <a:pt x="0" y="0"/>
                  </a:moveTo>
                  <a:lnTo>
                    <a:pt x="0" y="375285"/>
                  </a:lnTo>
                </a:path>
                <a:path w="1143000" h="375284">
                  <a:moveTo>
                    <a:pt x="1143000" y="0"/>
                  </a:moveTo>
                  <a:lnTo>
                    <a:pt x="1143000" y="375285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167501" y="6318250"/>
              <a:ext cx="1152525" cy="12700"/>
            </a:xfrm>
            <a:custGeom>
              <a:avLst/>
              <a:gdLst/>
              <a:ahLst/>
              <a:cxnLst/>
              <a:rect l="l" t="t" r="r" b="b"/>
              <a:pathLst>
                <a:path w="1152525" h="12700">
                  <a:moveTo>
                    <a:pt x="0" y="12700"/>
                  </a:moveTo>
                  <a:lnTo>
                    <a:pt x="1152398" y="12700"/>
                  </a:lnTo>
                  <a:lnTo>
                    <a:pt x="1152398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167501" y="6690360"/>
              <a:ext cx="1152525" cy="0"/>
            </a:xfrm>
            <a:custGeom>
              <a:avLst/>
              <a:gdLst/>
              <a:ahLst/>
              <a:cxnLst/>
              <a:rect l="l" t="t" r="r" b="b"/>
              <a:pathLst>
                <a:path w="1152525">
                  <a:moveTo>
                    <a:pt x="0" y="0"/>
                  </a:moveTo>
                  <a:lnTo>
                    <a:pt x="1152398" y="0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5642228" y="6355486"/>
            <a:ext cx="3873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Carlito"/>
                <a:cs typeface="Carlito"/>
              </a:rPr>
              <a:t>T</a:t>
            </a:r>
            <a:r>
              <a:rPr sz="1800" spc="-5" dirty="0">
                <a:latin typeface="Carlito"/>
                <a:cs typeface="Carlito"/>
              </a:rPr>
              <a:t>OS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634354" y="3676269"/>
            <a:ext cx="406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ARB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5846698" y="2432050"/>
            <a:ext cx="2000250" cy="3900170"/>
            <a:chOff x="5846698" y="2432050"/>
            <a:chExt cx="2000250" cy="3900170"/>
          </a:xfrm>
        </p:grpSpPr>
        <p:sp>
          <p:nvSpPr>
            <p:cNvPr id="78" name="object 78"/>
            <p:cNvSpPr/>
            <p:nvPr/>
          </p:nvSpPr>
          <p:spPr>
            <a:xfrm>
              <a:off x="5859398" y="2533396"/>
              <a:ext cx="304800" cy="686435"/>
            </a:xfrm>
            <a:custGeom>
              <a:avLst/>
              <a:gdLst/>
              <a:ahLst/>
              <a:cxnLst/>
              <a:rect l="l" t="t" r="r" b="b"/>
              <a:pathLst>
                <a:path w="304800" h="686435">
                  <a:moveTo>
                    <a:pt x="228600" y="0"/>
                  </a:moveTo>
                  <a:lnTo>
                    <a:pt x="228600" y="38100"/>
                  </a:lnTo>
                  <a:lnTo>
                    <a:pt x="198279" y="56552"/>
                  </a:lnTo>
                  <a:lnTo>
                    <a:pt x="169547" y="80600"/>
                  </a:lnTo>
                  <a:lnTo>
                    <a:pt x="142549" y="109877"/>
                  </a:lnTo>
                  <a:lnTo>
                    <a:pt x="117431" y="144018"/>
                  </a:lnTo>
                  <a:lnTo>
                    <a:pt x="94339" y="182658"/>
                  </a:lnTo>
                  <a:lnTo>
                    <a:pt x="73418" y="225431"/>
                  </a:lnTo>
                  <a:lnTo>
                    <a:pt x="54814" y="271971"/>
                  </a:lnTo>
                  <a:lnTo>
                    <a:pt x="38672" y="321913"/>
                  </a:lnTo>
                  <a:lnTo>
                    <a:pt x="25138" y="374891"/>
                  </a:lnTo>
                  <a:lnTo>
                    <a:pt x="14359" y="430539"/>
                  </a:lnTo>
                  <a:lnTo>
                    <a:pt x="6478" y="488493"/>
                  </a:lnTo>
                  <a:lnTo>
                    <a:pt x="1644" y="548386"/>
                  </a:lnTo>
                  <a:lnTo>
                    <a:pt x="0" y="609853"/>
                  </a:lnTo>
                  <a:lnTo>
                    <a:pt x="0" y="686053"/>
                  </a:lnTo>
                  <a:lnTo>
                    <a:pt x="1644" y="624586"/>
                  </a:lnTo>
                  <a:lnTo>
                    <a:pt x="6478" y="564693"/>
                  </a:lnTo>
                  <a:lnTo>
                    <a:pt x="14359" y="506739"/>
                  </a:lnTo>
                  <a:lnTo>
                    <a:pt x="25138" y="451091"/>
                  </a:lnTo>
                  <a:lnTo>
                    <a:pt x="38672" y="398113"/>
                  </a:lnTo>
                  <a:lnTo>
                    <a:pt x="54814" y="348171"/>
                  </a:lnTo>
                  <a:lnTo>
                    <a:pt x="73418" y="301631"/>
                  </a:lnTo>
                  <a:lnTo>
                    <a:pt x="94339" y="258858"/>
                  </a:lnTo>
                  <a:lnTo>
                    <a:pt x="117431" y="220218"/>
                  </a:lnTo>
                  <a:lnTo>
                    <a:pt x="142549" y="186077"/>
                  </a:lnTo>
                  <a:lnTo>
                    <a:pt x="169547" y="156800"/>
                  </a:lnTo>
                  <a:lnTo>
                    <a:pt x="228600" y="114300"/>
                  </a:lnTo>
                  <a:lnTo>
                    <a:pt x="259161" y="114300"/>
                  </a:lnTo>
                  <a:lnTo>
                    <a:pt x="304800" y="57403"/>
                  </a:lnTo>
                  <a:lnTo>
                    <a:pt x="228600" y="0"/>
                  </a:lnTo>
                  <a:close/>
                </a:path>
                <a:path w="304800" h="686435">
                  <a:moveTo>
                    <a:pt x="259161" y="114300"/>
                  </a:moveTo>
                  <a:lnTo>
                    <a:pt x="228600" y="114300"/>
                  </a:lnTo>
                  <a:lnTo>
                    <a:pt x="228600" y="152400"/>
                  </a:lnTo>
                  <a:lnTo>
                    <a:pt x="259161" y="1143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59398" y="3181350"/>
              <a:ext cx="304800" cy="628650"/>
            </a:xfrm>
            <a:custGeom>
              <a:avLst/>
              <a:gdLst/>
              <a:ahLst/>
              <a:cxnLst/>
              <a:rect l="l" t="t" r="r" b="b"/>
              <a:pathLst>
                <a:path w="304800" h="628650">
                  <a:moveTo>
                    <a:pt x="635" y="0"/>
                  </a:moveTo>
                  <a:lnTo>
                    <a:pt x="375" y="9525"/>
                  </a:lnTo>
                  <a:lnTo>
                    <a:pt x="174" y="19050"/>
                  </a:lnTo>
                  <a:lnTo>
                    <a:pt x="45" y="28575"/>
                  </a:lnTo>
                  <a:lnTo>
                    <a:pt x="0" y="38100"/>
                  </a:lnTo>
                  <a:lnTo>
                    <a:pt x="1572" y="98477"/>
                  </a:lnTo>
                  <a:lnTo>
                    <a:pt x="6189" y="157111"/>
                  </a:lnTo>
                  <a:lnTo>
                    <a:pt x="13697" y="213705"/>
                  </a:lnTo>
                  <a:lnTo>
                    <a:pt x="23943" y="267962"/>
                  </a:lnTo>
                  <a:lnTo>
                    <a:pt x="36774" y="319584"/>
                  </a:lnTo>
                  <a:lnTo>
                    <a:pt x="52037" y="368275"/>
                  </a:lnTo>
                  <a:lnTo>
                    <a:pt x="69580" y="413738"/>
                  </a:lnTo>
                  <a:lnTo>
                    <a:pt x="89249" y="455675"/>
                  </a:lnTo>
                  <a:lnTo>
                    <a:pt x="110891" y="493791"/>
                  </a:lnTo>
                  <a:lnTo>
                    <a:pt x="134354" y="527789"/>
                  </a:lnTo>
                  <a:lnTo>
                    <a:pt x="159485" y="557370"/>
                  </a:lnTo>
                  <a:lnTo>
                    <a:pt x="214137" y="602098"/>
                  </a:lnTo>
                  <a:lnTo>
                    <a:pt x="273625" y="625600"/>
                  </a:lnTo>
                  <a:lnTo>
                    <a:pt x="304800" y="628650"/>
                  </a:lnTo>
                  <a:lnTo>
                    <a:pt x="304800" y="552450"/>
                  </a:lnTo>
                  <a:lnTo>
                    <a:pt x="273064" y="549278"/>
                  </a:lnTo>
                  <a:lnTo>
                    <a:pt x="242233" y="539969"/>
                  </a:lnTo>
                  <a:lnTo>
                    <a:pt x="183959" y="504164"/>
                  </a:lnTo>
                  <a:lnTo>
                    <a:pt x="131330" y="447489"/>
                  </a:lnTo>
                  <a:lnTo>
                    <a:pt x="107555" y="412092"/>
                  </a:lnTo>
                  <a:lnTo>
                    <a:pt x="85699" y="372398"/>
                  </a:lnTo>
                  <a:lnTo>
                    <a:pt x="65931" y="328714"/>
                  </a:lnTo>
                  <a:lnTo>
                    <a:pt x="48419" y="281347"/>
                  </a:lnTo>
                  <a:lnTo>
                    <a:pt x="33334" y="230603"/>
                  </a:lnTo>
                  <a:lnTo>
                    <a:pt x="20844" y="176790"/>
                  </a:lnTo>
                  <a:lnTo>
                    <a:pt x="11118" y="120213"/>
                  </a:lnTo>
                  <a:lnTo>
                    <a:pt x="4325" y="61181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59398" y="2533396"/>
              <a:ext cx="304800" cy="1276985"/>
            </a:xfrm>
            <a:custGeom>
              <a:avLst/>
              <a:gdLst/>
              <a:ahLst/>
              <a:cxnLst/>
              <a:rect l="l" t="t" r="r" b="b"/>
              <a:pathLst>
                <a:path w="304800" h="1276985">
                  <a:moveTo>
                    <a:pt x="635" y="647953"/>
                  </a:moveTo>
                  <a:lnTo>
                    <a:pt x="4325" y="709135"/>
                  </a:lnTo>
                  <a:lnTo>
                    <a:pt x="11118" y="768167"/>
                  </a:lnTo>
                  <a:lnTo>
                    <a:pt x="20844" y="824744"/>
                  </a:lnTo>
                  <a:lnTo>
                    <a:pt x="33334" y="878557"/>
                  </a:lnTo>
                  <a:lnTo>
                    <a:pt x="48419" y="929301"/>
                  </a:lnTo>
                  <a:lnTo>
                    <a:pt x="65931" y="976668"/>
                  </a:lnTo>
                  <a:lnTo>
                    <a:pt x="85699" y="1020352"/>
                  </a:lnTo>
                  <a:lnTo>
                    <a:pt x="107555" y="1060046"/>
                  </a:lnTo>
                  <a:lnTo>
                    <a:pt x="131330" y="1095443"/>
                  </a:lnTo>
                  <a:lnTo>
                    <a:pt x="156854" y="1126236"/>
                  </a:lnTo>
                  <a:lnTo>
                    <a:pt x="212475" y="1172783"/>
                  </a:lnTo>
                  <a:lnTo>
                    <a:pt x="273064" y="1197232"/>
                  </a:lnTo>
                  <a:lnTo>
                    <a:pt x="304800" y="1200403"/>
                  </a:lnTo>
                  <a:lnTo>
                    <a:pt x="304800" y="1276603"/>
                  </a:lnTo>
                  <a:lnTo>
                    <a:pt x="273625" y="1273554"/>
                  </a:lnTo>
                  <a:lnTo>
                    <a:pt x="243353" y="1264605"/>
                  </a:lnTo>
                  <a:lnTo>
                    <a:pt x="186130" y="1230193"/>
                  </a:lnTo>
                  <a:lnTo>
                    <a:pt x="134354" y="1175743"/>
                  </a:lnTo>
                  <a:lnTo>
                    <a:pt x="110891" y="1141745"/>
                  </a:lnTo>
                  <a:lnTo>
                    <a:pt x="89249" y="1103629"/>
                  </a:lnTo>
                  <a:lnTo>
                    <a:pt x="69580" y="1061692"/>
                  </a:lnTo>
                  <a:lnTo>
                    <a:pt x="52037" y="1016229"/>
                  </a:lnTo>
                  <a:lnTo>
                    <a:pt x="36774" y="967538"/>
                  </a:lnTo>
                  <a:lnTo>
                    <a:pt x="23943" y="915916"/>
                  </a:lnTo>
                  <a:lnTo>
                    <a:pt x="13697" y="861659"/>
                  </a:lnTo>
                  <a:lnTo>
                    <a:pt x="6189" y="805065"/>
                  </a:lnTo>
                  <a:lnTo>
                    <a:pt x="1572" y="746431"/>
                  </a:lnTo>
                  <a:lnTo>
                    <a:pt x="0" y="686053"/>
                  </a:lnTo>
                  <a:lnTo>
                    <a:pt x="0" y="609853"/>
                  </a:lnTo>
                  <a:lnTo>
                    <a:pt x="1644" y="548386"/>
                  </a:lnTo>
                  <a:lnTo>
                    <a:pt x="6478" y="488493"/>
                  </a:lnTo>
                  <a:lnTo>
                    <a:pt x="14359" y="430539"/>
                  </a:lnTo>
                  <a:lnTo>
                    <a:pt x="25138" y="374891"/>
                  </a:lnTo>
                  <a:lnTo>
                    <a:pt x="38672" y="321913"/>
                  </a:lnTo>
                  <a:lnTo>
                    <a:pt x="54814" y="271971"/>
                  </a:lnTo>
                  <a:lnTo>
                    <a:pt x="73418" y="225431"/>
                  </a:lnTo>
                  <a:lnTo>
                    <a:pt x="94339" y="182658"/>
                  </a:lnTo>
                  <a:lnTo>
                    <a:pt x="117431" y="144018"/>
                  </a:lnTo>
                  <a:lnTo>
                    <a:pt x="142549" y="109877"/>
                  </a:lnTo>
                  <a:lnTo>
                    <a:pt x="169547" y="80600"/>
                  </a:lnTo>
                  <a:lnTo>
                    <a:pt x="228600" y="38100"/>
                  </a:lnTo>
                  <a:lnTo>
                    <a:pt x="228600" y="0"/>
                  </a:lnTo>
                  <a:lnTo>
                    <a:pt x="304800" y="57403"/>
                  </a:lnTo>
                  <a:lnTo>
                    <a:pt x="228600" y="152400"/>
                  </a:lnTo>
                  <a:lnTo>
                    <a:pt x="228600" y="114300"/>
                  </a:lnTo>
                  <a:lnTo>
                    <a:pt x="169547" y="156800"/>
                  </a:lnTo>
                  <a:lnTo>
                    <a:pt x="142549" y="186077"/>
                  </a:lnTo>
                  <a:lnTo>
                    <a:pt x="117431" y="220218"/>
                  </a:lnTo>
                  <a:lnTo>
                    <a:pt x="94339" y="258858"/>
                  </a:lnTo>
                  <a:lnTo>
                    <a:pt x="73418" y="301631"/>
                  </a:lnTo>
                  <a:lnTo>
                    <a:pt x="54814" y="348171"/>
                  </a:lnTo>
                  <a:lnTo>
                    <a:pt x="38672" y="398113"/>
                  </a:lnTo>
                  <a:lnTo>
                    <a:pt x="25138" y="451091"/>
                  </a:lnTo>
                  <a:lnTo>
                    <a:pt x="14359" y="506739"/>
                  </a:lnTo>
                  <a:lnTo>
                    <a:pt x="6478" y="564693"/>
                  </a:lnTo>
                  <a:lnTo>
                    <a:pt x="1644" y="624586"/>
                  </a:lnTo>
                  <a:lnTo>
                    <a:pt x="0" y="686053"/>
                  </a:lnTo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9598" y="2438400"/>
              <a:ext cx="381000" cy="2286000"/>
            </a:xfrm>
            <a:custGeom>
              <a:avLst/>
              <a:gdLst/>
              <a:ahLst/>
              <a:cxnLst/>
              <a:rect l="l" t="t" r="r" b="b"/>
              <a:pathLst>
                <a:path w="381000" h="2286000">
                  <a:moveTo>
                    <a:pt x="0" y="0"/>
                  </a:moveTo>
                  <a:lnTo>
                    <a:pt x="74128" y="2496"/>
                  </a:lnTo>
                  <a:lnTo>
                    <a:pt x="134683" y="9302"/>
                  </a:lnTo>
                  <a:lnTo>
                    <a:pt x="175521" y="19395"/>
                  </a:lnTo>
                  <a:lnTo>
                    <a:pt x="190500" y="31750"/>
                  </a:lnTo>
                  <a:lnTo>
                    <a:pt x="190500" y="501650"/>
                  </a:lnTo>
                  <a:lnTo>
                    <a:pt x="205460" y="514004"/>
                  </a:lnTo>
                  <a:lnTo>
                    <a:pt x="246268" y="524097"/>
                  </a:lnTo>
                  <a:lnTo>
                    <a:pt x="306818" y="530903"/>
                  </a:lnTo>
                  <a:lnTo>
                    <a:pt x="381000" y="533400"/>
                  </a:lnTo>
                  <a:lnTo>
                    <a:pt x="306818" y="535896"/>
                  </a:lnTo>
                  <a:lnTo>
                    <a:pt x="246268" y="542702"/>
                  </a:lnTo>
                  <a:lnTo>
                    <a:pt x="205460" y="552795"/>
                  </a:lnTo>
                  <a:lnTo>
                    <a:pt x="190500" y="565150"/>
                  </a:lnTo>
                  <a:lnTo>
                    <a:pt x="190500" y="1035050"/>
                  </a:lnTo>
                  <a:lnTo>
                    <a:pt x="175521" y="1047404"/>
                  </a:lnTo>
                  <a:lnTo>
                    <a:pt x="134683" y="1057497"/>
                  </a:lnTo>
                  <a:lnTo>
                    <a:pt x="74128" y="1064303"/>
                  </a:lnTo>
                  <a:lnTo>
                    <a:pt x="0" y="1066800"/>
                  </a:lnTo>
                </a:path>
                <a:path w="381000" h="2286000">
                  <a:moveTo>
                    <a:pt x="0" y="1219200"/>
                  </a:moveTo>
                  <a:lnTo>
                    <a:pt x="74128" y="1221696"/>
                  </a:lnTo>
                  <a:lnTo>
                    <a:pt x="134683" y="1228502"/>
                  </a:lnTo>
                  <a:lnTo>
                    <a:pt x="175521" y="1238595"/>
                  </a:lnTo>
                  <a:lnTo>
                    <a:pt x="190500" y="1250950"/>
                  </a:lnTo>
                  <a:lnTo>
                    <a:pt x="190500" y="1720850"/>
                  </a:lnTo>
                  <a:lnTo>
                    <a:pt x="205460" y="1733204"/>
                  </a:lnTo>
                  <a:lnTo>
                    <a:pt x="246268" y="1743297"/>
                  </a:lnTo>
                  <a:lnTo>
                    <a:pt x="306818" y="1750103"/>
                  </a:lnTo>
                  <a:lnTo>
                    <a:pt x="381000" y="1752600"/>
                  </a:lnTo>
                  <a:lnTo>
                    <a:pt x="306818" y="1755096"/>
                  </a:lnTo>
                  <a:lnTo>
                    <a:pt x="246268" y="1761902"/>
                  </a:lnTo>
                  <a:lnTo>
                    <a:pt x="205460" y="1771995"/>
                  </a:lnTo>
                  <a:lnTo>
                    <a:pt x="190500" y="1784350"/>
                  </a:lnTo>
                  <a:lnTo>
                    <a:pt x="190500" y="2254250"/>
                  </a:lnTo>
                  <a:lnTo>
                    <a:pt x="175521" y="2266604"/>
                  </a:lnTo>
                  <a:lnTo>
                    <a:pt x="134683" y="2276697"/>
                  </a:lnTo>
                  <a:lnTo>
                    <a:pt x="74128" y="2283503"/>
                  </a:lnTo>
                  <a:lnTo>
                    <a:pt x="0" y="2286000"/>
                  </a:lnTo>
                </a:path>
              </a:pathLst>
            </a:custGeom>
            <a:ln w="12700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67399" y="3826383"/>
              <a:ext cx="304800" cy="612775"/>
            </a:xfrm>
            <a:custGeom>
              <a:avLst/>
              <a:gdLst/>
              <a:ahLst/>
              <a:cxnLst/>
              <a:rect l="l" t="t" r="r" b="b"/>
              <a:pathLst>
                <a:path w="304800" h="612775">
                  <a:moveTo>
                    <a:pt x="228600" y="0"/>
                  </a:moveTo>
                  <a:lnTo>
                    <a:pt x="228600" y="38100"/>
                  </a:lnTo>
                  <a:lnTo>
                    <a:pt x="195822" y="55717"/>
                  </a:lnTo>
                  <a:lnTo>
                    <a:pt x="164923" y="79025"/>
                  </a:lnTo>
                  <a:lnTo>
                    <a:pt x="136088" y="107620"/>
                  </a:lnTo>
                  <a:lnTo>
                    <a:pt x="109502" y="141097"/>
                  </a:lnTo>
                  <a:lnTo>
                    <a:pt x="85350" y="179050"/>
                  </a:lnTo>
                  <a:lnTo>
                    <a:pt x="63817" y="221075"/>
                  </a:lnTo>
                  <a:lnTo>
                    <a:pt x="45089" y="266767"/>
                  </a:lnTo>
                  <a:lnTo>
                    <a:pt x="29351" y="315722"/>
                  </a:lnTo>
                  <a:lnTo>
                    <a:pt x="16787" y="367534"/>
                  </a:lnTo>
                  <a:lnTo>
                    <a:pt x="7584" y="421798"/>
                  </a:lnTo>
                  <a:lnTo>
                    <a:pt x="1927" y="478111"/>
                  </a:lnTo>
                  <a:lnTo>
                    <a:pt x="0" y="536067"/>
                  </a:lnTo>
                  <a:lnTo>
                    <a:pt x="0" y="612267"/>
                  </a:lnTo>
                  <a:lnTo>
                    <a:pt x="1927" y="554311"/>
                  </a:lnTo>
                  <a:lnTo>
                    <a:pt x="7584" y="497998"/>
                  </a:lnTo>
                  <a:lnTo>
                    <a:pt x="16787" y="443734"/>
                  </a:lnTo>
                  <a:lnTo>
                    <a:pt x="29351" y="391922"/>
                  </a:lnTo>
                  <a:lnTo>
                    <a:pt x="45089" y="342967"/>
                  </a:lnTo>
                  <a:lnTo>
                    <a:pt x="63817" y="297275"/>
                  </a:lnTo>
                  <a:lnTo>
                    <a:pt x="85350" y="255250"/>
                  </a:lnTo>
                  <a:lnTo>
                    <a:pt x="109502" y="217297"/>
                  </a:lnTo>
                  <a:lnTo>
                    <a:pt x="136088" y="183820"/>
                  </a:lnTo>
                  <a:lnTo>
                    <a:pt x="164923" y="155225"/>
                  </a:lnTo>
                  <a:lnTo>
                    <a:pt x="195822" y="131917"/>
                  </a:lnTo>
                  <a:lnTo>
                    <a:pt x="228600" y="114300"/>
                  </a:lnTo>
                  <a:lnTo>
                    <a:pt x="259958" y="114300"/>
                  </a:lnTo>
                  <a:lnTo>
                    <a:pt x="304800" y="59817"/>
                  </a:lnTo>
                  <a:lnTo>
                    <a:pt x="228600" y="0"/>
                  </a:lnTo>
                  <a:close/>
                </a:path>
                <a:path w="304800" h="612775">
                  <a:moveTo>
                    <a:pt x="259958" y="114300"/>
                  </a:moveTo>
                  <a:lnTo>
                    <a:pt x="228600" y="114300"/>
                  </a:lnTo>
                  <a:lnTo>
                    <a:pt x="228600" y="152400"/>
                  </a:lnTo>
                  <a:lnTo>
                    <a:pt x="259958" y="1143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67399" y="4400550"/>
              <a:ext cx="304800" cy="552450"/>
            </a:xfrm>
            <a:custGeom>
              <a:avLst/>
              <a:gdLst/>
              <a:ahLst/>
              <a:cxnLst/>
              <a:rect l="l" t="t" r="r" b="b"/>
              <a:pathLst>
                <a:path w="304800" h="552450">
                  <a:moveTo>
                    <a:pt x="888" y="0"/>
                  </a:moveTo>
                  <a:lnTo>
                    <a:pt x="482" y="9525"/>
                  </a:lnTo>
                  <a:lnTo>
                    <a:pt x="206" y="19050"/>
                  </a:lnTo>
                  <a:lnTo>
                    <a:pt x="49" y="28575"/>
                  </a:lnTo>
                  <a:lnTo>
                    <a:pt x="0" y="38100"/>
                  </a:lnTo>
                  <a:lnTo>
                    <a:pt x="2051" y="98089"/>
                  </a:lnTo>
                  <a:lnTo>
                    <a:pt x="8053" y="156045"/>
                  </a:lnTo>
                  <a:lnTo>
                    <a:pt x="17776" y="211581"/>
                  </a:lnTo>
                  <a:lnTo>
                    <a:pt x="30990" y="264311"/>
                  </a:lnTo>
                  <a:lnTo>
                    <a:pt x="47468" y="313850"/>
                  </a:lnTo>
                  <a:lnTo>
                    <a:pt x="66980" y="359812"/>
                  </a:lnTo>
                  <a:lnTo>
                    <a:pt x="89296" y="401812"/>
                  </a:lnTo>
                  <a:lnTo>
                    <a:pt x="114188" y="439462"/>
                  </a:lnTo>
                  <a:lnTo>
                    <a:pt x="141427" y="472379"/>
                  </a:lnTo>
                  <a:lnTo>
                    <a:pt x="170783" y="500176"/>
                  </a:lnTo>
                  <a:lnTo>
                    <a:pt x="202027" y="522467"/>
                  </a:lnTo>
                  <a:lnTo>
                    <a:pt x="269265" y="548990"/>
                  </a:lnTo>
                  <a:lnTo>
                    <a:pt x="304800" y="552450"/>
                  </a:lnTo>
                  <a:lnTo>
                    <a:pt x="304800" y="476250"/>
                  </a:lnTo>
                  <a:lnTo>
                    <a:pt x="268485" y="472630"/>
                  </a:lnTo>
                  <a:lnTo>
                    <a:pt x="233390" y="462040"/>
                  </a:lnTo>
                  <a:lnTo>
                    <a:pt x="167883" y="421546"/>
                  </a:lnTo>
                  <a:lnTo>
                    <a:pt x="137980" y="392445"/>
                  </a:lnTo>
                  <a:lnTo>
                    <a:pt x="110319" y="357975"/>
                  </a:lnTo>
                  <a:lnTo>
                    <a:pt x="85154" y="318536"/>
                  </a:lnTo>
                  <a:lnTo>
                    <a:pt x="62741" y="274529"/>
                  </a:lnTo>
                  <a:lnTo>
                    <a:pt x="43336" y="226355"/>
                  </a:lnTo>
                  <a:lnTo>
                    <a:pt x="27192" y="174415"/>
                  </a:lnTo>
                  <a:lnTo>
                    <a:pt x="14566" y="119108"/>
                  </a:lnTo>
                  <a:lnTo>
                    <a:pt x="5713" y="60836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67399" y="3826383"/>
              <a:ext cx="304800" cy="1127125"/>
            </a:xfrm>
            <a:custGeom>
              <a:avLst/>
              <a:gdLst/>
              <a:ahLst/>
              <a:cxnLst/>
              <a:rect l="l" t="t" r="r" b="b"/>
              <a:pathLst>
                <a:path w="304800" h="1127125">
                  <a:moveTo>
                    <a:pt x="888" y="574167"/>
                  </a:moveTo>
                  <a:lnTo>
                    <a:pt x="5713" y="635003"/>
                  </a:lnTo>
                  <a:lnTo>
                    <a:pt x="14566" y="693275"/>
                  </a:lnTo>
                  <a:lnTo>
                    <a:pt x="27192" y="748582"/>
                  </a:lnTo>
                  <a:lnTo>
                    <a:pt x="43336" y="800522"/>
                  </a:lnTo>
                  <a:lnTo>
                    <a:pt x="62741" y="848696"/>
                  </a:lnTo>
                  <a:lnTo>
                    <a:pt x="85154" y="892703"/>
                  </a:lnTo>
                  <a:lnTo>
                    <a:pt x="110319" y="932142"/>
                  </a:lnTo>
                  <a:lnTo>
                    <a:pt x="137980" y="966612"/>
                  </a:lnTo>
                  <a:lnTo>
                    <a:pt x="167883" y="995713"/>
                  </a:lnTo>
                  <a:lnTo>
                    <a:pt x="199771" y="1019045"/>
                  </a:lnTo>
                  <a:lnTo>
                    <a:pt x="268485" y="1046797"/>
                  </a:lnTo>
                  <a:lnTo>
                    <a:pt x="304800" y="1050417"/>
                  </a:lnTo>
                  <a:lnTo>
                    <a:pt x="304800" y="1126617"/>
                  </a:lnTo>
                  <a:lnTo>
                    <a:pt x="269265" y="1123157"/>
                  </a:lnTo>
                  <a:lnTo>
                    <a:pt x="234931" y="1113034"/>
                  </a:lnTo>
                  <a:lnTo>
                    <a:pt x="170783" y="1074343"/>
                  </a:lnTo>
                  <a:lnTo>
                    <a:pt x="141427" y="1046546"/>
                  </a:lnTo>
                  <a:lnTo>
                    <a:pt x="114188" y="1013629"/>
                  </a:lnTo>
                  <a:lnTo>
                    <a:pt x="89296" y="975979"/>
                  </a:lnTo>
                  <a:lnTo>
                    <a:pt x="66980" y="933979"/>
                  </a:lnTo>
                  <a:lnTo>
                    <a:pt x="47468" y="888017"/>
                  </a:lnTo>
                  <a:lnTo>
                    <a:pt x="30990" y="838478"/>
                  </a:lnTo>
                  <a:lnTo>
                    <a:pt x="17776" y="785748"/>
                  </a:lnTo>
                  <a:lnTo>
                    <a:pt x="8053" y="730212"/>
                  </a:lnTo>
                  <a:lnTo>
                    <a:pt x="2051" y="672256"/>
                  </a:lnTo>
                  <a:lnTo>
                    <a:pt x="0" y="612267"/>
                  </a:lnTo>
                  <a:lnTo>
                    <a:pt x="0" y="536067"/>
                  </a:lnTo>
                  <a:lnTo>
                    <a:pt x="1927" y="478111"/>
                  </a:lnTo>
                  <a:lnTo>
                    <a:pt x="7584" y="421798"/>
                  </a:lnTo>
                  <a:lnTo>
                    <a:pt x="16787" y="367534"/>
                  </a:lnTo>
                  <a:lnTo>
                    <a:pt x="29351" y="315722"/>
                  </a:lnTo>
                  <a:lnTo>
                    <a:pt x="45089" y="266767"/>
                  </a:lnTo>
                  <a:lnTo>
                    <a:pt x="63817" y="221075"/>
                  </a:lnTo>
                  <a:lnTo>
                    <a:pt x="85350" y="179050"/>
                  </a:lnTo>
                  <a:lnTo>
                    <a:pt x="109502" y="141097"/>
                  </a:lnTo>
                  <a:lnTo>
                    <a:pt x="136088" y="107620"/>
                  </a:lnTo>
                  <a:lnTo>
                    <a:pt x="164923" y="79025"/>
                  </a:lnTo>
                  <a:lnTo>
                    <a:pt x="195822" y="55717"/>
                  </a:lnTo>
                  <a:lnTo>
                    <a:pt x="228600" y="38100"/>
                  </a:lnTo>
                  <a:lnTo>
                    <a:pt x="228600" y="0"/>
                  </a:lnTo>
                  <a:lnTo>
                    <a:pt x="304800" y="59817"/>
                  </a:lnTo>
                  <a:lnTo>
                    <a:pt x="228600" y="152400"/>
                  </a:lnTo>
                  <a:lnTo>
                    <a:pt x="228600" y="114300"/>
                  </a:lnTo>
                  <a:lnTo>
                    <a:pt x="164923" y="155225"/>
                  </a:lnTo>
                  <a:lnTo>
                    <a:pt x="136088" y="183820"/>
                  </a:lnTo>
                  <a:lnTo>
                    <a:pt x="109502" y="217297"/>
                  </a:lnTo>
                  <a:lnTo>
                    <a:pt x="85350" y="255250"/>
                  </a:lnTo>
                  <a:lnTo>
                    <a:pt x="63817" y="297275"/>
                  </a:lnTo>
                  <a:lnTo>
                    <a:pt x="45089" y="342967"/>
                  </a:lnTo>
                  <a:lnTo>
                    <a:pt x="29351" y="391922"/>
                  </a:lnTo>
                  <a:lnTo>
                    <a:pt x="16787" y="443734"/>
                  </a:lnTo>
                  <a:lnTo>
                    <a:pt x="7584" y="497998"/>
                  </a:lnTo>
                  <a:lnTo>
                    <a:pt x="1927" y="554311"/>
                  </a:lnTo>
                  <a:lnTo>
                    <a:pt x="0" y="612267"/>
                  </a:lnTo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123431" y="4771644"/>
              <a:ext cx="1249680" cy="156057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7886192" y="2837815"/>
            <a:ext cx="414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ARA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886192" y="4057269"/>
            <a:ext cx="406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ARB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172200" y="4800600"/>
            <a:ext cx="1152144" cy="14630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9" name="object 89"/>
          <p:cNvGraphicFramePr>
            <a:graphicFrameLocks noGrp="1"/>
          </p:cNvGraphicFramePr>
          <p:nvPr/>
        </p:nvGraphicFramePr>
        <p:xfrm>
          <a:off x="6165850" y="4794250"/>
          <a:ext cx="1171575" cy="1475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890"/>
              </a:tblGrid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z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w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0" name="object 90"/>
          <p:cNvSpPr/>
          <p:nvPr/>
        </p:nvSpPr>
        <p:spPr>
          <a:xfrm>
            <a:off x="7467600" y="4800600"/>
            <a:ext cx="381000" cy="1447800"/>
          </a:xfrm>
          <a:custGeom>
            <a:avLst/>
            <a:gdLst/>
            <a:ahLst/>
            <a:cxnLst/>
            <a:rect l="l" t="t" r="r" b="b"/>
            <a:pathLst>
              <a:path w="381000" h="1447800">
                <a:moveTo>
                  <a:pt x="0" y="0"/>
                </a:moveTo>
                <a:lnTo>
                  <a:pt x="74128" y="2496"/>
                </a:lnTo>
                <a:lnTo>
                  <a:pt x="134683" y="9302"/>
                </a:lnTo>
                <a:lnTo>
                  <a:pt x="175521" y="19395"/>
                </a:lnTo>
                <a:lnTo>
                  <a:pt x="190500" y="31750"/>
                </a:lnTo>
                <a:lnTo>
                  <a:pt x="190500" y="692150"/>
                </a:lnTo>
                <a:lnTo>
                  <a:pt x="205478" y="704504"/>
                </a:lnTo>
                <a:lnTo>
                  <a:pt x="246316" y="714597"/>
                </a:lnTo>
                <a:lnTo>
                  <a:pt x="306871" y="721403"/>
                </a:lnTo>
                <a:lnTo>
                  <a:pt x="381000" y="723900"/>
                </a:lnTo>
                <a:lnTo>
                  <a:pt x="306871" y="726396"/>
                </a:lnTo>
                <a:lnTo>
                  <a:pt x="246316" y="733202"/>
                </a:lnTo>
                <a:lnTo>
                  <a:pt x="205478" y="743295"/>
                </a:lnTo>
                <a:lnTo>
                  <a:pt x="190500" y="755650"/>
                </a:lnTo>
                <a:lnTo>
                  <a:pt x="190500" y="1416050"/>
                </a:lnTo>
                <a:lnTo>
                  <a:pt x="175521" y="1428410"/>
                </a:lnTo>
                <a:lnTo>
                  <a:pt x="134683" y="1438502"/>
                </a:lnTo>
                <a:lnTo>
                  <a:pt x="74128" y="1445305"/>
                </a:lnTo>
                <a:lnTo>
                  <a:pt x="0" y="14478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7894066" y="5364886"/>
            <a:ext cx="401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</a:t>
            </a:r>
            <a:r>
              <a:rPr sz="1800" spc="-2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C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58318"/>
            <a:ext cx="6506209" cy="368998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Allocation:</a:t>
            </a:r>
            <a:endParaRPr sz="32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800" spc="-35" dirty="0">
                <a:latin typeface="Carlito"/>
                <a:cs typeface="Carlito"/>
              </a:rPr>
              <a:t>TOS </a:t>
            </a:r>
            <a:r>
              <a:rPr sz="2800" spc="-5" dirty="0">
                <a:latin typeface="Carlito"/>
                <a:cs typeface="Carlito"/>
              </a:rPr>
              <a:t>:= </a:t>
            </a:r>
            <a:r>
              <a:rPr sz="2800" spc="-35" dirty="0">
                <a:latin typeface="Carlito"/>
                <a:cs typeface="Carlito"/>
              </a:rPr>
              <a:t>TOS </a:t>
            </a:r>
            <a:r>
              <a:rPr sz="2800" spc="-5" dirty="0">
                <a:latin typeface="Carlito"/>
                <a:cs typeface="Carlito"/>
              </a:rPr>
              <a:t>+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1;</a:t>
            </a:r>
            <a:endParaRPr sz="28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800" spc="-25" dirty="0">
                <a:latin typeface="Carlito"/>
                <a:cs typeface="Carlito"/>
              </a:rPr>
              <a:t>TOS* </a:t>
            </a:r>
            <a:r>
              <a:rPr sz="2800" spc="-5" dirty="0">
                <a:latin typeface="Carlito"/>
                <a:cs typeface="Carlito"/>
              </a:rPr>
              <a:t>:=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ARB;</a:t>
            </a:r>
            <a:endParaRPr sz="28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800" spc="-5" dirty="0">
                <a:latin typeface="Carlito"/>
                <a:cs typeface="Carlito"/>
              </a:rPr>
              <a:t>ARB :=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TOS;</a:t>
            </a:r>
            <a:endParaRPr sz="28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800" spc="-35" dirty="0">
                <a:latin typeface="Carlito"/>
                <a:cs typeface="Carlito"/>
              </a:rPr>
              <a:t>TOS </a:t>
            </a:r>
            <a:r>
              <a:rPr sz="2800" spc="-5" dirty="0">
                <a:latin typeface="Carlito"/>
                <a:cs typeface="Carlito"/>
              </a:rPr>
              <a:t>:= </a:t>
            </a:r>
            <a:r>
              <a:rPr sz="2800" spc="-35" dirty="0">
                <a:latin typeface="Carlito"/>
                <a:cs typeface="Carlito"/>
              </a:rPr>
              <a:t>TOS </a:t>
            </a:r>
            <a:r>
              <a:rPr sz="2800" spc="-5" dirty="0">
                <a:latin typeface="Carlito"/>
                <a:cs typeface="Carlito"/>
              </a:rPr>
              <a:t>+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1;</a:t>
            </a:r>
            <a:endParaRPr sz="28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670"/>
              </a:spcBef>
              <a:buFont typeface="Carlito"/>
              <a:buAutoNum type="arabicPeriod"/>
              <a:tabLst>
                <a:tab pos="984885" algn="l"/>
                <a:tab pos="985519" algn="l"/>
              </a:tabLst>
            </a:pPr>
            <a:r>
              <a:rPr sz="2800" spc="-265" dirty="0">
                <a:latin typeface="Arial"/>
                <a:cs typeface="Arial"/>
              </a:rPr>
              <a:t>TOS* </a:t>
            </a:r>
            <a:r>
              <a:rPr sz="2800" spc="-140" dirty="0">
                <a:latin typeface="Arial"/>
                <a:cs typeface="Arial"/>
              </a:rPr>
              <a:t>:= </a:t>
            </a:r>
            <a:r>
              <a:rPr sz="2800" spc="-400" dirty="0">
                <a:latin typeface="Arial"/>
                <a:cs typeface="Arial"/>
              </a:rPr>
              <a:t>………..(sec </a:t>
            </a:r>
            <a:r>
              <a:rPr sz="2800" spc="-125" dirty="0">
                <a:latin typeface="Arial"/>
                <a:cs typeface="Arial"/>
              </a:rPr>
              <a:t>reserved </a:t>
            </a:r>
            <a:r>
              <a:rPr sz="2800" spc="-45" dirty="0">
                <a:latin typeface="Arial"/>
                <a:cs typeface="Arial"/>
              </a:rPr>
              <a:t>pointer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2)</a:t>
            </a:r>
            <a:endParaRPr sz="28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800" spc="-35" dirty="0">
                <a:latin typeface="Carlito"/>
                <a:cs typeface="Carlito"/>
              </a:rPr>
              <a:t>TOS </a:t>
            </a:r>
            <a:r>
              <a:rPr sz="2800" spc="-5" dirty="0">
                <a:latin typeface="Carlito"/>
                <a:cs typeface="Carlito"/>
              </a:rPr>
              <a:t>:= </a:t>
            </a:r>
            <a:r>
              <a:rPr sz="2800" spc="-35" dirty="0">
                <a:latin typeface="Carlito"/>
                <a:cs typeface="Carlito"/>
              </a:rPr>
              <a:t>TOS </a:t>
            </a:r>
            <a:r>
              <a:rPr sz="2800" spc="-5" dirty="0">
                <a:latin typeface="Carlito"/>
                <a:cs typeface="Carlito"/>
              </a:rPr>
              <a:t>+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n;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052" y="3720693"/>
            <a:ext cx="168275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40" y="3720693"/>
            <a:ext cx="4864735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380" dirty="0">
                <a:latin typeface="Arial"/>
                <a:cs typeface="Arial"/>
              </a:rPr>
              <a:t>So </a:t>
            </a:r>
            <a:r>
              <a:rPr sz="3200" spc="-190" dirty="0">
                <a:latin typeface="Arial"/>
                <a:cs typeface="Arial"/>
              </a:rPr>
              <a:t>address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5" dirty="0">
                <a:latin typeface="Arial"/>
                <a:cs typeface="Arial"/>
              </a:rPr>
              <a:t>‘z’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365" dirty="0">
                <a:latin typeface="Arial"/>
                <a:cs typeface="Arial"/>
              </a:rPr>
              <a:t>&lt;ARB&gt; </a:t>
            </a:r>
            <a:r>
              <a:rPr sz="3200" spc="-275" dirty="0">
                <a:latin typeface="Arial"/>
                <a:cs typeface="Arial"/>
              </a:rPr>
              <a:t>+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z;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latin typeface="Carlito"/>
                <a:cs typeface="Carlito"/>
              </a:rPr>
              <a:t>De-allocation: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4893840"/>
            <a:ext cx="2743835" cy="10502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35" dirty="0">
                <a:latin typeface="Carlito"/>
                <a:cs typeface="Carlito"/>
              </a:rPr>
              <a:t>TOS </a:t>
            </a:r>
            <a:r>
              <a:rPr sz="2800" spc="-5" dirty="0">
                <a:latin typeface="Carlito"/>
                <a:cs typeface="Carlito"/>
              </a:rPr>
              <a:t>:= ARB </a:t>
            </a:r>
            <a:r>
              <a:rPr sz="2800" spc="-165" dirty="0">
                <a:latin typeface="Arial"/>
                <a:cs typeface="Arial"/>
              </a:rPr>
              <a:t>–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0" dirty="0">
                <a:latin typeface="Carlito"/>
                <a:cs typeface="Carlito"/>
              </a:rPr>
              <a:t>1;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Carlito"/>
                <a:cs typeface="Carlito"/>
              </a:rPr>
              <a:t>ARB := </a:t>
            </a:r>
            <a:r>
              <a:rPr sz="2800" dirty="0">
                <a:latin typeface="Carlito"/>
                <a:cs typeface="Carlito"/>
              </a:rPr>
              <a:t>ARB*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;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89408"/>
            <a:ext cx="466407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700" b="1" spc="-5" dirty="0">
                <a:solidFill>
                  <a:srgbClr val="FF0000"/>
                </a:solidFill>
                <a:latin typeface="Carlito"/>
                <a:cs typeface="Carlito"/>
              </a:rPr>
              <a:t>3.	</a:t>
            </a:r>
            <a:r>
              <a:rPr sz="27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Accessing </a:t>
            </a:r>
            <a:r>
              <a:rPr sz="27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non-local</a:t>
            </a:r>
            <a:r>
              <a:rPr sz="2700" b="1" u="heavy" spc="-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7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variables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502361"/>
            <a:ext cx="8223250" cy="6053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514350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400" spc="-10" dirty="0">
                <a:latin typeface="Carlito"/>
                <a:cs typeface="Carlito"/>
              </a:rPr>
              <a:t>n1_var </a:t>
            </a:r>
            <a:r>
              <a:rPr sz="2400" dirty="0">
                <a:latin typeface="Carlito"/>
                <a:cs typeface="Carlito"/>
              </a:rPr>
              <a:t>: is a </a:t>
            </a:r>
            <a:r>
              <a:rPr sz="2400" spc="-5" dirty="0">
                <a:latin typeface="Carlito"/>
                <a:cs typeface="Carlito"/>
              </a:rPr>
              <a:t>non </a:t>
            </a:r>
            <a:r>
              <a:rPr sz="2400" spc="-10" dirty="0">
                <a:latin typeface="Carlito"/>
                <a:cs typeface="Carlito"/>
              </a:rPr>
              <a:t>local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variable</a:t>
            </a:r>
            <a:endParaRPr sz="2400">
              <a:latin typeface="Carlito"/>
              <a:cs typeface="Carlito"/>
            </a:endParaRPr>
          </a:p>
          <a:p>
            <a:pPr marL="927100" indent="-514350">
              <a:lnSpc>
                <a:spcPct val="100000"/>
              </a:lnSpc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400" spc="-10" dirty="0">
                <a:latin typeface="Carlito"/>
                <a:cs typeface="Carlito"/>
              </a:rPr>
              <a:t>b_def </a:t>
            </a:r>
            <a:r>
              <a:rPr sz="2400" dirty="0">
                <a:latin typeface="Carlito"/>
                <a:cs typeface="Carlito"/>
              </a:rPr>
              <a:t>: </a:t>
            </a:r>
            <a:r>
              <a:rPr sz="2400" spc="-5" dirty="0">
                <a:latin typeface="Carlito"/>
                <a:cs typeface="Carlito"/>
              </a:rPr>
              <a:t>block </a:t>
            </a:r>
            <a:r>
              <a:rPr sz="2400" spc="-10" dirty="0">
                <a:latin typeface="Carlito"/>
                <a:cs typeface="Carlito"/>
              </a:rPr>
              <a:t>defined</a:t>
            </a:r>
            <a:r>
              <a:rPr sz="2400" spc="-15" dirty="0">
                <a:latin typeface="Carlito"/>
                <a:cs typeface="Carlito"/>
              </a:rPr>
              <a:t> into</a:t>
            </a:r>
            <a:endParaRPr sz="2400">
              <a:latin typeface="Carlito"/>
              <a:cs typeface="Carlito"/>
            </a:endParaRPr>
          </a:p>
          <a:p>
            <a:pPr marL="927100" indent="-514350">
              <a:lnSpc>
                <a:spcPts val="2875"/>
              </a:lnSpc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400" spc="-5" dirty="0">
                <a:latin typeface="Carlito"/>
                <a:cs typeface="Carlito"/>
              </a:rPr>
              <a:t>b_use </a:t>
            </a:r>
            <a:r>
              <a:rPr sz="2400" dirty="0">
                <a:latin typeface="Carlito"/>
                <a:cs typeface="Carlito"/>
              </a:rPr>
              <a:t>: </a:t>
            </a:r>
            <a:r>
              <a:rPr sz="2400" spc="-5" dirty="0">
                <a:latin typeface="Carlito"/>
                <a:cs typeface="Carlito"/>
              </a:rPr>
              <a:t>block </a:t>
            </a:r>
            <a:r>
              <a:rPr sz="2400" dirty="0">
                <a:latin typeface="Carlito"/>
                <a:cs typeface="Carlito"/>
              </a:rPr>
              <a:t>in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use</a:t>
            </a:r>
            <a:endParaRPr sz="2400">
              <a:latin typeface="Carlito"/>
              <a:cs typeface="Carlito"/>
            </a:endParaRPr>
          </a:p>
          <a:p>
            <a:pPr marL="527685" marR="325120" indent="-51562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700" spc="-5" dirty="0">
                <a:latin typeface="Carlito"/>
                <a:cs typeface="Carlito"/>
              </a:rPr>
              <a:t>Then </a:t>
            </a:r>
            <a:r>
              <a:rPr sz="2700" spc="-15" dirty="0">
                <a:latin typeface="Carlito"/>
                <a:cs typeface="Carlito"/>
              </a:rPr>
              <a:t>textual </a:t>
            </a:r>
            <a:r>
              <a:rPr sz="2700" spc="-10" dirty="0">
                <a:latin typeface="Carlito"/>
                <a:cs typeface="Carlito"/>
              </a:rPr>
              <a:t>ancestor </a:t>
            </a:r>
            <a:r>
              <a:rPr sz="2700" spc="-5" dirty="0">
                <a:latin typeface="Carlito"/>
                <a:cs typeface="Carlito"/>
              </a:rPr>
              <a:t>of block b_use </a:t>
            </a:r>
            <a:r>
              <a:rPr sz="2700" dirty="0">
                <a:latin typeface="Carlito"/>
                <a:cs typeface="Carlito"/>
              </a:rPr>
              <a:t>is a </a:t>
            </a:r>
            <a:r>
              <a:rPr sz="2700" spc="-5" dirty="0">
                <a:latin typeface="Carlito"/>
                <a:cs typeface="Carlito"/>
              </a:rPr>
              <a:t>block </a:t>
            </a:r>
            <a:r>
              <a:rPr sz="2700" dirty="0">
                <a:latin typeface="Carlito"/>
                <a:cs typeface="Carlito"/>
              </a:rPr>
              <a:t>which  encloses </a:t>
            </a:r>
            <a:r>
              <a:rPr sz="2700" spc="-5" dirty="0">
                <a:latin typeface="Carlito"/>
                <a:cs typeface="Carlito"/>
              </a:rPr>
              <a:t>block b_use </a:t>
            </a:r>
            <a:r>
              <a:rPr sz="2700" spc="-10" dirty="0">
                <a:latin typeface="Carlito"/>
                <a:cs typeface="Carlito"/>
              </a:rPr>
              <a:t>that </a:t>
            </a:r>
            <a:r>
              <a:rPr sz="2700" dirty="0">
                <a:latin typeface="Carlito"/>
                <a:cs typeface="Carlito"/>
              </a:rPr>
              <a:t>is</a:t>
            </a:r>
            <a:r>
              <a:rPr sz="2700" spc="-80" dirty="0">
                <a:latin typeface="Carlito"/>
                <a:cs typeface="Carlito"/>
              </a:rPr>
              <a:t> </a:t>
            </a:r>
            <a:r>
              <a:rPr sz="2700" spc="-40" dirty="0">
                <a:latin typeface="Carlito"/>
                <a:cs typeface="Carlito"/>
              </a:rPr>
              <a:t>b_def.</a:t>
            </a:r>
            <a:endParaRPr sz="2700">
              <a:latin typeface="Carlito"/>
              <a:cs typeface="Carlito"/>
            </a:endParaRPr>
          </a:p>
          <a:p>
            <a:pPr marL="527685" marR="8255" indent="-515620">
              <a:lnSpc>
                <a:spcPts val="2590"/>
              </a:lnSpc>
              <a:spcBef>
                <a:spcPts val="625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700" spc="-10" dirty="0">
                <a:latin typeface="Carlito"/>
                <a:cs typeface="Carlito"/>
              </a:rPr>
              <a:t>Level </a:t>
            </a:r>
            <a:r>
              <a:rPr sz="2700" dirty="0">
                <a:latin typeface="Carlito"/>
                <a:cs typeface="Carlito"/>
              </a:rPr>
              <a:t>m </a:t>
            </a:r>
            <a:r>
              <a:rPr sz="2700" spc="-10" dirty="0">
                <a:latin typeface="Carlito"/>
                <a:cs typeface="Carlito"/>
              </a:rPr>
              <a:t>ancestor </a:t>
            </a:r>
            <a:r>
              <a:rPr sz="2700" dirty="0">
                <a:latin typeface="Carlito"/>
                <a:cs typeface="Carlito"/>
              </a:rPr>
              <a:t>is a </a:t>
            </a:r>
            <a:r>
              <a:rPr sz="2700" spc="-5" dirty="0">
                <a:latin typeface="Carlito"/>
                <a:cs typeface="Carlito"/>
              </a:rPr>
              <a:t>block </a:t>
            </a:r>
            <a:r>
              <a:rPr sz="2700" dirty="0">
                <a:latin typeface="Carlito"/>
                <a:cs typeface="Carlito"/>
              </a:rPr>
              <a:t>which </a:t>
            </a:r>
            <a:r>
              <a:rPr sz="2700" spc="-5" dirty="0">
                <a:latin typeface="Carlito"/>
                <a:cs typeface="Carlito"/>
              </a:rPr>
              <a:t>immediately</a:t>
            </a:r>
            <a:r>
              <a:rPr sz="2700" spc="-15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encloses  </a:t>
            </a:r>
            <a:r>
              <a:rPr sz="2700" spc="-10" dirty="0">
                <a:latin typeface="Carlito"/>
                <a:cs typeface="Carlito"/>
              </a:rPr>
              <a:t>level </a:t>
            </a:r>
            <a:r>
              <a:rPr sz="2700" dirty="0">
                <a:latin typeface="Carlito"/>
                <a:cs typeface="Carlito"/>
              </a:rPr>
              <a:t>m-1</a:t>
            </a:r>
            <a:r>
              <a:rPr sz="2700" spc="-30" dirty="0">
                <a:latin typeface="Carlito"/>
                <a:cs typeface="Carlito"/>
              </a:rPr>
              <a:t> </a:t>
            </a:r>
            <a:r>
              <a:rPr sz="2700" spc="-40" dirty="0">
                <a:latin typeface="Carlito"/>
                <a:cs typeface="Carlito"/>
              </a:rPr>
              <a:t>ancestor.</a:t>
            </a:r>
            <a:endParaRPr sz="27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700" spc="-10" dirty="0">
                <a:latin typeface="Carlito"/>
                <a:cs typeface="Carlito"/>
              </a:rPr>
              <a:t>S_nest_b_use: </a:t>
            </a:r>
            <a:r>
              <a:rPr sz="2700" spc="-20" dirty="0">
                <a:latin typeface="Carlito"/>
                <a:cs typeface="Carlito"/>
              </a:rPr>
              <a:t>static </a:t>
            </a:r>
            <a:r>
              <a:rPr sz="2700" spc="-10" dirty="0">
                <a:latin typeface="Carlito"/>
                <a:cs typeface="Carlito"/>
              </a:rPr>
              <a:t>nesting level </a:t>
            </a:r>
            <a:r>
              <a:rPr sz="2700" spc="-5" dirty="0">
                <a:latin typeface="Carlito"/>
                <a:cs typeface="Carlito"/>
              </a:rPr>
              <a:t>of block</a:t>
            </a:r>
            <a:r>
              <a:rPr sz="2700" spc="1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b_use.</a:t>
            </a:r>
            <a:endParaRPr sz="27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700" dirty="0">
                <a:latin typeface="Carlito"/>
                <a:cs typeface="Carlito"/>
              </a:rPr>
              <a:t>Rule: when </a:t>
            </a:r>
            <a:r>
              <a:rPr sz="2700" spc="-5" dirty="0">
                <a:latin typeface="Carlito"/>
                <a:cs typeface="Carlito"/>
              </a:rPr>
              <a:t>b_use </a:t>
            </a:r>
            <a:r>
              <a:rPr sz="2700" dirty="0">
                <a:latin typeface="Carlito"/>
                <a:cs typeface="Carlito"/>
              </a:rPr>
              <a:t>is in </a:t>
            </a:r>
            <a:r>
              <a:rPr sz="2700" spc="-15" dirty="0">
                <a:latin typeface="Carlito"/>
                <a:cs typeface="Carlito"/>
              </a:rPr>
              <a:t>execution, </a:t>
            </a:r>
            <a:r>
              <a:rPr sz="2700" spc="-10" dirty="0">
                <a:latin typeface="Carlito"/>
                <a:cs typeface="Carlito"/>
              </a:rPr>
              <a:t>b_def must </a:t>
            </a:r>
            <a:r>
              <a:rPr sz="2700" spc="-5" dirty="0">
                <a:latin typeface="Carlito"/>
                <a:cs typeface="Carlito"/>
              </a:rPr>
              <a:t>be</a:t>
            </a:r>
            <a:r>
              <a:rPr sz="2700" spc="-12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active.</a:t>
            </a:r>
            <a:endParaRPr sz="27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700" dirty="0">
                <a:latin typeface="Carlito"/>
                <a:cs typeface="Carlito"/>
              </a:rPr>
              <a:t>i.e </a:t>
            </a:r>
            <a:r>
              <a:rPr sz="2700" spc="-10" dirty="0">
                <a:latin typeface="Carlito"/>
                <a:cs typeface="Carlito"/>
              </a:rPr>
              <a:t>ARBb_def </a:t>
            </a:r>
            <a:r>
              <a:rPr sz="2700" spc="-20" dirty="0">
                <a:latin typeface="Carlito"/>
                <a:cs typeface="Carlito"/>
              </a:rPr>
              <a:t>exist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20" dirty="0">
                <a:latin typeface="Carlito"/>
                <a:cs typeface="Carlito"/>
              </a:rPr>
              <a:t>stack </a:t>
            </a:r>
            <a:r>
              <a:rPr sz="2700" dirty="0">
                <a:latin typeface="Carlito"/>
                <a:cs typeface="Carlito"/>
              </a:rPr>
              <a:t>while </a:t>
            </a:r>
            <a:r>
              <a:rPr sz="2700" spc="-15" dirty="0">
                <a:latin typeface="Carlito"/>
                <a:cs typeface="Carlito"/>
              </a:rPr>
              <a:t>execution </a:t>
            </a:r>
            <a:r>
              <a:rPr sz="2700" spc="-5" dirty="0">
                <a:latin typeface="Carlito"/>
                <a:cs typeface="Carlito"/>
              </a:rPr>
              <a:t>ARb_use.</a:t>
            </a:r>
            <a:endParaRPr sz="2700">
              <a:latin typeface="Carlito"/>
              <a:cs typeface="Carlito"/>
            </a:endParaRPr>
          </a:p>
          <a:p>
            <a:pPr marL="527685" indent="-515620">
              <a:lnSpc>
                <a:spcPts val="2915"/>
              </a:lnSpc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700" spc="-10" dirty="0">
                <a:latin typeface="Carlito"/>
                <a:cs typeface="Carlito"/>
              </a:rPr>
              <a:t>n1_var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dirty="0">
                <a:latin typeface="Carlito"/>
                <a:cs typeface="Carlito"/>
              </a:rPr>
              <a:t>accessed </a:t>
            </a:r>
            <a:r>
              <a:rPr sz="2700" spc="-10" dirty="0">
                <a:latin typeface="Carlito"/>
                <a:cs typeface="Carlito"/>
              </a:rPr>
              <a:t>by </a:t>
            </a:r>
            <a:r>
              <a:rPr sz="2700" spc="-20" dirty="0">
                <a:latin typeface="Carlito"/>
                <a:cs typeface="Carlito"/>
              </a:rPr>
              <a:t>start </a:t>
            </a:r>
            <a:r>
              <a:rPr sz="2700" spc="-10" dirty="0">
                <a:latin typeface="Carlito"/>
                <a:cs typeface="Carlito"/>
              </a:rPr>
              <a:t>address</a:t>
            </a:r>
            <a:r>
              <a:rPr sz="2700" spc="-9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of</a:t>
            </a:r>
            <a:endParaRPr sz="2700">
              <a:latin typeface="Carlito"/>
              <a:cs typeface="Carlito"/>
            </a:endParaRPr>
          </a:p>
          <a:p>
            <a:pPr marL="2756535">
              <a:lnSpc>
                <a:spcPts val="2590"/>
              </a:lnSpc>
            </a:pPr>
            <a:r>
              <a:rPr sz="2700" b="1" spc="-5" dirty="0">
                <a:latin typeface="Carlito"/>
                <a:cs typeface="Carlito"/>
              </a:rPr>
              <a:t>ARb_def </a:t>
            </a:r>
            <a:r>
              <a:rPr sz="2700" b="1" dirty="0">
                <a:latin typeface="Carlito"/>
                <a:cs typeface="Carlito"/>
              </a:rPr>
              <a:t>+</a:t>
            </a:r>
            <a:r>
              <a:rPr sz="2700" b="1" spc="5" dirty="0">
                <a:latin typeface="Carlito"/>
                <a:cs typeface="Carlito"/>
              </a:rPr>
              <a:t> </a:t>
            </a:r>
            <a:r>
              <a:rPr sz="2700" b="1" spc="-10" dirty="0">
                <a:latin typeface="Carlito"/>
                <a:cs typeface="Carlito"/>
              </a:rPr>
              <a:t>dn1_var</a:t>
            </a:r>
            <a:endParaRPr sz="2700">
              <a:latin typeface="Carlito"/>
              <a:cs typeface="Carlito"/>
            </a:endParaRPr>
          </a:p>
          <a:p>
            <a:pPr marL="527685">
              <a:lnSpc>
                <a:spcPts val="2915"/>
              </a:lnSpc>
            </a:pPr>
            <a:r>
              <a:rPr sz="2700" spc="-10" dirty="0">
                <a:latin typeface="Carlito"/>
                <a:cs typeface="Carlito"/>
              </a:rPr>
              <a:t>where, dn1_var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displacement of </a:t>
            </a:r>
            <a:r>
              <a:rPr sz="2700" spc="-10" dirty="0">
                <a:latin typeface="Carlito"/>
                <a:cs typeface="Carlito"/>
              </a:rPr>
              <a:t>n1_var </a:t>
            </a:r>
            <a:r>
              <a:rPr sz="2700" dirty="0">
                <a:latin typeface="Carlito"/>
                <a:cs typeface="Carlito"/>
              </a:rPr>
              <a:t>in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30" dirty="0">
                <a:latin typeface="Carlito"/>
                <a:cs typeface="Carlito"/>
              </a:rPr>
              <a:t>ARb_def.</a:t>
            </a:r>
            <a:endParaRPr sz="27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700" spc="-5" dirty="0">
                <a:latin typeface="Carlito"/>
                <a:cs typeface="Carlito"/>
              </a:rPr>
              <a:t>Lets </a:t>
            </a:r>
            <a:r>
              <a:rPr sz="2700" dirty="0">
                <a:latin typeface="Carlito"/>
                <a:cs typeface="Carlito"/>
              </a:rPr>
              <a:t>learn </a:t>
            </a:r>
            <a:r>
              <a:rPr sz="2700" spc="-30" dirty="0">
                <a:latin typeface="Carlito"/>
                <a:cs typeface="Carlito"/>
              </a:rPr>
              <a:t>few </a:t>
            </a:r>
            <a:r>
              <a:rPr sz="2700" spc="-10" dirty="0">
                <a:latin typeface="Carlito"/>
                <a:cs typeface="Carlito"/>
              </a:rPr>
              <a:t>more</a:t>
            </a:r>
            <a:r>
              <a:rPr sz="2700" spc="-4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terms</a:t>
            </a:r>
            <a:endParaRPr sz="27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400" spc="-10" dirty="0">
                <a:latin typeface="Carlito"/>
                <a:cs typeface="Carlito"/>
              </a:rPr>
              <a:t>Static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Pointers</a:t>
            </a:r>
            <a:endParaRPr sz="24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400" spc="-15" dirty="0">
                <a:latin typeface="Carlito"/>
                <a:cs typeface="Carlito"/>
              </a:rPr>
              <a:t>Display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6989" y="145745"/>
            <a:ext cx="39719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Phases of</a:t>
            </a:r>
            <a:r>
              <a:rPr spc="-80" dirty="0"/>
              <a:t> </a:t>
            </a:r>
            <a:r>
              <a:rPr spc="-5" dirty="0"/>
              <a:t>Compiler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882900" y="1739900"/>
            <a:ext cx="3606800" cy="558800"/>
            <a:chOff x="2882900" y="1739900"/>
            <a:chExt cx="3606800" cy="558800"/>
          </a:xfrm>
        </p:grpSpPr>
        <p:sp>
          <p:nvSpPr>
            <p:cNvPr id="4" name="object 4"/>
            <p:cNvSpPr/>
            <p:nvPr/>
          </p:nvSpPr>
          <p:spPr>
            <a:xfrm>
              <a:off x="2895600" y="17526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3492500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3492500" y="533400"/>
                  </a:lnTo>
                  <a:lnTo>
                    <a:pt x="3527125" y="526420"/>
                  </a:lnTo>
                  <a:lnTo>
                    <a:pt x="3555380" y="507380"/>
                  </a:lnTo>
                  <a:lnTo>
                    <a:pt x="3574420" y="479125"/>
                  </a:lnTo>
                  <a:lnTo>
                    <a:pt x="3581400" y="444500"/>
                  </a:lnTo>
                  <a:lnTo>
                    <a:pt x="3581400" y="88900"/>
                  </a:lnTo>
                  <a:lnTo>
                    <a:pt x="3574420" y="54274"/>
                  </a:lnTo>
                  <a:lnTo>
                    <a:pt x="3555380" y="26019"/>
                  </a:lnTo>
                  <a:lnTo>
                    <a:pt x="3527125" y="6979"/>
                  </a:lnTo>
                  <a:lnTo>
                    <a:pt x="34925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95600" y="17526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3492500" y="0"/>
                  </a:lnTo>
                  <a:lnTo>
                    <a:pt x="3527125" y="6979"/>
                  </a:lnTo>
                  <a:lnTo>
                    <a:pt x="3555380" y="26019"/>
                  </a:lnTo>
                  <a:lnTo>
                    <a:pt x="3574420" y="54274"/>
                  </a:lnTo>
                  <a:lnTo>
                    <a:pt x="3581400" y="88900"/>
                  </a:lnTo>
                  <a:lnTo>
                    <a:pt x="3581400" y="444500"/>
                  </a:lnTo>
                  <a:lnTo>
                    <a:pt x="3574420" y="479125"/>
                  </a:lnTo>
                  <a:lnTo>
                    <a:pt x="3555380" y="507380"/>
                  </a:lnTo>
                  <a:lnTo>
                    <a:pt x="3527125" y="526420"/>
                  </a:lnTo>
                  <a:lnTo>
                    <a:pt x="3492500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966464" y="1854834"/>
            <a:ext cx="14389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Lexical</a:t>
            </a:r>
            <a:r>
              <a:rPr sz="18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882900" y="2425700"/>
            <a:ext cx="3606800" cy="558800"/>
            <a:chOff x="2882900" y="2425700"/>
            <a:chExt cx="3606800" cy="558800"/>
          </a:xfrm>
        </p:grpSpPr>
        <p:sp>
          <p:nvSpPr>
            <p:cNvPr id="8" name="object 8"/>
            <p:cNvSpPr/>
            <p:nvPr/>
          </p:nvSpPr>
          <p:spPr>
            <a:xfrm>
              <a:off x="2895600" y="24384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3492500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3492500" y="533400"/>
                  </a:lnTo>
                  <a:lnTo>
                    <a:pt x="3527125" y="526420"/>
                  </a:lnTo>
                  <a:lnTo>
                    <a:pt x="3555380" y="507380"/>
                  </a:lnTo>
                  <a:lnTo>
                    <a:pt x="3574420" y="479125"/>
                  </a:lnTo>
                  <a:lnTo>
                    <a:pt x="3581400" y="444500"/>
                  </a:lnTo>
                  <a:lnTo>
                    <a:pt x="3581400" y="88900"/>
                  </a:lnTo>
                  <a:lnTo>
                    <a:pt x="3574420" y="54274"/>
                  </a:lnTo>
                  <a:lnTo>
                    <a:pt x="3555380" y="26019"/>
                  </a:lnTo>
                  <a:lnTo>
                    <a:pt x="3527125" y="6979"/>
                  </a:lnTo>
                  <a:lnTo>
                    <a:pt x="34925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95600" y="24384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3492500" y="0"/>
                  </a:lnTo>
                  <a:lnTo>
                    <a:pt x="3527125" y="6979"/>
                  </a:lnTo>
                  <a:lnTo>
                    <a:pt x="3555380" y="26019"/>
                  </a:lnTo>
                  <a:lnTo>
                    <a:pt x="3574420" y="54274"/>
                  </a:lnTo>
                  <a:lnTo>
                    <a:pt x="3581400" y="88900"/>
                  </a:lnTo>
                  <a:lnTo>
                    <a:pt x="3581400" y="444500"/>
                  </a:lnTo>
                  <a:lnTo>
                    <a:pt x="3574420" y="479125"/>
                  </a:lnTo>
                  <a:lnTo>
                    <a:pt x="3555380" y="507380"/>
                  </a:lnTo>
                  <a:lnTo>
                    <a:pt x="3527125" y="526420"/>
                  </a:lnTo>
                  <a:lnTo>
                    <a:pt x="3492500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972559" y="2540634"/>
            <a:ext cx="1427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Syntax</a:t>
            </a:r>
            <a:r>
              <a:rPr sz="18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882900" y="3111500"/>
            <a:ext cx="3606800" cy="558800"/>
            <a:chOff x="2882900" y="3111500"/>
            <a:chExt cx="3606800" cy="558800"/>
          </a:xfrm>
        </p:grpSpPr>
        <p:sp>
          <p:nvSpPr>
            <p:cNvPr id="12" name="object 12"/>
            <p:cNvSpPr/>
            <p:nvPr/>
          </p:nvSpPr>
          <p:spPr>
            <a:xfrm>
              <a:off x="2895600" y="31242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3492500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3492500" y="533400"/>
                  </a:lnTo>
                  <a:lnTo>
                    <a:pt x="3527125" y="526420"/>
                  </a:lnTo>
                  <a:lnTo>
                    <a:pt x="3555380" y="507380"/>
                  </a:lnTo>
                  <a:lnTo>
                    <a:pt x="3574420" y="479125"/>
                  </a:lnTo>
                  <a:lnTo>
                    <a:pt x="3581400" y="444500"/>
                  </a:lnTo>
                  <a:lnTo>
                    <a:pt x="3581400" y="88900"/>
                  </a:lnTo>
                  <a:lnTo>
                    <a:pt x="3574420" y="54274"/>
                  </a:lnTo>
                  <a:lnTo>
                    <a:pt x="3555380" y="26019"/>
                  </a:lnTo>
                  <a:lnTo>
                    <a:pt x="3527125" y="6979"/>
                  </a:lnTo>
                  <a:lnTo>
                    <a:pt x="34925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95600" y="31242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3492500" y="0"/>
                  </a:lnTo>
                  <a:lnTo>
                    <a:pt x="3527125" y="6979"/>
                  </a:lnTo>
                  <a:lnTo>
                    <a:pt x="3555380" y="26019"/>
                  </a:lnTo>
                  <a:lnTo>
                    <a:pt x="3574420" y="54274"/>
                  </a:lnTo>
                  <a:lnTo>
                    <a:pt x="3581400" y="88900"/>
                  </a:lnTo>
                  <a:lnTo>
                    <a:pt x="3581400" y="444500"/>
                  </a:lnTo>
                  <a:lnTo>
                    <a:pt x="3574420" y="479125"/>
                  </a:lnTo>
                  <a:lnTo>
                    <a:pt x="3555380" y="507380"/>
                  </a:lnTo>
                  <a:lnTo>
                    <a:pt x="3527125" y="526420"/>
                  </a:lnTo>
                  <a:lnTo>
                    <a:pt x="3492500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847338" y="3226689"/>
            <a:ext cx="1678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Semantic</a:t>
            </a:r>
            <a:r>
              <a:rPr sz="1800" spc="-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882900" y="3797300"/>
            <a:ext cx="3606800" cy="558800"/>
            <a:chOff x="2882900" y="3797300"/>
            <a:chExt cx="3606800" cy="558800"/>
          </a:xfrm>
        </p:grpSpPr>
        <p:sp>
          <p:nvSpPr>
            <p:cNvPr id="16" name="object 16"/>
            <p:cNvSpPr/>
            <p:nvPr/>
          </p:nvSpPr>
          <p:spPr>
            <a:xfrm>
              <a:off x="2895600" y="38100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3492500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3492500" y="533400"/>
                  </a:lnTo>
                  <a:lnTo>
                    <a:pt x="3527125" y="526420"/>
                  </a:lnTo>
                  <a:lnTo>
                    <a:pt x="3555380" y="507380"/>
                  </a:lnTo>
                  <a:lnTo>
                    <a:pt x="3574420" y="479125"/>
                  </a:lnTo>
                  <a:lnTo>
                    <a:pt x="3581400" y="444500"/>
                  </a:lnTo>
                  <a:lnTo>
                    <a:pt x="3581400" y="88900"/>
                  </a:lnTo>
                  <a:lnTo>
                    <a:pt x="3574420" y="54274"/>
                  </a:lnTo>
                  <a:lnTo>
                    <a:pt x="3555380" y="26019"/>
                  </a:lnTo>
                  <a:lnTo>
                    <a:pt x="3527125" y="6979"/>
                  </a:lnTo>
                  <a:lnTo>
                    <a:pt x="34925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95600" y="38100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3492500" y="0"/>
                  </a:lnTo>
                  <a:lnTo>
                    <a:pt x="3527125" y="6979"/>
                  </a:lnTo>
                  <a:lnTo>
                    <a:pt x="3555380" y="26019"/>
                  </a:lnTo>
                  <a:lnTo>
                    <a:pt x="3574420" y="54274"/>
                  </a:lnTo>
                  <a:lnTo>
                    <a:pt x="3581400" y="88900"/>
                  </a:lnTo>
                  <a:lnTo>
                    <a:pt x="3581400" y="444500"/>
                  </a:lnTo>
                  <a:lnTo>
                    <a:pt x="3574420" y="479125"/>
                  </a:lnTo>
                  <a:lnTo>
                    <a:pt x="3555380" y="507380"/>
                  </a:lnTo>
                  <a:lnTo>
                    <a:pt x="3527125" y="526420"/>
                  </a:lnTo>
                  <a:lnTo>
                    <a:pt x="3492500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256026" y="3912489"/>
            <a:ext cx="2858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Intermediate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Code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Generation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882900" y="4483100"/>
            <a:ext cx="3606800" cy="558800"/>
            <a:chOff x="2882900" y="4483100"/>
            <a:chExt cx="3606800" cy="558800"/>
          </a:xfrm>
        </p:grpSpPr>
        <p:sp>
          <p:nvSpPr>
            <p:cNvPr id="20" name="object 20"/>
            <p:cNvSpPr/>
            <p:nvPr/>
          </p:nvSpPr>
          <p:spPr>
            <a:xfrm>
              <a:off x="2895600" y="44958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3492500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3492500" y="533400"/>
                  </a:lnTo>
                  <a:lnTo>
                    <a:pt x="3527125" y="526420"/>
                  </a:lnTo>
                  <a:lnTo>
                    <a:pt x="3555380" y="507380"/>
                  </a:lnTo>
                  <a:lnTo>
                    <a:pt x="3574420" y="479125"/>
                  </a:lnTo>
                  <a:lnTo>
                    <a:pt x="3581400" y="444500"/>
                  </a:lnTo>
                  <a:lnTo>
                    <a:pt x="3581400" y="88900"/>
                  </a:lnTo>
                  <a:lnTo>
                    <a:pt x="3574420" y="54274"/>
                  </a:lnTo>
                  <a:lnTo>
                    <a:pt x="3555380" y="26019"/>
                  </a:lnTo>
                  <a:lnTo>
                    <a:pt x="3527125" y="6979"/>
                  </a:lnTo>
                  <a:lnTo>
                    <a:pt x="34925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95600" y="44958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3492500" y="0"/>
                  </a:lnTo>
                  <a:lnTo>
                    <a:pt x="3527125" y="6979"/>
                  </a:lnTo>
                  <a:lnTo>
                    <a:pt x="3555380" y="26019"/>
                  </a:lnTo>
                  <a:lnTo>
                    <a:pt x="3574420" y="54274"/>
                  </a:lnTo>
                  <a:lnTo>
                    <a:pt x="3581400" y="88900"/>
                  </a:lnTo>
                  <a:lnTo>
                    <a:pt x="3581400" y="444500"/>
                  </a:lnTo>
                  <a:lnTo>
                    <a:pt x="3574420" y="479125"/>
                  </a:lnTo>
                  <a:lnTo>
                    <a:pt x="3555380" y="507380"/>
                  </a:lnTo>
                  <a:lnTo>
                    <a:pt x="3527125" y="526420"/>
                  </a:lnTo>
                  <a:lnTo>
                    <a:pt x="3492500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810761" y="4598670"/>
            <a:ext cx="1750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Code</a:t>
            </a:r>
            <a:r>
              <a:rPr sz="1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Optimization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882900" y="5168900"/>
            <a:ext cx="3606800" cy="558800"/>
            <a:chOff x="2882900" y="5168900"/>
            <a:chExt cx="3606800" cy="558800"/>
          </a:xfrm>
        </p:grpSpPr>
        <p:sp>
          <p:nvSpPr>
            <p:cNvPr id="24" name="object 24"/>
            <p:cNvSpPr/>
            <p:nvPr/>
          </p:nvSpPr>
          <p:spPr>
            <a:xfrm>
              <a:off x="2895600" y="51816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3492500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03"/>
                  </a:lnTo>
                  <a:lnTo>
                    <a:pt x="26019" y="507361"/>
                  </a:lnTo>
                  <a:lnTo>
                    <a:pt x="54274" y="526413"/>
                  </a:lnTo>
                  <a:lnTo>
                    <a:pt x="88900" y="533400"/>
                  </a:lnTo>
                  <a:lnTo>
                    <a:pt x="3492500" y="533400"/>
                  </a:lnTo>
                  <a:lnTo>
                    <a:pt x="3527125" y="526413"/>
                  </a:lnTo>
                  <a:lnTo>
                    <a:pt x="3555380" y="507361"/>
                  </a:lnTo>
                  <a:lnTo>
                    <a:pt x="3574420" y="479103"/>
                  </a:lnTo>
                  <a:lnTo>
                    <a:pt x="3581400" y="444500"/>
                  </a:lnTo>
                  <a:lnTo>
                    <a:pt x="3581400" y="88900"/>
                  </a:lnTo>
                  <a:lnTo>
                    <a:pt x="3574420" y="54274"/>
                  </a:lnTo>
                  <a:lnTo>
                    <a:pt x="3555380" y="26019"/>
                  </a:lnTo>
                  <a:lnTo>
                    <a:pt x="3527125" y="6979"/>
                  </a:lnTo>
                  <a:lnTo>
                    <a:pt x="34925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95600" y="5181600"/>
              <a:ext cx="3581400" cy="533400"/>
            </a:xfrm>
            <a:custGeom>
              <a:avLst/>
              <a:gdLst/>
              <a:ahLst/>
              <a:cxnLst/>
              <a:rect l="l" t="t" r="r" b="b"/>
              <a:pathLst>
                <a:path w="358140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3492500" y="0"/>
                  </a:lnTo>
                  <a:lnTo>
                    <a:pt x="3527125" y="6979"/>
                  </a:lnTo>
                  <a:lnTo>
                    <a:pt x="3555380" y="26019"/>
                  </a:lnTo>
                  <a:lnTo>
                    <a:pt x="3574420" y="54274"/>
                  </a:lnTo>
                  <a:lnTo>
                    <a:pt x="3581400" y="88900"/>
                  </a:lnTo>
                  <a:lnTo>
                    <a:pt x="3581400" y="444500"/>
                  </a:lnTo>
                  <a:lnTo>
                    <a:pt x="3574420" y="479103"/>
                  </a:lnTo>
                  <a:lnTo>
                    <a:pt x="3555380" y="507361"/>
                  </a:lnTo>
                  <a:lnTo>
                    <a:pt x="3527125" y="526413"/>
                  </a:lnTo>
                  <a:lnTo>
                    <a:pt x="3492500" y="533400"/>
                  </a:lnTo>
                  <a:lnTo>
                    <a:pt x="88900" y="533400"/>
                  </a:lnTo>
                  <a:lnTo>
                    <a:pt x="54274" y="526413"/>
                  </a:lnTo>
                  <a:lnTo>
                    <a:pt x="26019" y="507361"/>
                  </a:lnTo>
                  <a:lnTo>
                    <a:pt x="6979" y="479103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887215" y="5284470"/>
            <a:ext cx="1598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Code</a:t>
            </a:r>
            <a:r>
              <a:rPr sz="1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Generation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89375" y="1161034"/>
            <a:ext cx="149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Source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Program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65575" y="5962903"/>
            <a:ext cx="14389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Carlito"/>
                <a:cs typeface="Carlito"/>
              </a:rPr>
              <a:t>Target</a:t>
            </a:r>
            <a:r>
              <a:rPr sz="1800" spc="-7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Program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559300" y="1511300"/>
            <a:ext cx="177800" cy="4368800"/>
            <a:chOff x="4559300" y="1511300"/>
            <a:chExt cx="177800" cy="4368800"/>
          </a:xfrm>
        </p:grpSpPr>
        <p:sp>
          <p:nvSpPr>
            <p:cNvPr id="30" name="object 30"/>
            <p:cNvSpPr/>
            <p:nvPr/>
          </p:nvSpPr>
          <p:spPr>
            <a:xfrm>
              <a:off x="4559300" y="1511300"/>
              <a:ext cx="177800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59300" y="2197100"/>
              <a:ext cx="177800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59300" y="2882900"/>
              <a:ext cx="177800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59300" y="3568700"/>
              <a:ext cx="177800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59300" y="4254500"/>
              <a:ext cx="177800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59300" y="4940300"/>
              <a:ext cx="177800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59300" y="5626100"/>
              <a:ext cx="177800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143000" y="2362200"/>
            <a:ext cx="1066800" cy="27432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14935" marR="107950" indent="1905" algn="ctr">
              <a:lnSpc>
                <a:spcPct val="100000"/>
              </a:lnSpc>
              <a:spcBef>
                <a:spcPts val="1235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Symbol  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Table 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Manager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39000" y="2362200"/>
            <a:ext cx="1066800" cy="27432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marL="164465" marR="156210" indent="135255">
              <a:lnSpc>
                <a:spcPct val="100000"/>
              </a:lnSpc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Error 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H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an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er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09800" y="2019300"/>
            <a:ext cx="5029200" cy="3429000"/>
          </a:xfrm>
          <a:custGeom>
            <a:avLst/>
            <a:gdLst/>
            <a:ahLst/>
            <a:cxnLst/>
            <a:rect l="l" t="t" r="r" b="b"/>
            <a:pathLst>
              <a:path w="5029200" h="3429000">
                <a:moveTo>
                  <a:pt x="685800" y="0"/>
                </a:moveTo>
                <a:lnTo>
                  <a:pt x="0" y="1714500"/>
                </a:lnTo>
              </a:path>
              <a:path w="5029200" h="3429000">
                <a:moveTo>
                  <a:pt x="685800" y="685800"/>
                </a:moveTo>
                <a:lnTo>
                  <a:pt x="0" y="1714500"/>
                </a:lnTo>
              </a:path>
              <a:path w="5029200" h="3429000">
                <a:moveTo>
                  <a:pt x="685800" y="1371600"/>
                </a:moveTo>
                <a:lnTo>
                  <a:pt x="0" y="1714500"/>
                </a:lnTo>
              </a:path>
              <a:path w="5029200" h="3429000">
                <a:moveTo>
                  <a:pt x="685800" y="2057400"/>
                </a:moveTo>
                <a:lnTo>
                  <a:pt x="0" y="1714500"/>
                </a:lnTo>
              </a:path>
              <a:path w="5029200" h="3429000">
                <a:moveTo>
                  <a:pt x="685800" y="2743200"/>
                </a:moveTo>
                <a:lnTo>
                  <a:pt x="0" y="1714500"/>
                </a:lnTo>
              </a:path>
              <a:path w="5029200" h="3429000">
                <a:moveTo>
                  <a:pt x="685800" y="3429000"/>
                </a:moveTo>
                <a:lnTo>
                  <a:pt x="0" y="1714500"/>
                </a:lnTo>
              </a:path>
              <a:path w="5029200" h="3429000">
                <a:moveTo>
                  <a:pt x="4267200" y="0"/>
                </a:moveTo>
                <a:lnTo>
                  <a:pt x="5029200" y="1714500"/>
                </a:lnTo>
              </a:path>
              <a:path w="5029200" h="3429000">
                <a:moveTo>
                  <a:pt x="4267200" y="685800"/>
                </a:moveTo>
                <a:lnTo>
                  <a:pt x="5029200" y="1714500"/>
                </a:lnTo>
              </a:path>
              <a:path w="5029200" h="3429000">
                <a:moveTo>
                  <a:pt x="4267200" y="1371600"/>
                </a:moveTo>
                <a:lnTo>
                  <a:pt x="5029200" y="1714500"/>
                </a:lnTo>
              </a:path>
              <a:path w="5029200" h="3429000">
                <a:moveTo>
                  <a:pt x="4267200" y="2057400"/>
                </a:moveTo>
                <a:lnTo>
                  <a:pt x="5029200" y="1714500"/>
                </a:lnTo>
              </a:path>
              <a:path w="5029200" h="3429000">
                <a:moveTo>
                  <a:pt x="4267200" y="2743200"/>
                </a:moveTo>
                <a:lnTo>
                  <a:pt x="5029200" y="1714500"/>
                </a:lnTo>
              </a:path>
              <a:path w="5029200" h="3429000">
                <a:moveTo>
                  <a:pt x="4267200" y="3429000"/>
                </a:moveTo>
                <a:lnTo>
                  <a:pt x="5029200" y="17145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83896"/>
            <a:ext cx="20193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(i) </a:t>
            </a:r>
            <a:r>
              <a:rPr sz="22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Static</a:t>
            </a:r>
            <a:r>
              <a:rPr sz="2200" b="1" u="heavy" spc="-4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Pointer: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519124"/>
            <a:ext cx="8003540" cy="628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Access of </a:t>
            </a:r>
            <a:r>
              <a:rPr sz="2200" spc="-10" dirty="0">
                <a:latin typeface="Carlito"/>
                <a:cs typeface="Carlito"/>
              </a:rPr>
              <a:t>non-local variables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implemented </a:t>
            </a:r>
            <a:r>
              <a:rPr sz="2200" spc="-5" dirty="0">
                <a:latin typeface="Carlito"/>
                <a:cs typeface="Carlito"/>
              </a:rPr>
              <a:t>using </a:t>
            </a:r>
            <a:r>
              <a:rPr sz="2200" spc="-10" dirty="0">
                <a:latin typeface="Carlito"/>
                <a:cs typeface="Carlito"/>
              </a:rPr>
              <a:t>second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reserved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200" spc="-15" dirty="0">
                <a:latin typeface="Carlito"/>
                <a:cs typeface="Carlito"/>
              </a:rPr>
              <a:t>pointer </a:t>
            </a:r>
            <a:r>
              <a:rPr sz="2200" spc="-5" dirty="0">
                <a:latin typeface="Carlito"/>
                <a:cs typeface="Carlito"/>
              </a:rPr>
              <a:t>in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AR.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1122934"/>
            <a:ext cx="9829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It</a:t>
            </a:r>
            <a:r>
              <a:rPr sz="2200" spc="-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has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6394" y="1122934"/>
            <a:ext cx="861060" cy="628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75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1</a:t>
            </a:r>
            <a:r>
              <a:rPr sz="2200" spc="-9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(ARB)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ts val="2375"/>
              </a:lnSpc>
            </a:pPr>
            <a:r>
              <a:rPr sz="2200" spc="-5" dirty="0">
                <a:latin typeface="Carlito"/>
                <a:cs typeface="Carlito"/>
              </a:rPr>
              <a:t>0</a:t>
            </a:r>
            <a:r>
              <a:rPr sz="2200" spc="-9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(ARB)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1726514"/>
            <a:ext cx="8369934" cy="2520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1 (ARB) is </a:t>
            </a:r>
            <a:r>
              <a:rPr sz="2200" spc="-15" dirty="0">
                <a:latin typeface="Carlito"/>
                <a:cs typeface="Carlito"/>
              </a:rPr>
              <a:t>static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40" dirty="0">
                <a:latin typeface="Carlito"/>
                <a:cs typeface="Carlito"/>
              </a:rPr>
              <a:t>pointer.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ts val="2110"/>
              </a:lnSpc>
              <a:spcBef>
                <a:spcPts val="5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time of </a:t>
            </a:r>
            <a:r>
              <a:rPr sz="2200" spc="-10" dirty="0">
                <a:latin typeface="Carlito"/>
                <a:cs typeface="Carlito"/>
              </a:rPr>
              <a:t>creation </a:t>
            </a:r>
            <a:r>
              <a:rPr sz="2200" spc="-5" dirty="0">
                <a:latin typeface="Carlito"/>
                <a:cs typeface="Carlito"/>
              </a:rPr>
              <a:t>of AR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Block B its </a:t>
            </a:r>
            <a:r>
              <a:rPr sz="2200" spc="-15" dirty="0">
                <a:latin typeface="Carlito"/>
                <a:cs typeface="Carlito"/>
              </a:rPr>
              <a:t>static pointer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set </a:t>
            </a:r>
            <a:r>
              <a:rPr sz="2200" spc="-15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point  </a:t>
            </a:r>
            <a:r>
              <a:rPr sz="2200" spc="-5" dirty="0">
                <a:latin typeface="Carlito"/>
                <a:cs typeface="Carlito"/>
              </a:rPr>
              <a:t>AR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static </a:t>
            </a:r>
            <a:r>
              <a:rPr sz="2200" spc="-10" dirty="0">
                <a:latin typeface="Carlito"/>
                <a:cs typeface="Carlito"/>
              </a:rPr>
              <a:t>ancestor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b.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Access </a:t>
            </a:r>
            <a:r>
              <a:rPr sz="2200" spc="-10" dirty="0">
                <a:latin typeface="Carlito"/>
                <a:cs typeface="Carlito"/>
              </a:rPr>
              <a:t>non-local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variables:</a:t>
            </a:r>
            <a:endParaRPr sz="22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000" dirty="0">
                <a:latin typeface="Carlito"/>
                <a:cs typeface="Carlito"/>
              </a:rPr>
              <a:t>r :=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ARB;</a:t>
            </a:r>
            <a:endParaRPr sz="2000">
              <a:latin typeface="Carlito"/>
              <a:cs typeface="Carlito"/>
            </a:endParaRPr>
          </a:p>
          <a:p>
            <a:pPr marL="469900" marR="5058410" lvl="1">
              <a:lnSpc>
                <a:spcPct val="10000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000" spc="-10" dirty="0">
                <a:latin typeface="Carlito"/>
                <a:cs typeface="Carlito"/>
              </a:rPr>
              <a:t>Repeat step-3 </a:t>
            </a:r>
            <a:r>
              <a:rPr sz="2000" dirty="0">
                <a:latin typeface="Carlito"/>
                <a:cs typeface="Carlito"/>
              </a:rPr>
              <a:t>m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times  </a:t>
            </a:r>
            <a:r>
              <a:rPr sz="2000" dirty="0">
                <a:latin typeface="Carlito"/>
                <a:cs typeface="Carlito"/>
              </a:rPr>
              <a:t>3.	r :=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1(r)</a:t>
            </a:r>
            <a:endParaRPr sz="20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tabLst>
                <a:tab pos="984885" algn="l"/>
              </a:tabLst>
            </a:pPr>
            <a:r>
              <a:rPr sz="2000" dirty="0">
                <a:latin typeface="Carlito"/>
                <a:cs typeface="Carlito"/>
              </a:rPr>
              <a:t>4.	Access </a:t>
            </a:r>
            <a:r>
              <a:rPr sz="2000" spc="-10" dirty="0">
                <a:latin typeface="Carlito"/>
                <a:cs typeface="Carlito"/>
              </a:rPr>
              <a:t>n1_var </a:t>
            </a:r>
            <a:r>
              <a:rPr sz="2000" spc="-5" dirty="0">
                <a:latin typeface="Carlito"/>
                <a:cs typeface="Carlito"/>
              </a:rPr>
              <a:t>using address &lt;r&gt; </a:t>
            </a:r>
            <a:r>
              <a:rPr sz="2000" dirty="0">
                <a:latin typeface="Carlito"/>
                <a:cs typeface="Carlito"/>
              </a:rPr>
              <a:t>+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30" dirty="0">
                <a:latin typeface="Carlito"/>
                <a:cs typeface="Carlito"/>
              </a:rPr>
              <a:t>dn1_var.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252" y="4220413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4220413"/>
            <a:ext cx="36664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rlito"/>
                <a:cs typeface="Carlito"/>
              </a:rPr>
              <a:t>Example: </a:t>
            </a:r>
            <a:r>
              <a:rPr sz="2200" spc="-15" dirty="0">
                <a:latin typeface="Carlito"/>
                <a:cs typeface="Carlito"/>
              </a:rPr>
              <a:t>Status </a:t>
            </a:r>
            <a:r>
              <a:rPr sz="2200" spc="-10" dirty="0">
                <a:latin typeface="Carlito"/>
                <a:cs typeface="Carlito"/>
              </a:rPr>
              <a:t>after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execution: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4555997"/>
            <a:ext cx="4765675" cy="197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527685" algn="l"/>
                <a:tab pos="528320" algn="l"/>
              </a:tabLst>
            </a:pPr>
            <a:r>
              <a:rPr sz="2000" spc="-25" dirty="0">
                <a:latin typeface="Carlito"/>
                <a:cs typeface="Carlito"/>
              </a:rPr>
              <a:t>TOS </a:t>
            </a:r>
            <a:r>
              <a:rPr sz="2000" dirty="0">
                <a:latin typeface="Carlito"/>
                <a:cs typeface="Carlito"/>
              </a:rPr>
              <a:t>:= </a:t>
            </a:r>
            <a:r>
              <a:rPr sz="2000" spc="-25" dirty="0">
                <a:latin typeface="Carlito"/>
                <a:cs typeface="Carlito"/>
              </a:rPr>
              <a:t>TOS </a:t>
            </a:r>
            <a:r>
              <a:rPr sz="2000" dirty="0">
                <a:latin typeface="Carlito"/>
                <a:cs typeface="Carlito"/>
              </a:rPr>
              <a:t>+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1</a:t>
            </a:r>
            <a:endParaRPr sz="20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Font typeface="Arial"/>
              <a:buChar char="–"/>
              <a:tabLst>
                <a:tab pos="527685" algn="l"/>
                <a:tab pos="528320" algn="l"/>
              </a:tabLst>
            </a:pPr>
            <a:r>
              <a:rPr sz="2000" spc="-15" dirty="0">
                <a:latin typeface="Carlito"/>
                <a:cs typeface="Carlito"/>
              </a:rPr>
              <a:t>TOS* </a:t>
            </a:r>
            <a:r>
              <a:rPr sz="2000" dirty="0">
                <a:latin typeface="Carlito"/>
                <a:cs typeface="Carlito"/>
              </a:rPr>
              <a:t>:= </a:t>
            </a:r>
            <a:r>
              <a:rPr sz="2000" spc="-5" dirty="0">
                <a:latin typeface="Carlito"/>
                <a:cs typeface="Carlito"/>
              </a:rPr>
              <a:t>address of </a:t>
            </a:r>
            <a:r>
              <a:rPr sz="2000" dirty="0">
                <a:latin typeface="Carlito"/>
                <a:cs typeface="Carlito"/>
              </a:rPr>
              <a:t>AR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spc="-10" dirty="0">
                <a:latin typeface="Carlito"/>
                <a:cs typeface="Carlito"/>
              </a:rPr>
              <a:t>level </a:t>
            </a:r>
            <a:r>
              <a:rPr sz="2000" dirty="0">
                <a:latin typeface="Carlito"/>
                <a:cs typeface="Carlito"/>
              </a:rPr>
              <a:t>1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30" dirty="0">
                <a:latin typeface="Carlito"/>
                <a:cs typeface="Carlito"/>
              </a:rPr>
              <a:t>ancestor.</a:t>
            </a:r>
            <a:endParaRPr sz="20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Font typeface="Arial"/>
              <a:buChar char="–"/>
              <a:tabLst>
                <a:tab pos="527685" algn="l"/>
                <a:tab pos="528320" algn="l"/>
              </a:tabLst>
            </a:pPr>
            <a:r>
              <a:rPr sz="2000" spc="-5" dirty="0">
                <a:latin typeface="Carlito"/>
                <a:cs typeface="Carlito"/>
              </a:rPr>
              <a:t>&lt;r&gt;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access x </a:t>
            </a:r>
            <a:r>
              <a:rPr sz="2000" spc="-15" dirty="0">
                <a:latin typeface="Carlito"/>
                <a:cs typeface="Carlito"/>
              </a:rPr>
              <a:t>at statement </a:t>
            </a:r>
            <a:r>
              <a:rPr sz="2000" spc="-5" dirty="0">
                <a:latin typeface="Carlito"/>
                <a:cs typeface="Carlito"/>
              </a:rPr>
              <a:t>x:=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z</a:t>
            </a:r>
            <a:endParaRPr sz="20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1700" dirty="0">
                <a:latin typeface="Carlito"/>
                <a:cs typeface="Carlito"/>
              </a:rPr>
              <a:t>r:=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ARB;</a:t>
            </a:r>
            <a:endParaRPr sz="17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1700" dirty="0">
                <a:latin typeface="Carlito"/>
                <a:cs typeface="Carlito"/>
              </a:rPr>
              <a:t>r:=</a:t>
            </a:r>
            <a:r>
              <a:rPr sz="1700" spc="-11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1(r);</a:t>
            </a:r>
            <a:endParaRPr sz="17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1700" dirty="0">
                <a:latin typeface="Carlito"/>
                <a:cs typeface="Carlito"/>
              </a:rPr>
              <a:t>r:=</a:t>
            </a:r>
            <a:r>
              <a:rPr sz="1700" spc="-11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1(r);</a:t>
            </a:r>
            <a:endParaRPr sz="17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1700" dirty="0">
                <a:latin typeface="Carlito"/>
                <a:cs typeface="Carlito"/>
              </a:rPr>
              <a:t>Access x using </a:t>
            </a:r>
            <a:r>
              <a:rPr sz="1700" spc="-5" dirty="0">
                <a:latin typeface="Carlito"/>
                <a:cs typeface="Carlito"/>
              </a:rPr>
              <a:t>address </a:t>
            </a:r>
            <a:r>
              <a:rPr sz="1700" dirty="0">
                <a:latin typeface="Carlito"/>
                <a:cs typeface="Carlito"/>
              </a:rPr>
              <a:t>&lt;r&gt; +</a:t>
            </a:r>
            <a:r>
              <a:rPr sz="1700" spc="-10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dx.</a:t>
            </a:r>
            <a:endParaRPr sz="1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41787" y="1427999"/>
            <a:ext cx="1231900" cy="1176655"/>
            <a:chOff x="3541787" y="1427999"/>
            <a:chExt cx="1231900" cy="1176655"/>
          </a:xfrm>
        </p:grpSpPr>
        <p:sp>
          <p:nvSpPr>
            <p:cNvPr id="3" name="object 3"/>
            <p:cNvSpPr/>
            <p:nvPr/>
          </p:nvSpPr>
          <p:spPr>
            <a:xfrm>
              <a:off x="3541787" y="1427999"/>
              <a:ext cx="1231369" cy="11765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81400" y="1447799"/>
              <a:ext cx="1152144" cy="10972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81400" y="1813559"/>
              <a:ext cx="1152525" cy="365760"/>
            </a:xfrm>
            <a:custGeom>
              <a:avLst/>
              <a:gdLst/>
              <a:ahLst/>
              <a:cxnLst/>
              <a:rect l="l" t="t" r="r" b="b"/>
              <a:pathLst>
                <a:path w="1152525" h="365760">
                  <a:moveTo>
                    <a:pt x="1152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1152144" y="365760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76701" y="1807209"/>
              <a:ext cx="1162050" cy="12700"/>
            </a:xfrm>
            <a:custGeom>
              <a:avLst/>
              <a:gdLst/>
              <a:ahLst/>
              <a:cxnLst/>
              <a:rect l="l" t="t" r="r" b="b"/>
              <a:pathLst>
                <a:path w="1162050" h="12700">
                  <a:moveTo>
                    <a:pt x="0" y="12700"/>
                  </a:moveTo>
                  <a:lnTo>
                    <a:pt x="1161541" y="12700"/>
                  </a:lnTo>
                  <a:lnTo>
                    <a:pt x="116154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76701" y="1443100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5">
                  <a:moveTo>
                    <a:pt x="4699" y="0"/>
                  </a:moveTo>
                  <a:lnTo>
                    <a:pt x="4699" y="1106677"/>
                  </a:lnTo>
                </a:path>
                <a:path w="1162050" h="1106805">
                  <a:moveTo>
                    <a:pt x="1156843" y="0"/>
                  </a:moveTo>
                  <a:lnTo>
                    <a:pt x="1156843" y="1106677"/>
                  </a:lnTo>
                </a:path>
                <a:path w="1162050" h="1106805">
                  <a:moveTo>
                    <a:pt x="0" y="4699"/>
                  </a:moveTo>
                  <a:lnTo>
                    <a:pt x="1161541" y="4699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673475" y="1465834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81400" y="217932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4"/>
              </a:spcBef>
            </a:pPr>
            <a:r>
              <a:rPr sz="1800" dirty="0">
                <a:latin typeface="Carlito"/>
                <a:cs typeface="Carlito"/>
              </a:rPr>
              <a:t>x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541787" y="2616719"/>
            <a:ext cx="1231900" cy="1176655"/>
            <a:chOff x="3541787" y="2616719"/>
            <a:chExt cx="1231900" cy="1176655"/>
          </a:xfrm>
        </p:grpSpPr>
        <p:sp>
          <p:nvSpPr>
            <p:cNvPr id="11" name="object 11"/>
            <p:cNvSpPr/>
            <p:nvPr/>
          </p:nvSpPr>
          <p:spPr>
            <a:xfrm>
              <a:off x="3541787" y="2616719"/>
              <a:ext cx="1231369" cy="11765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81400" y="2636520"/>
              <a:ext cx="1152144" cy="109727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81400" y="3002280"/>
              <a:ext cx="1152525" cy="365760"/>
            </a:xfrm>
            <a:custGeom>
              <a:avLst/>
              <a:gdLst/>
              <a:ahLst/>
              <a:cxnLst/>
              <a:rect l="l" t="t" r="r" b="b"/>
              <a:pathLst>
                <a:path w="1152525" h="365760">
                  <a:moveTo>
                    <a:pt x="1152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1152144" y="365760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76701" y="2995930"/>
              <a:ext cx="1162050" cy="12700"/>
            </a:xfrm>
            <a:custGeom>
              <a:avLst/>
              <a:gdLst/>
              <a:ahLst/>
              <a:cxnLst/>
              <a:rect l="l" t="t" r="r" b="b"/>
              <a:pathLst>
                <a:path w="1162050" h="12700">
                  <a:moveTo>
                    <a:pt x="0" y="12700"/>
                  </a:moveTo>
                  <a:lnTo>
                    <a:pt x="1161541" y="12700"/>
                  </a:lnTo>
                  <a:lnTo>
                    <a:pt x="116154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76701" y="2631821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4">
                  <a:moveTo>
                    <a:pt x="4699" y="0"/>
                  </a:moveTo>
                  <a:lnTo>
                    <a:pt x="4699" y="1106677"/>
                  </a:lnTo>
                </a:path>
                <a:path w="1162050" h="1106804">
                  <a:moveTo>
                    <a:pt x="1156843" y="0"/>
                  </a:moveTo>
                  <a:lnTo>
                    <a:pt x="1156843" y="1106677"/>
                  </a:lnTo>
                </a:path>
                <a:path w="1162050" h="1106804">
                  <a:moveTo>
                    <a:pt x="0" y="4699"/>
                  </a:moveTo>
                  <a:lnTo>
                    <a:pt x="1161541" y="4699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673475" y="2654934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81400" y="336804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51175" y="4895850"/>
            <a:ext cx="387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rlito"/>
                <a:cs typeface="Carlito"/>
              </a:rPr>
              <a:t>T</a:t>
            </a:r>
            <a:r>
              <a:rPr sz="1800" spc="-5" dirty="0">
                <a:latin typeface="Carlito"/>
                <a:cs typeface="Carlito"/>
              </a:rPr>
              <a:t>OS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4975" y="3828669"/>
            <a:ext cx="406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ARB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263900" y="1530096"/>
            <a:ext cx="1526540" cy="3811904"/>
            <a:chOff x="3263900" y="1530096"/>
            <a:chExt cx="1526540" cy="3811904"/>
          </a:xfrm>
        </p:grpSpPr>
        <p:sp>
          <p:nvSpPr>
            <p:cNvPr id="21" name="object 21"/>
            <p:cNvSpPr/>
            <p:nvPr/>
          </p:nvSpPr>
          <p:spPr>
            <a:xfrm>
              <a:off x="3276600" y="1542796"/>
              <a:ext cx="304800" cy="686435"/>
            </a:xfrm>
            <a:custGeom>
              <a:avLst/>
              <a:gdLst/>
              <a:ahLst/>
              <a:cxnLst/>
              <a:rect l="l" t="t" r="r" b="b"/>
              <a:pathLst>
                <a:path w="304800" h="686435">
                  <a:moveTo>
                    <a:pt x="228600" y="0"/>
                  </a:moveTo>
                  <a:lnTo>
                    <a:pt x="228600" y="38100"/>
                  </a:lnTo>
                  <a:lnTo>
                    <a:pt x="198279" y="56552"/>
                  </a:lnTo>
                  <a:lnTo>
                    <a:pt x="169547" y="80600"/>
                  </a:lnTo>
                  <a:lnTo>
                    <a:pt x="142549" y="109877"/>
                  </a:lnTo>
                  <a:lnTo>
                    <a:pt x="117431" y="144018"/>
                  </a:lnTo>
                  <a:lnTo>
                    <a:pt x="94339" y="182658"/>
                  </a:lnTo>
                  <a:lnTo>
                    <a:pt x="73418" y="225431"/>
                  </a:lnTo>
                  <a:lnTo>
                    <a:pt x="54814" y="271971"/>
                  </a:lnTo>
                  <a:lnTo>
                    <a:pt x="38672" y="321913"/>
                  </a:lnTo>
                  <a:lnTo>
                    <a:pt x="25138" y="374891"/>
                  </a:lnTo>
                  <a:lnTo>
                    <a:pt x="14359" y="430539"/>
                  </a:lnTo>
                  <a:lnTo>
                    <a:pt x="6478" y="488493"/>
                  </a:lnTo>
                  <a:lnTo>
                    <a:pt x="1644" y="548386"/>
                  </a:lnTo>
                  <a:lnTo>
                    <a:pt x="0" y="609853"/>
                  </a:lnTo>
                  <a:lnTo>
                    <a:pt x="0" y="686053"/>
                  </a:lnTo>
                  <a:lnTo>
                    <a:pt x="1644" y="624586"/>
                  </a:lnTo>
                  <a:lnTo>
                    <a:pt x="6478" y="564693"/>
                  </a:lnTo>
                  <a:lnTo>
                    <a:pt x="14359" y="506739"/>
                  </a:lnTo>
                  <a:lnTo>
                    <a:pt x="25138" y="451091"/>
                  </a:lnTo>
                  <a:lnTo>
                    <a:pt x="38672" y="398113"/>
                  </a:lnTo>
                  <a:lnTo>
                    <a:pt x="54814" y="348171"/>
                  </a:lnTo>
                  <a:lnTo>
                    <a:pt x="73418" y="301631"/>
                  </a:lnTo>
                  <a:lnTo>
                    <a:pt x="94339" y="258858"/>
                  </a:lnTo>
                  <a:lnTo>
                    <a:pt x="117431" y="220218"/>
                  </a:lnTo>
                  <a:lnTo>
                    <a:pt x="142549" y="186077"/>
                  </a:lnTo>
                  <a:lnTo>
                    <a:pt x="169547" y="156800"/>
                  </a:lnTo>
                  <a:lnTo>
                    <a:pt x="228600" y="114300"/>
                  </a:lnTo>
                  <a:lnTo>
                    <a:pt x="259161" y="114300"/>
                  </a:lnTo>
                  <a:lnTo>
                    <a:pt x="304800" y="57403"/>
                  </a:lnTo>
                  <a:lnTo>
                    <a:pt x="228600" y="0"/>
                  </a:lnTo>
                  <a:close/>
                </a:path>
                <a:path w="304800" h="686435">
                  <a:moveTo>
                    <a:pt x="259161" y="114300"/>
                  </a:moveTo>
                  <a:lnTo>
                    <a:pt x="228600" y="114300"/>
                  </a:lnTo>
                  <a:lnTo>
                    <a:pt x="228600" y="152400"/>
                  </a:lnTo>
                  <a:lnTo>
                    <a:pt x="259161" y="1143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276600" y="2190750"/>
              <a:ext cx="304800" cy="628650"/>
            </a:xfrm>
            <a:custGeom>
              <a:avLst/>
              <a:gdLst/>
              <a:ahLst/>
              <a:cxnLst/>
              <a:rect l="l" t="t" r="r" b="b"/>
              <a:pathLst>
                <a:path w="304800" h="628650">
                  <a:moveTo>
                    <a:pt x="635" y="0"/>
                  </a:moveTo>
                  <a:lnTo>
                    <a:pt x="375" y="9525"/>
                  </a:lnTo>
                  <a:lnTo>
                    <a:pt x="174" y="19050"/>
                  </a:lnTo>
                  <a:lnTo>
                    <a:pt x="45" y="28575"/>
                  </a:lnTo>
                  <a:lnTo>
                    <a:pt x="0" y="38100"/>
                  </a:lnTo>
                  <a:lnTo>
                    <a:pt x="1574" y="98477"/>
                  </a:lnTo>
                  <a:lnTo>
                    <a:pt x="6194" y="157111"/>
                  </a:lnTo>
                  <a:lnTo>
                    <a:pt x="13708" y="213705"/>
                  </a:lnTo>
                  <a:lnTo>
                    <a:pt x="23961" y="267962"/>
                  </a:lnTo>
                  <a:lnTo>
                    <a:pt x="36800" y="319584"/>
                  </a:lnTo>
                  <a:lnTo>
                    <a:pt x="52071" y="368275"/>
                  </a:lnTo>
                  <a:lnTo>
                    <a:pt x="69621" y="413738"/>
                  </a:lnTo>
                  <a:lnTo>
                    <a:pt x="89296" y="455675"/>
                  </a:lnTo>
                  <a:lnTo>
                    <a:pt x="110944" y="493791"/>
                  </a:lnTo>
                  <a:lnTo>
                    <a:pt x="134410" y="527789"/>
                  </a:lnTo>
                  <a:lnTo>
                    <a:pt x="159541" y="557370"/>
                  </a:lnTo>
                  <a:lnTo>
                    <a:pt x="214184" y="602098"/>
                  </a:lnTo>
                  <a:lnTo>
                    <a:pt x="273646" y="625600"/>
                  </a:lnTo>
                  <a:lnTo>
                    <a:pt x="304800" y="628650"/>
                  </a:lnTo>
                  <a:lnTo>
                    <a:pt x="304800" y="552450"/>
                  </a:lnTo>
                  <a:lnTo>
                    <a:pt x="273064" y="549278"/>
                  </a:lnTo>
                  <a:lnTo>
                    <a:pt x="242233" y="539969"/>
                  </a:lnTo>
                  <a:lnTo>
                    <a:pt x="183959" y="504164"/>
                  </a:lnTo>
                  <a:lnTo>
                    <a:pt x="131330" y="447489"/>
                  </a:lnTo>
                  <a:lnTo>
                    <a:pt x="107555" y="412092"/>
                  </a:lnTo>
                  <a:lnTo>
                    <a:pt x="85699" y="372398"/>
                  </a:lnTo>
                  <a:lnTo>
                    <a:pt x="65931" y="328714"/>
                  </a:lnTo>
                  <a:lnTo>
                    <a:pt x="48419" y="281347"/>
                  </a:lnTo>
                  <a:lnTo>
                    <a:pt x="33334" y="230603"/>
                  </a:lnTo>
                  <a:lnTo>
                    <a:pt x="20844" y="176790"/>
                  </a:lnTo>
                  <a:lnTo>
                    <a:pt x="11118" y="120213"/>
                  </a:lnTo>
                  <a:lnTo>
                    <a:pt x="4325" y="61181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76600" y="1542796"/>
              <a:ext cx="304800" cy="1276985"/>
            </a:xfrm>
            <a:custGeom>
              <a:avLst/>
              <a:gdLst/>
              <a:ahLst/>
              <a:cxnLst/>
              <a:rect l="l" t="t" r="r" b="b"/>
              <a:pathLst>
                <a:path w="304800" h="1276985">
                  <a:moveTo>
                    <a:pt x="635" y="647953"/>
                  </a:moveTo>
                  <a:lnTo>
                    <a:pt x="4325" y="709135"/>
                  </a:lnTo>
                  <a:lnTo>
                    <a:pt x="11118" y="768167"/>
                  </a:lnTo>
                  <a:lnTo>
                    <a:pt x="20844" y="824744"/>
                  </a:lnTo>
                  <a:lnTo>
                    <a:pt x="33334" y="878557"/>
                  </a:lnTo>
                  <a:lnTo>
                    <a:pt x="48419" y="929301"/>
                  </a:lnTo>
                  <a:lnTo>
                    <a:pt x="65931" y="976668"/>
                  </a:lnTo>
                  <a:lnTo>
                    <a:pt x="85699" y="1020352"/>
                  </a:lnTo>
                  <a:lnTo>
                    <a:pt x="107555" y="1060046"/>
                  </a:lnTo>
                  <a:lnTo>
                    <a:pt x="131330" y="1095443"/>
                  </a:lnTo>
                  <a:lnTo>
                    <a:pt x="156854" y="1126236"/>
                  </a:lnTo>
                  <a:lnTo>
                    <a:pt x="212475" y="1172783"/>
                  </a:lnTo>
                  <a:lnTo>
                    <a:pt x="273064" y="1197232"/>
                  </a:lnTo>
                  <a:lnTo>
                    <a:pt x="304800" y="1200403"/>
                  </a:lnTo>
                  <a:lnTo>
                    <a:pt x="304800" y="1276603"/>
                  </a:lnTo>
                  <a:lnTo>
                    <a:pt x="273646" y="1273554"/>
                  </a:lnTo>
                  <a:lnTo>
                    <a:pt x="243389" y="1264605"/>
                  </a:lnTo>
                  <a:lnTo>
                    <a:pt x="186183" y="1230193"/>
                  </a:lnTo>
                  <a:lnTo>
                    <a:pt x="134410" y="1175743"/>
                  </a:lnTo>
                  <a:lnTo>
                    <a:pt x="110944" y="1141745"/>
                  </a:lnTo>
                  <a:lnTo>
                    <a:pt x="89296" y="1103629"/>
                  </a:lnTo>
                  <a:lnTo>
                    <a:pt x="69621" y="1061692"/>
                  </a:lnTo>
                  <a:lnTo>
                    <a:pt x="52071" y="1016229"/>
                  </a:lnTo>
                  <a:lnTo>
                    <a:pt x="36800" y="967538"/>
                  </a:lnTo>
                  <a:lnTo>
                    <a:pt x="23961" y="915916"/>
                  </a:lnTo>
                  <a:lnTo>
                    <a:pt x="13708" y="861659"/>
                  </a:lnTo>
                  <a:lnTo>
                    <a:pt x="6194" y="805065"/>
                  </a:lnTo>
                  <a:lnTo>
                    <a:pt x="1574" y="746431"/>
                  </a:lnTo>
                  <a:lnTo>
                    <a:pt x="0" y="686053"/>
                  </a:lnTo>
                  <a:lnTo>
                    <a:pt x="0" y="609853"/>
                  </a:lnTo>
                  <a:lnTo>
                    <a:pt x="1644" y="548386"/>
                  </a:lnTo>
                  <a:lnTo>
                    <a:pt x="6478" y="488493"/>
                  </a:lnTo>
                  <a:lnTo>
                    <a:pt x="14359" y="430539"/>
                  </a:lnTo>
                  <a:lnTo>
                    <a:pt x="25138" y="374891"/>
                  </a:lnTo>
                  <a:lnTo>
                    <a:pt x="38672" y="321913"/>
                  </a:lnTo>
                  <a:lnTo>
                    <a:pt x="54814" y="271971"/>
                  </a:lnTo>
                  <a:lnTo>
                    <a:pt x="73418" y="225431"/>
                  </a:lnTo>
                  <a:lnTo>
                    <a:pt x="94339" y="182658"/>
                  </a:lnTo>
                  <a:lnTo>
                    <a:pt x="117431" y="144018"/>
                  </a:lnTo>
                  <a:lnTo>
                    <a:pt x="142549" y="109877"/>
                  </a:lnTo>
                  <a:lnTo>
                    <a:pt x="169547" y="80600"/>
                  </a:lnTo>
                  <a:lnTo>
                    <a:pt x="228600" y="38100"/>
                  </a:lnTo>
                  <a:lnTo>
                    <a:pt x="228600" y="0"/>
                  </a:lnTo>
                  <a:lnTo>
                    <a:pt x="304800" y="57403"/>
                  </a:lnTo>
                  <a:lnTo>
                    <a:pt x="228600" y="152400"/>
                  </a:lnTo>
                  <a:lnTo>
                    <a:pt x="228600" y="114300"/>
                  </a:lnTo>
                  <a:lnTo>
                    <a:pt x="169547" y="156800"/>
                  </a:lnTo>
                  <a:lnTo>
                    <a:pt x="142549" y="186077"/>
                  </a:lnTo>
                  <a:lnTo>
                    <a:pt x="117431" y="220218"/>
                  </a:lnTo>
                  <a:lnTo>
                    <a:pt x="94339" y="258858"/>
                  </a:lnTo>
                  <a:lnTo>
                    <a:pt x="73418" y="301631"/>
                  </a:lnTo>
                  <a:lnTo>
                    <a:pt x="54814" y="348171"/>
                  </a:lnTo>
                  <a:lnTo>
                    <a:pt x="38672" y="398113"/>
                  </a:lnTo>
                  <a:lnTo>
                    <a:pt x="25138" y="451091"/>
                  </a:lnTo>
                  <a:lnTo>
                    <a:pt x="14359" y="506739"/>
                  </a:lnTo>
                  <a:lnTo>
                    <a:pt x="6478" y="564693"/>
                  </a:lnTo>
                  <a:lnTo>
                    <a:pt x="1644" y="624586"/>
                  </a:lnTo>
                  <a:lnTo>
                    <a:pt x="0" y="686053"/>
                  </a:lnTo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84600" y="2835783"/>
              <a:ext cx="304800" cy="612775"/>
            </a:xfrm>
            <a:custGeom>
              <a:avLst/>
              <a:gdLst/>
              <a:ahLst/>
              <a:cxnLst/>
              <a:rect l="l" t="t" r="r" b="b"/>
              <a:pathLst>
                <a:path w="304800" h="612775">
                  <a:moveTo>
                    <a:pt x="228600" y="0"/>
                  </a:moveTo>
                  <a:lnTo>
                    <a:pt x="228600" y="38100"/>
                  </a:lnTo>
                  <a:lnTo>
                    <a:pt x="195822" y="55717"/>
                  </a:lnTo>
                  <a:lnTo>
                    <a:pt x="164923" y="79025"/>
                  </a:lnTo>
                  <a:lnTo>
                    <a:pt x="136088" y="107620"/>
                  </a:lnTo>
                  <a:lnTo>
                    <a:pt x="109502" y="141097"/>
                  </a:lnTo>
                  <a:lnTo>
                    <a:pt x="85350" y="179050"/>
                  </a:lnTo>
                  <a:lnTo>
                    <a:pt x="63817" y="221075"/>
                  </a:lnTo>
                  <a:lnTo>
                    <a:pt x="45089" y="266767"/>
                  </a:lnTo>
                  <a:lnTo>
                    <a:pt x="29351" y="315722"/>
                  </a:lnTo>
                  <a:lnTo>
                    <a:pt x="16787" y="367534"/>
                  </a:lnTo>
                  <a:lnTo>
                    <a:pt x="7584" y="421798"/>
                  </a:lnTo>
                  <a:lnTo>
                    <a:pt x="1927" y="478111"/>
                  </a:lnTo>
                  <a:lnTo>
                    <a:pt x="0" y="536066"/>
                  </a:lnTo>
                  <a:lnTo>
                    <a:pt x="0" y="612266"/>
                  </a:lnTo>
                  <a:lnTo>
                    <a:pt x="1927" y="554311"/>
                  </a:lnTo>
                  <a:lnTo>
                    <a:pt x="7584" y="497998"/>
                  </a:lnTo>
                  <a:lnTo>
                    <a:pt x="16787" y="443734"/>
                  </a:lnTo>
                  <a:lnTo>
                    <a:pt x="29351" y="391921"/>
                  </a:lnTo>
                  <a:lnTo>
                    <a:pt x="45089" y="342967"/>
                  </a:lnTo>
                  <a:lnTo>
                    <a:pt x="63817" y="297275"/>
                  </a:lnTo>
                  <a:lnTo>
                    <a:pt x="85350" y="255250"/>
                  </a:lnTo>
                  <a:lnTo>
                    <a:pt x="109502" y="217296"/>
                  </a:lnTo>
                  <a:lnTo>
                    <a:pt x="136088" y="183820"/>
                  </a:lnTo>
                  <a:lnTo>
                    <a:pt x="164923" y="155225"/>
                  </a:lnTo>
                  <a:lnTo>
                    <a:pt x="195822" y="131917"/>
                  </a:lnTo>
                  <a:lnTo>
                    <a:pt x="228600" y="114300"/>
                  </a:lnTo>
                  <a:lnTo>
                    <a:pt x="259958" y="114300"/>
                  </a:lnTo>
                  <a:lnTo>
                    <a:pt x="304800" y="59816"/>
                  </a:lnTo>
                  <a:lnTo>
                    <a:pt x="228600" y="0"/>
                  </a:lnTo>
                  <a:close/>
                </a:path>
                <a:path w="304800" h="612775">
                  <a:moveTo>
                    <a:pt x="259958" y="114300"/>
                  </a:moveTo>
                  <a:lnTo>
                    <a:pt x="228600" y="114300"/>
                  </a:lnTo>
                  <a:lnTo>
                    <a:pt x="228600" y="152400"/>
                  </a:lnTo>
                  <a:lnTo>
                    <a:pt x="259958" y="1143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84600" y="3409950"/>
              <a:ext cx="304800" cy="552450"/>
            </a:xfrm>
            <a:custGeom>
              <a:avLst/>
              <a:gdLst/>
              <a:ahLst/>
              <a:cxnLst/>
              <a:rect l="l" t="t" r="r" b="b"/>
              <a:pathLst>
                <a:path w="304800" h="552450">
                  <a:moveTo>
                    <a:pt x="888" y="0"/>
                  </a:moveTo>
                  <a:lnTo>
                    <a:pt x="482" y="9525"/>
                  </a:lnTo>
                  <a:lnTo>
                    <a:pt x="206" y="19050"/>
                  </a:lnTo>
                  <a:lnTo>
                    <a:pt x="49" y="28575"/>
                  </a:lnTo>
                  <a:lnTo>
                    <a:pt x="0" y="38100"/>
                  </a:lnTo>
                  <a:lnTo>
                    <a:pt x="2051" y="98089"/>
                  </a:lnTo>
                  <a:lnTo>
                    <a:pt x="8053" y="156045"/>
                  </a:lnTo>
                  <a:lnTo>
                    <a:pt x="17776" y="211581"/>
                  </a:lnTo>
                  <a:lnTo>
                    <a:pt x="30990" y="264311"/>
                  </a:lnTo>
                  <a:lnTo>
                    <a:pt x="47468" y="313850"/>
                  </a:lnTo>
                  <a:lnTo>
                    <a:pt x="66980" y="359812"/>
                  </a:lnTo>
                  <a:lnTo>
                    <a:pt x="89296" y="401812"/>
                  </a:lnTo>
                  <a:lnTo>
                    <a:pt x="114188" y="439462"/>
                  </a:lnTo>
                  <a:lnTo>
                    <a:pt x="141427" y="472379"/>
                  </a:lnTo>
                  <a:lnTo>
                    <a:pt x="170783" y="500176"/>
                  </a:lnTo>
                  <a:lnTo>
                    <a:pt x="202027" y="522467"/>
                  </a:lnTo>
                  <a:lnTo>
                    <a:pt x="269265" y="548990"/>
                  </a:lnTo>
                  <a:lnTo>
                    <a:pt x="304800" y="552450"/>
                  </a:lnTo>
                  <a:lnTo>
                    <a:pt x="304800" y="476250"/>
                  </a:lnTo>
                  <a:lnTo>
                    <a:pt x="268510" y="472630"/>
                  </a:lnTo>
                  <a:lnTo>
                    <a:pt x="233432" y="462040"/>
                  </a:lnTo>
                  <a:lnTo>
                    <a:pt x="167939" y="421546"/>
                  </a:lnTo>
                  <a:lnTo>
                    <a:pt x="138036" y="392445"/>
                  </a:lnTo>
                  <a:lnTo>
                    <a:pt x="110370" y="357975"/>
                  </a:lnTo>
                  <a:lnTo>
                    <a:pt x="85198" y="318536"/>
                  </a:lnTo>
                  <a:lnTo>
                    <a:pt x="62776" y="274529"/>
                  </a:lnTo>
                  <a:lnTo>
                    <a:pt x="43360" y="226355"/>
                  </a:lnTo>
                  <a:lnTo>
                    <a:pt x="27208" y="174415"/>
                  </a:lnTo>
                  <a:lnTo>
                    <a:pt x="14574" y="119108"/>
                  </a:lnTo>
                  <a:lnTo>
                    <a:pt x="5715" y="60836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84600" y="2835783"/>
              <a:ext cx="304800" cy="1127125"/>
            </a:xfrm>
            <a:custGeom>
              <a:avLst/>
              <a:gdLst/>
              <a:ahLst/>
              <a:cxnLst/>
              <a:rect l="l" t="t" r="r" b="b"/>
              <a:pathLst>
                <a:path w="304800" h="1127125">
                  <a:moveTo>
                    <a:pt x="888" y="574166"/>
                  </a:moveTo>
                  <a:lnTo>
                    <a:pt x="5715" y="635003"/>
                  </a:lnTo>
                  <a:lnTo>
                    <a:pt x="14574" y="693275"/>
                  </a:lnTo>
                  <a:lnTo>
                    <a:pt x="27208" y="748582"/>
                  </a:lnTo>
                  <a:lnTo>
                    <a:pt x="43360" y="800522"/>
                  </a:lnTo>
                  <a:lnTo>
                    <a:pt x="62776" y="848696"/>
                  </a:lnTo>
                  <a:lnTo>
                    <a:pt x="85198" y="892703"/>
                  </a:lnTo>
                  <a:lnTo>
                    <a:pt x="110370" y="932142"/>
                  </a:lnTo>
                  <a:lnTo>
                    <a:pt x="138036" y="966612"/>
                  </a:lnTo>
                  <a:lnTo>
                    <a:pt x="167939" y="995713"/>
                  </a:lnTo>
                  <a:lnTo>
                    <a:pt x="199823" y="1019045"/>
                  </a:lnTo>
                  <a:lnTo>
                    <a:pt x="268510" y="1046797"/>
                  </a:lnTo>
                  <a:lnTo>
                    <a:pt x="304800" y="1050416"/>
                  </a:lnTo>
                  <a:lnTo>
                    <a:pt x="304800" y="1126616"/>
                  </a:lnTo>
                  <a:lnTo>
                    <a:pt x="269265" y="1123157"/>
                  </a:lnTo>
                  <a:lnTo>
                    <a:pt x="234931" y="1113034"/>
                  </a:lnTo>
                  <a:lnTo>
                    <a:pt x="170783" y="1074343"/>
                  </a:lnTo>
                  <a:lnTo>
                    <a:pt x="141427" y="1046546"/>
                  </a:lnTo>
                  <a:lnTo>
                    <a:pt x="114188" y="1013629"/>
                  </a:lnTo>
                  <a:lnTo>
                    <a:pt x="89296" y="975979"/>
                  </a:lnTo>
                  <a:lnTo>
                    <a:pt x="66980" y="933979"/>
                  </a:lnTo>
                  <a:lnTo>
                    <a:pt x="47468" y="888017"/>
                  </a:lnTo>
                  <a:lnTo>
                    <a:pt x="30990" y="838478"/>
                  </a:lnTo>
                  <a:lnTo>
                    <a:pt x="17776" y="785748"/>
                  </a:lnTo>
                  <a:lnTo>
                    <a:pt x="8053" y="730212"/>
                  </a:lnTo>
                  <a:lnTo>
                    <a:pt x="2051" y="672256"/>
                  </a:lnTo>
                  <a:lnTo>
                    <a:pt x="0" y="612266"/>
                  </a:lnTo>
                  <a:lnTo>
                    <a:pt x="0" y="536066"/>
                  </a:lnTo>
                  <a:lnTo>
                    <a:pt x="1927" y="478111"/>
                  </a:lnTo>
                  <a:lnTo>
                    <a:pt x="7584" y="421798"/>
                  </a:lnTo>
                  <a:lnTo>
                    <a:pt x="16787" y="367534"/>
                  </a:lnTo>
                  <a:lnTo>
                    <a:pt x="29351" y="315722"/>
                  </a:lnTo>
                  <a:lnTo>
                    <a:pt x="45089" y="266767"/>
                  </a:lnTo>
                  <a:lnTo>
                    <a:pt x="63817" y="221075"/>
                  </a:lnTo>
                  <a:lnTo>
                    <a:pt x="85350" y="179050"/>
                  </a:lnTo>
                  <a:lnTo>
                    <a:pt x="109502" y="141097"/>
                  </a:lnTo>
                  <a:lnTo>
                    <a:pt x="136088" y="107620"/>
                  </a:lnTo>
                  <a:lnTo>
                    <a:pt x="164923" y="79025"/>
                  </a:lnTo>
                  <a:lnTo>
                    <a:pt x="195822" y="55717"/>
                  </a:lnTo>
                  <a:lnTo>
                    <a:pt x="228600" y="38100"/>
                  </a:lnTo>
                  <a:lnTo>
                    <a:pt x="228600" y="0"/>
                  </a:lnTo>
                  <a:lnTo>
                    <a:pt x="304800" y="59816"/>
                  </a:lnTo>
                  <a:lnTo>
                    <a:pt x="228600" y="152400"/>
                  </a:lnTo>
                  <a:lnTo>
                    <a:pt x="228600" y="114300"/>
                  </a:lnTo>
                  <a:lnTo>
                    <a:pt x="164923" y="155225"/>
                  </a:lnTo>
                  <a:lnTo>
                    <a:pt x="136088" y="183820"/>
                  </a:lnTo>
                  <a:lnTo>
                    <a:pt x="109502" y="217296"/>
                  </a:lnTo>
                  <a:lnTo>
                    <a:pt x="85350" y="255250"/>
                  </a:lnTo>
                  <a:lnTo>
                    <a:pt x="63817" y="297275"/>
                  </a:lnTo>
                  <a:lnTo>
                    <a:pt x="45089" y="342967"/>
                  </a:lnTo>
                  <a:lnTo>
                    <a:pt x="29351" y="391921"/>
                  </a:lnTo>
                  <a:lnTo>
                    <a:pt x="16787" y="443734"/>
                  </a:lnTo>
                  <a:lnTo>
                    <a:pt x="7584" y="497998"/>
                  </a:lnTo>
                  <a:lnTo>
                    <a:pt x="1927" y="554311"/>
                  </a:lnTo>
                  <a:lnTo>
                    <a:pt x="0" y="612266"/>
                  </a:lnTo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40252" y="3781044"/>
              <a:ext cx="1249679" cy="15605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4876800" y="1447800"/>
            <a:ext cx="381000" cy="1066800"/>
          </a:xfrm>
          <a:custGeom>
            <a:avLst/>
            <a:gdLst/>
            <a:ahLst/>
            <a:cxnLst/>
            <a:rect l="l" t="t" r="r" b="b"/>
            <a:pathLst>
              <a:path w="381000" h="1066800">
                <a:moveTo>
                  <a:pt x="0" y="0"/>
                </a:moveTo>
                <a:lnTo>
                  <a:pt x="74128" y="2496"/>
                </a:lnTo>
                <a:lnTo>
                  <a:pt x="134683" y="9302"/>
                </a:lnTo>
                <a:lnTo>
                  <a:pt x="175521" y="19395"/>
                </a:lnTo>
                <a:lnTo>
                  <a:pt x="190500" y="31750"/>
                </a:lnTo>
                <a:lnTo>
                  <a:pt x="190500" y="501650"/>
                </a:lnTo>
                <a:lnTo>
                  <a:pt x="205478" y="514004"/>
                </a:lnTo>
                <a:lnTo>
                  <a:pt x="246316" y="524097"/>
                </a:lnTo>
                <a:lnTo>
                  <a:pt x="306871" y="530903"/>
                </a:lnTo>
                <a:lnTo>
                  <a:pt x="381000" y="533400"/>
                </a:lnTo>
                <a:lnTo>
                  <a:pt x="306871" y="535896"/>
                </a:lnTo>
                <a:lnTo>
                  <a:pt x="246316" y="542702"/>
                </a:lnTo>
                <a:lnTo>
                  <a:pt x="205478" y="552795"/>
                </a:lnTo>
                <a:lnTo>
                  <a:pt x="190500" y="565150"/>
                </a:lnTo>
                <a:lnTo>
                  <a:pt x="190500" y="1035050"/>
                </a:lnTo>
                <a:lnTo>
                  <a:pt x="175521" y="1047404"/>
                </a:lnTo>
                <a:lnTo>
                  <a:pt x="134683" y="1057497"/>
                </a:lnTo>
                <a:lnTo>
                  <a:pt x="74128" y="1064303"/>
                </a:lnTo>
                <a:lnTo>
                  <a:pt x="0" y="10668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76800" y="2667000"/>
            <a:ext cx="381000" cy="1066800"/>
          </a:xfrm>
          <a:custGeom>
            <a:avLst/>
            <a:gdLst/>
            <a:ahLst/>
            <a:cxnLst/>
            <a:rect l="l" t="t" r="r" b="b"/>
            <a:pathLst>
              <a:path w="381000" h="1066800">
                <a:moveTo>
                  <a:pt x="0" y="0"/>
                </a:moveTo>
                <a:lnTo>
                  <a:pt x="74128" y="2496"/>
                </a:lnTo>
                <a:lnTo>
                  <a:pt x="134683" y="9302"/>
                </a:lnTo>
                <a:lnTo>
                  <a:pt x="175521" y="19395"/>
                </a:lnTo>
                <a:lnTo>
                  <a:pt x="190500" y="31750"/>
                </a:lnTo>
                <a:lnTo>
                  <a:pt x="190500" y="501650"/>
                </a:lnTo>
                <a:lnTo>
                  <a:pt x="205478" y="514004"/>
                </a:lnTo>
                <a:lnTo>
                  <a:pt x="246316" y="524097"/>
                </a:lnTo>
                <a:lnTo>
                  <a:pt x="306871" y="530903"/>
                </a:lnTo>
                <a:lnTo>
                  <a:pt x="381000" y="533400"/>
                </a:lnTo>
                <a:lnTo>
                  <a:pt x="306871" y="535896"/>
                </a:lnTo>
                <a:lnTo>
                  <a:pt x="246316" y="542702"/>
                </a:lnTo>
                <a:lnTo>
                  <a:pt x="205478" y="552795"/>
                </a:lnTo>
                <a:lnTo>
                  <a:pt x="190500" y="565150"/>
                </a:lnTo>
                <a:lnTo>
                  <a:pt x="190500" y="1035050"/>
                </a:lnTo>
                <a:lnTo>
                  <a:pt x="175521" y="1047404"/>
                </a:lnTo>
                <a:lnTo>
                  <a:pt x="134683" y="1057497"/>
                </a:lnTo>
                <a:lnTo>
                  <a:pt x="74128" y="1064303"/>
                </a:lnTo>
                <a:lnTo>
                  <a:pt x="0" y="10668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277611" y="1847215"/>
            <a:ext cx="421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AR</a:t>
            </a:r>
            <a:r>
              <a:rPr sz="1800" spc="-7" baseline="-20833" dirty="0">
                <a:latin typeface="Carlito"/>
                <a:cs typeface="Carlito"/>
              </a:rPr>
              <a:t>A</a:t>
            </a:r>
            <a:endParaRPr sz="1800" baseline="-20833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77611" y="3066669"/>
            <a:ext cx="415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AR</a:t>
            </a:r>
            <a:r>
              <a:rPr sz="1800" spc="-7" baseline="-20833" dirty="0">
                <a:latin typeface="Carlito"/>
                <a:cs typeface="Carlito"/>
              </a:rPr>
              <a:t>B</a:t>
            </a:r>
            <a:endParaRPr sz="1800" baseline="-20833">
              <a:latin typeface="Carlito"/>
              <a:cs typeface="Carlito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589401" y="3810000"/>
            <a:ext cx="1152144" cy="14630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583051" y="3803650"/>
          <a:ext cx="1171575" cy="1475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890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z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w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4884801" y="3810000"/>
            <a:ext cx="381000" cy="1447800"/>
          </a:xfrm>
          <a:custGeom>
            <a:avLst/>
            <a:gdLst/>
            <a:ahLst/>
            <a:cxnLst/>
            <a:rect l="l" t="t" r="r" b="b"/>
            <a:pathLst>
              <a:path w="381000" h="1447800">
                <a:moveTo>
                  <a:pt x="0" y="0"/>
                </a:moveTo>
                <a:lnTo>
                  <a:pt x="74181" y="2496"/>
                </a:lnTo>
                <a:lnTo>
                  <a:pt x="134731" y="9302"/>
                </a:lnTo>
                <a:lnTo>
                  <a:pt x="175539" y="19395"/>
                </a:lnTo>
                <a:lnTo>
                  <a:pt x="190500" y="31750"/>
                </a:lnTo>
                <a:lnTo>
                  <a:pt x="190500" y="692150"/>
                </a:lnTo>
                <a:lnTo>
                  <a:pt x="205478" y="704504"/>
                </a:lnTo>
                <a:lnTo>
                  <a:pt x="246316" y="714597"/>
                </a:lnTo>
                <a:lnTo>
                  <a:pt x="306871" y="721403"/>
                </a:lnTo>
                <a:lnTo>
                  <a:pt x="381000" y="723900"/>
                </a:lnTo>
                <a:lnTo>
                  <a:pt x="306871" y="726396"/>
                </a:lnTo>
                <a:lnTo>
                  <a:pt x="246316" y="733202"/>
                </a:lnTo>
                <a:lnTo>
                  <a:pt x="205478" y="743295"/>
                </a:lnTo>
                <a:lnTo>
                  <a:pt x="190500" y="755650"/>
                </a:lnTo>
                <a:lnTo>
                  <a:pt x="190500" y="1416050"/>
                </a:lnTo>
                <a:lnTo>
                  <a:pt x="175539" y="1428404"/>
                </a:lnTo>
                <a:lnTo>
                  <a:pt x="134731" y="1438497"/>
                </a:lnTo>
                <a:lnTo>
                  <a:pt x="74181" y="1445303"/>
                </a:lnTo>
                <a:lnTo>
                  <a:pt x="0" y="14478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285485" y="4374007"/>
            <a:ext cx="412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AR</a:t>
            </a:r>
            <a:r>
              <a:rPr sz="1800" spc="-15" baseline="-20833" dirty="0">
                <a:latin typeface="Carlito"/>
                <a:cs typeface="Carlito"/>
              </a:rPr>
              <a:t>C</a:t>
            </a:r>
            <a:endParaRPr sz="1800" baseline="-20833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45994" y="780034"/>
            <a:ext cx="831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Dyna</a:t>
            </a:r>
            <a:r>
              <a:rPr sz="1800" spc="5" dirty="0">
                <a:latin typeface="Carlito"/>
                <a:cs typeface="Carlito"/>
              </a:rPr>
              <a:t>m</a:t>
            </a:r>
            <a:r>
              <a:rPr sz="1800" spc="-5" dirty="0">
                <a:latin typeface="Carlito"/>
                <a:cs typeface="Carlito"/>
              </a:rPr>
              <a:t>i</a:t>
            </a:r>
            <a:r>
              <a:rPr sz="1800" dirty="0">
                <a:latin typeface="Carlito"/>
                <a:cs typeface="Carlito"/>
              </a:rPr>
              <a:t>c  </a:t>
            </a:r>
            <a:r>
              <a:rPr sz="1800" spc="-20" dirty="0">
                <a:latin typeface="Carlito"/>
                <a:cs typeface="Carlito"/>
              </a:rPr>
              <a:t>Pointers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4566920" y="780034"/>
            <a:ext cx="708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/>
              <a:t>Static  </a:t>
            </a:r>
            <a:r>
              <a:rPr sz="1800" spc="-45" dirty="0"/>
              <a:t>P</a:t>
            </a:r>
            <a:r>
              <a:rPr sz="1800" spc="-5" dirty="0"/>
              <a:t>o</a:t>
            </a:r>
            <a:r>
              <a:rPr sz="1800" spc="-10" dirty="0"/>
              <a:t>i</a:t>
            </a:r>
            <a:r>
              <a:rPr sz="1800" spc="-5" dirty="0"/>
              <a:t>n</a:t>
            </a:r>
            <a:r>
              <a:rPr sz="1800" dirty="0"/>
              <a:t>e</a:t>
            </a:r>
            <a:r>
              <a:rPr sz="1800" spc="-40" dirty="0"/>
              <a:t>r</a:t>
            </a:r>
            <a:r>
              <a:rPr sz="1800" dirty="0"/>
              <a:t>s</a:t>
            </a:r>
            <a:endParaRPr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" y="0"/>
            <a:ext cx="8641080" cy="61080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9"/>
              </a:spcBef>
            </a:pPr>
            <a:r>
              <a:rPr sz="3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(ii) </a:t>
            </a:r>
            <a:r>
              <a:rPr sz="30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Displays</a:t>
            </a:r>
            <a:r>
              <a:rPr sz="3000" spc="-15" dirty="0">
                <a:latin typeface="Carlito"/>
                <a:cs typeface="Carlito"/>
              </a:rPr>
              <a:t>:</a:t>
            </a:r>
            <a:endParaRPr sz="3000">
              <a:latin typeface="Carlito"/>
              <a:cs typeface="Carlito"/>
            </a:endParaRPr>
          </a:p>
          <a:p>
            <a:pPr marL="381000" marR="255270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5" dirty="0">
                <a:latin typeface="Carlito"/>
                <a:cs typeface="Carlito"/>
              </a:rPr>
              <a:t>Display </a:t>
            </a:r>
            <a:r>
              <a:rPr sz="3000" spc="-5" dirty="0">
                <a:latin typeface="Carlito"/>
                <a:cs typeface="Carlito"/>
              </a:rPr>
              <a:t>(1) </a:t>
            </a:r>
            <a:r>
              <a:rPr sz="3000" dirty="0">
                <a:latin typeface="Carlito"/>
                <a:cs typeface="Carlito"/>
              </a:rPr>
              <a:t>= </a:t>
            </a:r>
            <a:r>
              <a:rPr sz="3000" spc="-10" dirty="0">
                <a:latin typeface="Carlito"/>
                <a:cs typeface="Carlito"/>
              </a:rPr>
              <a:t>address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level </a:t>
            </a:r>
            <a:r>
              <a:rPr sz="3000" spc="-5" dirty="0">
                <a:latin typeface="Carlito"/>
                <a:cs typeface="Carlito"/>
              </a:rPr>
              <a:t>(S_nest</a:t>
            </a:r>
            <a:r>
              <a:rPr sz="3000" spc="-7" baseline="-20833" dirty="0">
                <a:latin typeface="Carlito"/>
                <a:cs typeface="Carlito"/>
              </a:rPr>
              <a:t>b</a:t>
            </a:r>
            <a:r>
              <a:rPr sz="3000" spc="-5" dirty="0">
                <a:latin typeface="Carlito"/>
                <a:cs typeface="Carlito"/>
              </a:rPr>
              <a:t>-1) </a:t>
            </a:r>
            <a:r>
              <a:rPr sz="3000" spc="-10" dirty="0">
                <a:latin typeface="Carlito"/>
                <a:cs typeface="Carlito"/>
              </a:rPr>
              <a:t>ancestor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dirty="0">
                <a:latin typeface="Carlito"/>
                <a:cs typeface="Carlito"/>
              </a:rPr>
              <a:t>B.</a:t>
            </a:r>
            <a:endParaRPr sz="3000">
              <a:latin typeface="Carlito"/>
              <a:cs typeface="Carlito"/>
            </a:endParaRPr>
          </a:p>
          <a:p>
            <a:pPr marL="381000" marR="255904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5" dirty="0">
                <a:latin typeface="Carlito"/>
                <a:cs typeface="Carlito"/>
              </a:rPr>
              <a:t>Display </a:t>
            </a:r>
            <a:r>
              <a:rPr sz="3000" spc="-5" dirty="0">
                <a:latin typeface="Carlito"/>
                <a:cs typeface="Carlito"/>
              </a:rPr>
              <a:t>(2) </a:t>
            </a:r>
            <a:r>
              <a:rPr sz="3000" dirty="0">
                <a:latin typeface="Carlito"/>
                <a:cs typeface="Carlito"/>
              </a:rPr>
              <a:t>= </a:t>
            </a:r>
            <a:r>
              <a:rPr sz="3000" spc="-10" dirty="0">
                <a:latin typeface="Carlito"/>
                <a:cs typeface="Carlito"/>
              </a:rPr>
              <a:t>address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level </a:t>
            </a:r>
            <a:r>
              <a:rPr sz="3000" spc="-5" dirty="0">
                <a:latin typeface="Carlito"/>
                <a:cs typeface="Carlito"/>
              </a:rPr>
              <a:t>(S_nest</a:t>
            </a:r>
            <a:r>
              <a:rPr sz="3000" spc="-7" baseline="-20833" dirty="0">
                <a:latin typeface="Carlito"/>
                <a:cs typeface="Carlito"/>
              </a:rPr>
              <a:t>b</a:t>
            </a:r>
            <a:r>
              <a:rPr sz="3000" spc="-5" dirty="0">
                <a:latin typeface="Carlito"/>
                <a:cs typeface="Carlito"/>
              </a:rPr>
              <a:t>-2) </a:t>
            </a:r>
            <a:r>
              <a:rPr sz="3000" spc="-10" dirty="0">
                <a:latin typeface="Carlito"/>
                <a:cs typeface="Carlito"/>
              </a:rPr>
              <a:t>ancestor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dirty="0">
                <a:latin typeface="Carlito"/>
                <a:cs typeface="Carlito"/>
              </a:rPr>
              <a:t>B.</a:t>
            </a:r>
            <a:endParaRPr sz="30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5" dirty="0">
                <a:latin typeface="Carlito"/>
                <a:cs typeface="Carlito"/>
              </a:rPr>
              <a:t>Display </a:t>
            </a:r>
            <a:r>
              <a:rPr sz="3000" spc="-5" dirty="0">
                <a:latin typeface="Carlito"/>
                <a:cs typeface="Carlito"/>
              </a:rPr>
              <a:t>[S_nestb-1] </a:t>
            </a:r>
            <a:r>
              <a:rPr sz="3000" dirty="0">
                <a:latin typeface="Carlito"/>
                <a:cs typeface="Carlito"/>
              </a:rPr>
              <a:t>= </a:t>
            </a:r>
            <a:r>
              <a:rPr sz="3000" spc="-10" dirty="0">
                <a:latin typeface="Carlito"/>
                <a:cs typeface="Carlito"/>
              </a:rPr>
              <a:t>address </a:t>
            </a:r>
            <a:r>
              <a:rPr sz="3000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level </a:t>
            </a:r>
            <a:r>
              <a:rPr sz="3000" dirty="0">
                <a:latin typeface="Carlito"/>
                <a:cs typeface="Carlito"/>
              </a:rPr>
              <a:t>1 </a:t>
            </a:r>
            <a:r>
              <a:rPr sz="3000" spc="-10" dirty="0">
                <a:latin typeface="Carlito"/>
                <a:cs typeface="Carlito"/>
              </a:rPr>
              <a:t>ancestor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spc="-6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B.</a:t>
            </a:r>
            <a:endParaRPr sz="30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5" dirty="0">
                <a:latin typeface="Carlito"/>
                <a:cs typeface="Carlito"/>
              </a:rPr>
              <a:t>Display </a:t>
            </a:r>
            <a:r>
              <a:rPr sz="3000" spc="-5" dirty="0">
                <a:latin typeface="Carlito"/>
                <a:cs typeface="Carlito"/>
              </a:rPr>
              <a:t>[S_nestb-1] </a:t>
            </a:r>
            <a:r>
              <a:rPr sz="3000" dirty="0">
                <a:latin typeface="Carlito"/>
                <a:cs typeface="Carlito"/>
              </a:rPr>
              <a:t>= </a:t>
            </a:r>
            <a:r>
              <a:rPr sz="3000" spc="-10" dirty="0">
                <a:latin typeface="Carlito"/>
                <a:cs typeface="Carlito"/>
              </a:rPr>
              <a:t>address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AR</a:t>
            </a:r>
            <a:r>
              <a:rPr sz="3000" spc="-7" baseline="-20833" dirty="0">
                <a:latin typeface="Carlito"/>
                <a:cs typeface="Carlito"/>
              </a:rPr>
              <a:t>B</a:t>
            </a:r>
            <a:r>
              <a:rPr sz="3000" spc="-5" dirty="0"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  <a:p>
            <a:pPr marL="381000" marR="391795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5" dirty="0">
                <a:latin typeface="Carlito"/>
                <a:cs typeface="Carlito"/>
              </a:rPr>
              <a:t>For large </a:t>
            </a:r>
            <a:r>
              <a:rPr sz="3000" spc="-10" dirty="0">
                <a:latin typeface="Carlito"/>
                <a:cs typeface="Carlito"/>
              </a:rPr>
              <a:t>value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level </a:t>
            </a:r>
            <a:r>
              <a:rPr sz="3000" spc="-20" dirty="0">
                <a:latin typeface="Carlito"/>
                <a:cs typeface="Carlito"/>
              </a:rPr>
              <a:t>difference, </a:t>
            </a:r>
            <a:r>
              <a:rPr sz="3000" spc="-10" dirty="0">
                <a:latin typeface="Carlito"/>
                <a:cs typeface="Carlito"/>
              </a:rPr>
              <a:t>it </a:t>
            </a:r>
            <a:r>
              <a:rPr sz="3000" spc="-5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expensive to  </a:t>
            </a:r>
            <a:r>
              <a:rPr sz="3000" dirty="0">
                <a:latin typeface="Carlito"/>
                <a:cs typeface="Carlito"/>
              </a:rPr>
              <a:t>access </a:t>
            </a:r>
            <a:r>
              <a:rPr sz="3000" spc="-5" dirty="0">
                <a:latin typeface="Carlito"/>
                <a:cs typeface="Carlito"/>
              </a:rPr>
              <a:t>non-local </a:t>
            </a:r>
            <a:r>
              <a:rPr sz="3000" spc="-10" dirty="0">
                <a:latin typeface="Carlito"/>
                <a:cs typeface="Carlito"/>
              </a:rPr>
              <a:t>variables </a:t>
            </a:r>
            <a:r>
              <a:rPr sz="3000" spc="-5" dirty="0">
                <a:latin typeface="Carlito"/>
                <a:cs typeface="Carlito"/>
              </a:rPr>
              <a:t>using </a:t>
            </a:r>
            <a:r>
              <a:rPr sz="3000" spc="-20" dirty="0">
                <a:latin typeface="Carlito"/>
                <a:cs typeface="Carlito"/>
              </a:rPr>
              <a:t>static</a:t>
            </a:r>
            <a:r>
              <a:rPr sz="3000" spc="-70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pointers.</a:t>
            </a:r>
            <a:endParaRPr sz="3000">
              <a:latin typeface="Carlito"/>
              <a:cs typeface="Carlito"/>
            </a:endParaRPr>
          </a:p>
          <a:p>
            <a:pPr marL="381000" marR="32321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5" dirty="0">
                <a:latin typeface="Carlito"/>
                <a:cs typeface="Carlito"/>
              </a:rPr>
              <a:t>Display </a:t>
            </a:r>
            <a:r>
              <a:rPr sz="3000" dirty="0">
                <a:latin typeface="Carlito"/>
                <a:cs typeface="Carlito"/>
              </a:rPr>
              <a:t>is an </a:t>
            </a:r>
            <a:r>
              <a:rPr sz="3000" spc="-25" dirty="0">
                <a:latin typeface="Carlito"/>
                <a:cs typeface="Carlito"/>
              </a:rPr>
              <a:t>array </a:t>
            </a:r>
            <a:r>
              <a:rPr sz="3000" spc="-5" dirty="0">
                <a:latin typeface="Carlito"/>
                <a:cs typeface="Carlito"/>
              </a:rPr>
              <a:t>used </a:t>
            </a:r>
            <a:r>
              <a:rPr sz="3000" spc="-10" dirty="0">
                <a:latin typeface="Carlito"/>
                <a:cs typeface="Carlito"/>
              </a:rPr>
              <a:t>to </a:t>
            </a:r>
            <a:r>
              <a:rPr sz="3000" spc="-15" dirty="0">
                <a:latin typeface="Carlito"/>
                <a:cs typeface="Carlito"/>
              </a:rPr>
              <a:t>improve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efficiency </a:t>
            </a:r>
            <a:r>
              <a:rPr sz="3000" spc="-5" dirty="0">
                <a:latin typeface="Carlito"/>
                <a:cs typeface="Carlito"/>
              </a:rPr>
              <a:t>of  non-local </a:t>
            </a:r>
            <a:r>
              <a:rPr sz="3000" spc="-10" dirty="0">
                <a:latin typeface="Carlito"/>
                <a:cs typeface="Carlito"/>
              </a:rPr>
              <a:t>variables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accessibility.</a:t>
            </a:r>
            <a:endParaRPr sz="3000">
              <a:latin typeface="Carlito"/>
              <a:cs typeface="Carlito"/>
            </a:endParaRPr>
          </a:p>
          <a:p>
            <a:pPr marL="381000" indent="-342900">
              <a:lnSpc>
                <a:spcPts val="3420"/>
              </a:lnSpc>
              <a:spcBef>
                <a:spcPts val="31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5" dirty="0">
                <a:latin typeface="Carlito"/>
                <a:cs typeface="Carlito"/>
              </a:rPr>
              <a:t>Eg: </a:t>
            </a:r>
            <a:r>
              <a:rPr sz="3000" dirty="0">
                <a:latin typeface="Carlito"/>
                <a:cs typeface="Carlito"/>
              </a:rPr>
              <a:t>r:=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display[1]</a:t>
            </a:r>
            <a:endParaRPr sz="3000">
              <a:latin typeface="Carlito"/>
              <a:cs typeface="Carlito"/>
            </a:endParaRPr>
          </a:p>
          <a:p>
            <a:pPr marL="952500">
              <a:lnSpc>
                <a:spcPts val="3420"/>
              </a:lnSpc>
            </a:pPr>
            <a:r>
              <a:rPr sz="3000" dirty="0">
                <a:latin typeface="Carlito"/>
                <a:cs typeface="Carlito"/>
              </a:rPr>
              <a:t>access x </a:t>
            </a:r>
            <a:r>
              <a:rPr sz="3000" spc="-5" dirty="0">
                <a:latin typeface="Carlito"/>
                <a:cs typeface="Carlito"/>
              </a:rPr>
              <a:t>using </a:t>
            </a:r>
            <a:r>
              <a:rPr sz="3000" spc="-10" dirty="0">
                <a:latin typeface="Carlito"/>
                <a:cs typeface="Carlito"/>
              </a:rPr>
              <a:t>address </a:t>
            </a:r>
            <a:r>
              <a:rPr sz="3000" spc="-5" dirty="0">
                <a:latin typeface="Carlito"/>
                <a:cs typeface="Carlito"/>
              </a:rPr>
              <a:t>&lt;r&gt; </a:t>
            </a:r>
            <a:r>
              <a:rPr sz="3000" dirty="0">
                <a:latin typeface="Carlito"/>
                <a:cs typeface="Carlito"/>
              </a:rPr>
              <a:t>+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dx.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22587" y="1427999"/>
            <a:ext cx="1231900" cy="1176655"/>
            <a:chOff x="2322587" y="1427999"/>
            <a:chExt cx="1231900" cy="1176655"/>
          </a:xfrm>
        </p:grpSpPr>
        <p:sp>
          <p:nvSpPr>
            <p:cNvPr id="3" name="object 3"/>
            <p:cNvSpPr/>
            <p:nvPr/>
          </p:nvSpPr>
          <p:spPr>
            <a:xfrm>
              <a:off x="2322587" y="1427999"/>
              <a:ext cx="1231369" cy="11765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62199" y="1447799"/>
              <a:ext cx="1152144" cy="10972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62199" y="1813559"/>
              <a:ext cx="1152525" cy="365760"/>
            </a:xfrm>
            <a:custGeom>
              <a:avLst/>
              <a:gdLst/>
              <a:ahLst/>
              <a:cxnLst/>
              <a:rect l="l" t="t" r="r" b="b"/>
              <a:pathLst>
                <a:path w="1152525" h="365760">
                  <a:moveTo>
                    <a:pt x="1152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1152144" y="365760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7500" y="1807209"/>
              <a:ext cx="1162050" cy="12700"/>
            </a:xfrm>
            <a:custGeom>
              <a:avLst/>
              <a:gdLst/>
              <a:ahLst/>
              <a:cxnLst/>
              <a:rect l="l" t="t" r="r" b="b"/>
              <a:pathLst>
                <a:path w="1162050" h="12700">
                  <a:moveTo>
                    <a:pt x="0" y="12700"/>
                  </a:moveTo>
                  <a:lnTo>
                    <a:pt x="1161541" y="12700"/>
                  </a:lnTo>
                  <a:lnTo>
                    <a:pt x="116154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57500" y="1443100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5">
                  <a:moveTo>
                    <a:pt x="4699" y="0"/>
                  </a:moveTo>
                  <a:lnTo>
                    <a:pt x="4699" y="1106677"/>
                  </a:lnTo>
                </a:path>
                <a:path w="1162050" h="1106805">
                  <a:moveTo>
                    <a:pt x="1156843" y="0"/>
                  </a:moveTo>
                  <a:lnTo>
                    <a:pt x="1156843" y="1106677"/>
                  </a:lnTo>
                </a:path>
                <a:path w="1162050" h="1106805">
                  <a:moveTo>
                    <a:pt x="0" y="4699"/>
                  </a:moveTo>
                  <a:lnTo>
                    <a:pt x="1161541" y="4699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453894" y="1465834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2200" y="217932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4"/>
              </a:spcBef>
            </a:pPr>
            <a:r>
              <a:rPr sz="1800" dirty="0">
                <a:latin typeface="Carlito"/>
                <a:cs typeface="Carlito"/>
              </a:rPr>
              <a:t>x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322587" y="2616719"/>
            <a:ext cx="1231900" cy="1176655"/>
            <a:chOff x="2322587" y="2616719"/>
            <a:chExt cx="1231900" cy="1176655"/>
          </a:xfrm>
        </p:grpSpPr>
        <p:sp>
          <p:nvSpPr>
            <p:cNvPr id="11" name="object 11"/>
            <p:cNvSpPr/>
            <p:nvPr/>
          </p:nvSpPr>
          <p:spPr>
            <a:xfrm>
              <a:off x="2322587" y="2616719"/>
              <a:ext cx="1231369" cy="11765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62199" y="2636520"/>
              <a:ext cx="1152144" cy="109727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62199" y="3002280"/>
              <a:ext cx="1152525" cy="365760"/>
            </a:xfrm>
            <a:custGeom>
              <a:avLst/>
              <a:gdLst/>
              <a:ahLst/>
              <a:cxnLst/>
              <a:rect l="l" t="t" r="r" b="b"/>
              <a:pathLst>
                <a:path w="1152525" h="365760">
                  <a:moveTo>
                    <a:pt x="1152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1152144" y="365760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57500" y="2995930"/>
              <a:ext cx="1162050" cy="12700"/>
            </a:xfrm>
            <a:custGeom>
              <a:avLst/>
              <a:gdLst/>
              <a:ahLst/>
              <a:cxnLst/>
              <a:rect l="l" t="t" r="r" b="b"/>
              <a:pathLst>
                <a:path w="1162050" h="12700">
                  <a:moveTo>
                    <a:pt x="0" y="12700"/>
                  </a:moveTo>
                  <a:lnTo>
                    <a:pt x="1161541" y="12700"/>
                  </a:lnTo>
                  <a:lnTo>
                    <a:pt x="116154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57500" y="2631821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4">
                  <a:moveTo>
                    <a:pt x="4699" y="0"/>
                  </a:moveTo>
                  <a:lnTo>
                    <a:pt x="4699" y="1106677"/>
                  </a:lnTo>
                </a:path>
                <a:path w="1162050" h="1106804">
                  <a:moveTo>
                    <a:pt x="1156843" y="0"/>
                  </a:moveTo>
                  <a:lnTo>
                    <a:pt x="1156843" y="1106677"/>
                  </a:lnTo>
                </a:path>
                <a:path w="1162050" h="1106804">
                  <a:moveTo>
                    <a:pt x="0" y="4699"/>
                  </a:moveTo>
                  <a:lnTo>
                    <a:pt x="1161541" y="4699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453894" y="2654934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2200" y="336804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31594" y="4895850"/>
            <a:ext cx="387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rlito"/>
                <a:cs typeface="Carlito"/>
              </a:rPr>
              <a:t>T</a:t>
            </a:r>
            <a:r>
              <a:rPr sz="1800" spc="-5" dirty="0">
                <a:latin typeface="Carlito"/>
                <a:cs typeface="Carlito"/>
              </a:rPr>
              <a:t>OS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55394" y="3828669"/>
            <a:ext cx="406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ARB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044700" y="1530096"/>
            <a:ext cx="1526540" cy="3811904"/>
            <a:chOff x="2044700" y="1530096"/>
            <a:chExt cx="1526540" cy="3811904"/>
          </a:xfrm>
        </p:grpSpPr>
        <p:sp>
          <p:nvSpPr>
            <p:cNvPr id="21" name="object 21"/>
            <p:cNvSpPr/>
            <p:nvPr/>
          </p:nvSpPr>
          <p:spPr>
            <a:xfrm>
              <a:off x="2057400" y="1542796"/>
              <a:ext cx="304800" cy="686435"/>
            </a:xfrm>
            <a:custGeom>
              <a:avLst/>
              <a:gdLst/>
              <a:ahLst/>
              <a:cxnLst/>
              <a:rect l="l" t="t" r="r" b="b"/>
              <a:pathLst>
                <a:path w="304800" h="686435">
                  <a:moveTo>
                    <a:pt x="228600" y="0"/>
                  </a:moveTo>
                  <a:lnTo>
                    <a:pt x="228600" y="38100"/>
                  </a:lnTo>
                  <a:lnTo>
                    <a:pt x="198279" y="56552"/>
                  </a:lnTo>
                  <a:lnTo>
                    <a:pt x="169547" y="80600"/>
                  </a:lnTo>
                  <a:lnTo>
                    <a:pt x="142549" y="109877"/>
                  </a:lnTo>
                  <a:lnTo>
                    <a:pt x="117431" y="144018"/>
                  </a:lnTo>
                  <a:lnTo>
                    <a:pt x="94339" y="182658"/>
                  </a:lnTo>
                  <a:lnTo>
                    <a:pt x="73418" y="225431"/>
                  </a:lnTo>
                  <a:lnTo>
                    <a:pt x="54814" y="271971"/>
                  </a:lnTo>
                  <a:lnTo>
                    <a:pt x="38672" y="321913"/>
                  </a:lnTo>
                  <a:lnTo>
                    <a:pt x="25138" y="374891"/>
                  </a:lnTo>
                  <a:lnTo>
                    <a:pt x="14359" y="430539"/>
                  </a:lnTo>
                  <a:lnTo>
                    <a:pt x="6478" y="488493"/>
                  </a:lnTo>
                  <a:lnTo>
                    <a:pt x="1644" y="548386"/>
                  </a:lnTo>
                  <a:lnTo>
                    <a:pt x="0" y="609853"/>
                  </a:lnTo>
                  <a:lnTo>
                    <a:pt x="0" y="686053"/>
                  </a:lnTo>
                  <a:lnTo>
                    <a:pt x="1644" y="624586"/>
                  </a:lnTo>
                  <a:lnTo>
                    <a:pt x="6478" y="564693"/>
                  </a:lnTo>
                  <a:lnTo>
                    <a:pt x="14359" y="506739"/>
                  </a:lnTo>
                  <a:lnTo>
                    <a:pt x="25138" y="451091"/>
                  </a:lnTo>
                  <a:lnTo>
                    <a:pt x="38672" y="398113"/>
                  </a:lnTo>
                  <a:lnTo>
                    <a:pt x="54814" y="348171"/>
                  </a:lnTo>
                  <a:lnTo>
                    <a:pt x="73418" y="301631"/>
                  </a:lnTo>
                  <a:lnTo>
                    <a:pt x="94339" y="258858"/>
                  </a:lnTo>
                  <a:lnTo>
                    <a:pt x="117431" y="220218"/>
                  </a:lnTo>
                  <a:lnTo>
                    <a:pt x="142549" y="186077"/>
                  </a:lnTo>
                  <a:lnTo>
                    <a:pt x="169547" y="156800"/>
                  </a:lnTo>
                  <a:lnTo>
                    <a:pt x="228600" y="114300"/>
                  </a:lnTo>
                  <a:lnTo>
                    <a:pt x="259161" y="114300"/>
                  </a:lnTo>
                  <a:lnTo>
                    <a:pt x="304800" y="57403"/>
                  </a:lnTo>
                  <a:lnTo>
                    <a:pt x="228600" y="0"/>
                  </a:lnTo>
                  <a:close/>
                </a:path>
                <a:path w="304800" h="686435">
                  <a:moveTo>
                    <a:pt x="259161" y="114300"/>
                  </a:moveTo>
                  <a:lnTo>
                    <a:pt x="228600" y="114300"/>
                  </a:lnTo>
                  <a:lnTo>
                    <a:pt x="228600" y="152400"/>
                  </a:lnTo>
                  <a:lnTo>
                    <a:pt x="259161" y="1143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57400" y="2190750"/>
              <a:ext cx="304800" cy="628650"/>
            </a:xfrm>
            <a:custGeom>
              <a:avLst/>
              <a:gdLst/>
              <a:ahLst/>
              <a:cxnLst/>
              <a:rect l="l" t="t" r="r" b="b"/>
              <a:pathLst>
                <a:path w="304800" h="628650">
                  <a:moveTo>
                    <a:pt x="635" y="0"/>
                  </a:moveTo>
                  <a:lnTo>
                    <a:pt x="375" y="9525"/>
                  </a:lnTo>
                  <a:lnTo>
                    <a:pt x="174" y="19050"/>
                  </a:lnTo>
                  <a:lnTo>
                    <a:pt x="45" y="28575"/>
                  </a:lnTo>
                  <a:lnTo>
                    <a:pt x="0" y="38100"/>
                  </a:lnTo>
                  <a:lnTo>
                    <a:pt x="1574" y="98477"/>
                  </a:lnTo>
                  <a:lnTo>
                    <a:pt x="6194" y="157111"/>
                  </a:lnTo>
                  <a:lnTo>
                    <a:pt x="13708" y="213705"/>
                  </a:lnTo>
                  <a:lnTo>
                    <a:pt x="23961" y="267962"/>
                  </a:lnTo>
                  <a:lnTo>
                    <a:pt x="36800" y="319584"/>
                  </a:lnTo>
                  <a:lnTo>
                    <a:pt x="52071" y="368275"/>
                  </a:lnTo>
                  <a:lnTo>
                    <a:pt x="69621" y="413738"/>
                  </a:lnTo>
                  <a:lnTo>
                    <a:pt x="89296" y="455675"/>
                  </a:lnTo>
                  <a:lnTo>
                    <a:pt x="110944" y="493791"/>
                  </a:lnTo>
                  <a:lnTo>
                    <a:pt x="134410" y="527789"/>
                  </a:lnTo>
                  <a:lnTo>
                    <a:pt x="159541" y="557370"/>
                  </a:lnTo>
                  <a:lnTo>
                    <a:pt x="214184" y="602098"/>
                  </a:lnTo>
                  <a:lnTo>
                    <a:pt x="273646" y="625600"/>
                  </a:lnTo>
                  <a:lnTo>
                    <a:pt x="304800" y="628650"/>
                  </a:lnTo>
                  <a:lnTo>
                    <a:pt x="304800" y="552450"/>
                  </a:lnTo>
                  <a:lnTo>
                    <a:pt x="273064" y="549278"/>
                  </a:lnTo>
                  <a:lnTo>
                    <a:pt x="242233" y="539969"/>
                  </a:lnTo>
                  <a:lnTo>
                    <a:pt x="183959" y="504164"/>
                  </a:lnTo>
                  <a:lnTo>
                    <a:pt x="131330" y="447489"/>
                  </a:lnTo>
                  <a:lnTo>
                    <a:pt x="107555" y="412092"/>
                  </a:lnTo>
                  <a:lnTo>
                    <a:pt x="85699" y="372398"/>
                  </a:lnTo>
                  <a:lnTo>
                    <a:pt x="65931" y="328714"/>
                  </a:lnTo>
                  <a:lnTo>
                    <a:pt x="48419" y="281347"/>
                  </a:lnTo>
                  <a:lnTo>
                    <a:pt x="33334" y="230603"/>
                  </a:lnTo>
                  <a:lnTo>
                    <a:pt x="20844" y="176790"/>
                  </a:lnTo>
                  <a:lnTo>
                    <a:pt x="11118" y="120213"/>
                  </a:lnTo>
                  <a:lnTo>
                    <a:pt x="4325" y="61181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57400" y="1542796"/>
              <a:ext cx="304800" cy="1276985"/>
            </a:xfrm>
            <a:custGeom>
              <a:avLst/>
              <a:gdLst/>
              <a:ahLst/>
              <a:cxnLst/>
              <a:rect l="l" t="t" r="r" b="b"/>
              <a:pathLst>
                <a:path w="304800" h="1276985">
                  <a:moveTo>
                    <a:pt x="635" y="647953"/>
                  </a:moveTo>
                  <a:lnTo>
                    <a:pt x="4325" y="709135"/>
                  </a:lnTo>
                  <a:lnTo>
                    <a:pt x="11118" y="768167"/>
                  </a:lnTo>
                  <a:lnTo>
                    <a:pt x="20844" y="824744"/>
                  </a:lnTo>
                  <a:lnTo>
                    <a:pt x="33334" y="878557"/>
                  </a:lnTo>
                  <a:lnTo>
                    <a:pt x="48419" y="929301"/>
                  </a:lnTo>
                  <a:lnTo>
                    <a:pt x="65931" y="976668"/>
                  </a:lnTo>
                  <a:lnTo>
                    <a:pt x="85699" y="1020352"/>
                  </a:lnTo>
                  <a:lnTo>
                    <a:pt x="107555" y="1060046"/>
                  </a:lnTo>
                  <a:lnTo>
                    <a:pt x="131330" y="1095443"/>
                  </a:lnTo>
                  <a:lnTo>
                    <a:pt x="156854" y="1126236"/>
                  </a:lnTo>
                  <a:lnTo>
                    <a:pt x="212475" y="1172783"/>
                  </a:lnTo>
                  <a:lnTo>
                    <a:pt x="273064" y="1197232"/>
                  </a:lnTo>
                  <a:lnTo>
                    <a:pt x="304800" y="1200403"/>
                  </a:lnTo>
                  <a:lnTo>
                    <a:pt x="304800" y="1276603"/>
                  </a:lnTo>
                  <a:lnTo>
                    <a:pt x="273646" y="1273554"/>
                  </a:lnTo>
                  <a:lnTo>
                    <a:pt x="243389" y="1264605"/>
                  </a:lnTo>
                  <a:lnTo>
                    <a:pt x="186183" y="1230193"/>
                  </a:lnTo>
                  <a:lnTo>
                    <a:pt x="134410" y="1175743"/>
                  </a:lnTo>
                  <a:lnTo>
                    <a:pt x="110944" y="1141745"/>
                  </a:lnTo>
                  <a:lnTo>
                    <a:pt x="89296" y="1103629"/>
                  </a:lnTo>
                  <a:lnTo>
                    <a:pt x="69621" y="1061692"/>
                  </a:lnTo>
                  <a:lnTo>
                    <a:pt x="52071" y="1016229"/>
                  </a:lnTo>
                  <a:lnTo>
                    <a:pt x="36800" y="967538"/>
                  </a:lnTo>
                  <a:lnTo>
                    <a:pt x="23961" y="915916"/>
                  </a:lnTo>
                  <a:lnTo>
                    <a:pt x="13708" y="861659"/>
                  </a:lnTo>
                  <a:lnTo>
                    <a:pt x="6194" y="805065"/>
                  </a:lnTo>
                  <a:lnTo>
                    <a:pt x="1574" y="746431"/>
                  </a:lnTo>
                  <a:lnTo>
                    <a:pt x="0" y="686053"/>
                  </a:lnTo>
                  <a:lnTo>
                    <a:pt x="0" y="609853"/>
                  </a:lnTo>
                  <a:lnTo>
                    <a:pt x="1644" y="548386"/>
                  </a:lnTo>
                  <a:lnTo>
                    <a:pt x="6478" y="488493"/>
                  </a:lnTo>
                  <a:lnTo>
                    <a:pt x="14359" y="430539"/>
                  </a:lnTo>
                  <a:lnTo>
                    <a:pt x="25138" y="374891"/>
                  </a:lnTo>
                  <a:lnTo>
                    <a:pt x="38672" y="321913"/>
                  </a:lnTo>
                  <a:lnTo>
                    <a:pt x="54814" y="271971"/>
                  </a:lnTo>
                  <a:lnTo>
                    <a:pt x="73418" y="225431"/>
                  </a:lnTo>
                  <a:lnTo>
                    <a:pt x="94339" y="182658"/>
                  </a:lnTo>
                  <a:lnTo>
                    <a:pt x="117431" y="144018"/>
                  </a:lnTo>
                  <a:lnTo>
                    <a:pt x="142549" y="109877"/>
                  </a:lnTo>
                  <a:lnTo>
                    <a:pt x="169547" y="80600"/>
                  </a:lnTo>
                  <a:lnTo>
                    <a:pt x="228600" y="38100"/>
                  </a:lnTo>
                  <a:lnTo>
                    <a:pt x="228600" y="0"/>
                  </a:lnTo>
                  <a:lnTo>
                    <a:pt x="304800" y="57403"/>
                  </a:lnTo>
                  <a:lnTo>
                    <a:pt x="228600" y="152400"/>
                  </a:lnTo>
                  <a:lnTo>
                    <a:pt x="228600" y="114300"/>
                  </a:lnTo>
                  <a:lnTo>
                    <a:pt x="169547" y="156800"/>
                  </a:lnTo>
                  <a:lnTo>
                    <a:pt x="142549" y="186077"/>
                  </a:lnTo>
                  <a:lnTo>
                    <a:pt x="117431" y="220218"/>
                  </a:lnTo>
                  <a:lnTo>
                    <a:pt x="94339" y="258858"/>
                  </a:lnTo>
                  <a:lnTo>
                    <a:pt x="73418" y="301631"/>
                  </a:lnTo>
                  <a:lnTo>
                    <a:pt x="54814" y="348171"/>
                  </a:lnTo>
                  <a:lnTo>
                    <a:pt x="38672" y="398113"/>
                  </a:lnTo>
                  <a:lnTo>
                    <a:pt x="25138" y="451091"/>
                  </a:lnTo>
                  <a:lnTo>
                    <a:pt x="14359" y="506739"/>
                  </a:lnTo>
                  <a:lnTo>
                    <a:pt x="6478" y="564693"/>
                  </a:lnTo>
                  <a:lnTo>
                    <a:pt x="1644" y="624586"/>
                  </a:lnTo>
                  <a:lnTo>
                    <a:pt x="0" y="686053"/>
                  </a:lnTo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65400" y="2835783"/>
              <a:ext cx="304800" cy="612775"/>
            </a:xfrm>
            <a:custGeom>
              <a:avLst/>
              <a:gdLst/>
              <a:ahLst/>
              <a:cxnLst/>
              <a:rect l="l" t="t" r="r" b="b"/>
              <a:pathLst>
                <a:path w="304800" h="612775">
                  <a:moveTo>
                    <a:pt x="228600" y="0"/>
                  </a:moveTo>
                  <a:lnTo>
                    <a:pt x="228600" y="38100"/>
                  </a:lnTo>
                  <a:lnTo>
                    <a:pt x="195822" y="55717"/>
                  </a:lnTo>
                  <a:lnTo>
                    <a:pt x="164923" y="79025"/>
                  </a:lnTo>
                  <a:lnTo>
                    <a:pt x="136088" y="107620"/>
                  </a:lnTo>
                  <a:lnTo>
                    <a:pt x="109502" y="141097"/>
                  </a:lnTo>
                  <a:lnTo>
                    <a:pt x="85350" y="179050"/>
                  </a:lnTo>
                  <a:lnTo>
                    <a:pt x="63817" y="221075"/>
                  </a:lnTo>
                  <a:lnTo>
                    <a:pt x="45089" y="266767"/>
                  </a:lnTo>
                  <a:lnTo>
                    <a:pt x="29351" y="315722"/>
                  </a:lnTo>
                  <a:lnTo>
                    <a:pt x="16787" y="367534"/>
                  </a:lnTo>
                  <a:lnTo>
                    <a:pt x="7584" y="421798"/>
                  </a:lnTo>
                  <a:lnTo>
                    <a:pt x="1927" y="478111"/>
                  </a:lnTo>
                  <a:lnTo>
                    <a:pt x="0" y="536066"/>
                  </a:lnTo>
                  <a:lnTo>
                    <a:pt x="0" y="612266"/>
                  </a:lnTo>
                  <a:lnTo>
                    <a:pt x="1927" y="554311"/>
                  </a:lnTo>
                  <a:lnTo>
                    <a:pt x="7584" y="497998"/>
                  </a:lnTo>
                  <a:lnTo>
                    <a:pt x="16787" y="443734"/>
                  </a:lnTo>
                  <a:lnTo>
                    <a:pt x="29351" y="391921"/>
                  </a:lnTo>
                  <a:lnTo>
                    <a:pt x="45089" y="342967"/>
                  </a:lnTo>
                  <a:lnTo>
                    <a:pt x="63817" y="297275"/>
                  </a:lnTo>
                  <a:lnTo>
                    <a:pt x="85350" y="255250"/>
                  </a:lnTo>
                  <a:lnTo>
                    <a:pt x="109502" y="217296"/>
                  </a:lnTo>
                  <a:lnTo>
                    <a:pt x="136088" y="183820"/>
                  </a:lnTo>
                  <a:lnTo>
                    <a:pt x="164923" y="155225"/>
                  </a:lnTo>
                  <a:lnTo>
                    <a:pt x="195822" y="131917"/>
                  </a:lnTo>
                  <a:lnTo>
                    <a:pt x="228600" y="114300"/>
                  </a:lnTo>
                  <a:lnTo>
                    <a:pt x="259958" y="114300"/>
                  </a:lnTo>
                  <a:lnTo>
                    <a:pt x="304800" y="59816"/>
                  </a:lnTo>
                  <a:lnTo>
                    <a:pt x="228600" y="0"/>
                  </a:lnTo>
                  <a:close/>
                </a:path>
                <a:path w="304800" h="612775">
                  <a:moveTo>
                    <a:pt x="259958" y="114300"/>
                  </a:moveTo>
                  <a:lnTo>
                    <a:pt x="228600" y="114300"/>
                  </a:lnTo>
                  <a:lnTo>
                    <a:pt x="228600" y="152400"/>
                  </a:lnTo>
                  <a:lnTo>
                    <a:pt x="259958" y="1143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65400" y="3409950"/>
              <a:ext cx="304800" cy="552450"/>
            </a:xfrm>
            <a:custGeom>
              <a:avLst/>
              <a:gdLst/>
              <a:ahLst/>
              <a:cxnLst/>
              <a:rect l="l" t="t" r="r" b="b"/>
              <a:pathLst>
                <a:path w="304800" h="552450">
                  <a:moveTo>
                    <a:pt x="888" y="0"/>
                  </a:moveTo>
                  <a:lnTo>
                    <a:pt x="482" y="9525"/>
                  </a:lnTo>
                  <a:lnTo>
                    <a:pt x="206" y="19050"/>
                  </a:lnTo>
                  <a:lnTo>
                    <a:pt x="49" y="28575"/>
                  </a:lnTo>
                  <a:lnTo>
                    <a:pt x="0" y="38100"/>
                  </a:lnTo>
                  <a:lnTo>
                    <a:pt x="2051" y="98089"/>
                  </a:lnTo>
                  <a:lnTo>
                    <a:pt x="8053" y="156045"/>
                  </a:lnTo>
                  <a:lnTo>
                    <a:pt x="17776" y="211581"/>
                  </a:lnTo>
                  <a:lnTo>
                    <a:pt x="30990" y="264311"/>
                  </a:lnTo>
                  <a:lnTo>
                    <a:pt x="47468" y="313850"/>
                  </a:lnTo>
                  <a:lnTo>
                    <a:pt x="66980" y="359812"/>
                  </a:lnTo>
                  <a:lnTo>
                    <a:pt x="89296" y="401812"/>
                  </a:lnTo>
                  <a:lnTo>
                    <a:pt x="114188" y="439462"/>
                  </a:lnTo>
                  <a:lnTo>
                    <a:pt x="141427" y="472379"/>
                  </a:lnTo>
                  <a:lnTo>
                    <a:pt x="170783" y="500176"/>
                  </a:lnTo>
                  <a:lnTo>
                    <a:pt x="202027" y="522467"/>
                  </a:lnTo>
                  <a:lnTo>
                    <a:pt x="269265" y="548990"/>
                  </a:lnTo>
                  <a:lnTo>
                    <a:pt x="304800" y="552450"/>
                  </a:lnTo>
                  <a:lnTo>
                    <a:pt x="304800" y="476250"/>
                  </a:lnTo>
                  <a:lnTo>
                    <a:pt x="268510" y="472630"/>
                  </a:lnTo>
                  <a:lnTo>
                    <a:pt x="233432" y="462040"/>
                  </a:lnTo>
                  <a:lnTo>
                    <a:pt x="167939" y="421546"/>
                  </a:lnTo>
                  <a:lnTo>
                    <a:pt x="138036" y="392445"/>
                  </a:lnTo>
                  <a:lnTo>
                    <a:pt x="110370" y="357975"/>
                  </a:lnTo>
                  <a:lnTo>
                    <a:pt x="85198" y="318536"/>
                  </a:lnTo>
                  <a:lnTo>
                    <a:pt x="62776" y="274529"/>
                  </a:lnTo>
                  <a:lnTo>
                    <a:pt x="43360" y="226355"/>
                  </a:lnTo>
                  <a:lnTo>
                    <a:pt x="27208" y="174415"/>
                  </a:lnTo>
                  <a:lnTo>
                    <a:pt x="14574" y="119108"/>
                  </a:lnTo>
                  <a:lnTo>
                    <a:pt x="5715" y="60836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65400" y="2835783"/>
              <a:ext cx="304800" cy="1127125"/>
            </a:xfrm>
            <a:custGeom>
              <a:avLst/>
              <a:gdLst/>
              <a:ahLst/>
              <a:cxnLst/>
              <a:rect l="l" t="t" r="r" b="b"/>
              <a:pathLst>
                <a:path w="304800" h="1127125">
                  <a:moveTo>
                    <a:pt x="888" y="574166"/>
                  </a:moveTo>
                  <a:lnTo>
                    <a:pt x="5715" y="635003"/>
                  </a:lnTo>
                  <a:lnTo>
                    <a:pt x="14574" y="693275"/>
                  </a:lnTo>
                  <a:lnTo>
                    <a:pt x="27208" y="748582"/>
                  </a:lnTo>
                  <a:lnTo>
                    <a:pt x="43360" y="800522"/>
                  </a:lnTo>
                  <a:lnTo>
                    <a:pt x="62776" y="848696"/>
                  </a:lnTo>
                  <a:lnTo>
                    <a:pt x="85198" y="892703"/>
                  </a:lnTo>
                  <a:lnTo>
                    <a:pt x="110370" y="932142"/>
                  </a:lnTo>
                  <a:lnTo>
                    <a:pt x="138036" y="966612"/>
                  </a:lnTo>
                  <a:lnTo>
                    <a:pt x="167939" y="995713"/>
                  </a:lnTo>
                  <a:lnTo>
                    <a:pt x="199823" y="1019045"/>
                  </a:lnTo>
                  <a:lnTo>
                    <a:pt x="268510" y="1046797"/>
                  </a:lnTo>
                  <a:lnTo>
                    <a:pt x="304800" y="1050416"/>
                  </a:lnTo>
                  <a:lnTo>
                    <a:pt x="304800" y="1126616"/>
                  </a:lnTo>
                  <a:lnTo>
                    <a:pt x="269265" y="1123157"/>
                  </a:lnTo>
                  <a:lnTo>
                    <a:pt x="234931" y="1113034"/>
                  </a:lnTo>
                  <a:lnTo>
                    <a:pt x="170783" y="1074343"/>
                  </a:lnTo>
                  <a:lnTo>
                    <a:pt x="141427" y="1046546"/>
                  </a:lnTo>
                  <a:lnTo>
                    <a:pt x="114188" y="1013629"/>
                  </a:lnTo>
                  <a:lnTo>
                    <a:pt x="89296" y="975979"/>
                  </a:lnTo>
                  <a:lnTo>
                    <a:pt x="66980" y="933979"/>
                  </a:lnTo>
                  <a:lnTo>
                    <a:pt x="47468" y="888017"/>
                  </a:lnTo>
                  <a:lnTo>
                    <a:pt x="30990" y="838478"/>
                  </a:lnTo>
                  <a:lnTo>
                    <a:pt x="17776" y="785748"/>
                  </a:lnTo>
                  <a:lnTo>
                    <a:pt x="8053" y="730212"/>
                  </a:lnTo>
                  <a:lnTo>
                    <a:pt x="2051" y="672256"/>
                  </a:lnTo>
                  <a:lnTo>
                    <a:pt x="0" y="612266"/>
                  </a:lnTo>
                  <a:lnTo>
                    <a:pt x="0" y="536066"/>
                  </a:lnTo>
                  <a:lnTo>
                    <a:pt x="1927" y="478111"/>
                  </a:lnTo>
                  <a:lnTo>
                    <a:pt x="7584" y="421798"/>
                  </a:lnTo>
                  <a:lnTo>
                    <a:pt x="16787" y="367534"/>
                  </a:lnTo>
                  <a:lnTo>
                    <a:pt x="29351" y="315722"/>
                  </a:lnTo>
                  <a:lnTo>
                    <a:pt x="45089" y="266767"/>
                  </a:lnTo>
                  <a:lnTo>
                    <a:pt x="63817" y="221075"/>
                  </a:lnTo>
                  <a:lnTo>
                    <a:pt x="85350" y="179050"/>
                  </a:lnTo>
                  <a:lnTo>
                    <a:pt x="109502" y="141097"/>
                  </a:lnTo>
                  <a:lnTo>
                    <a:pt x="136088" y="107620"/>
                  </a:lnTo>
                  <a:lnTo>
                    <a:pt x="164923" y="79025"/>
                  </a:lnTo>
                  <a:lnTo>
                    <a:pt x="195822" y="55717"/>
                  </a:lnTo>
                  <a:lnTo>
                    <a:pt x="228600" y="38100"/>
                  </a:lnTo>
                  <a:lnTo>
                    <a:pt x="228600" y="0"/>
                  </a:lnTo>
                  <a:lnTo>
                    <a:pt x="304800" y="59816"/>
                  </a:lnTo>
                  <a:lnTo>
                    <a:pt x="228600" y="152400"/>
                  </a:lnTo>
                  <a:lnTo>
                    <a:pt x="228600" y="114300"/>
                  </a:lnTo>
                  <a:lnTo>
                    <a:pt x="164923" y="155225"/>
                  </a:lnTo>
                  <a:lnTo>
                    <a:pt x="136088" y="183820"/>
                  </a:lnTo>
                  <a:lnTo>
                    <a:pt x="109502" y="217296"/>
                  </a:lnTo>
                  <a:lnTo>
                    <a:pt x="85350" y="255250"/>
                  </a:lnTo>
                  <a:lnTo>
                    <a:pt x="63817" y="297275"/>
                  </a:lnTo>
                  <a:lnTo>
                    <a:pt x="45089" y="342967"/>
                  </a:lnTo>
                  <a:lnTo>
                    <a:pt x="29351" y="391921"/>
                  </a:lnTo>
                  <a:lnTo>
                    <a:pt x="16787" y="443734"/>
                  </a:lnTo>
                  <a:lnTo>
                    <a:pt x="7584" y="497998"/>
                  </a:lnTo>
                  <a:lnTo>
                    <a:pt x="1927" y="554311"/>
                  </a:lnTo>
                  <a:lnTo>
                    <a:pt x="0" y="612266"/>
                  </a:lnTo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21052" y="3781044"/>
              <a:ext cx="1249679" cy="15605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7471409" y="2578826"/>
            <a:ext cx="256540" cy="9404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dirty="0">
                <a:latin typeface="Carlito"/>
                <a:cs typeface="Carlito"/>
              </a:rPr>
              <a:t>#1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rlito"/>
                <a:cs typeface="Carlito"/>
              </a:rPr>
              <a:t>#2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rlito"/>
                <a:cs typeface="Carlito"/>
              </a:rPr>
              <a:t>#3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70201" y="3810000"/>
            <a:ext cx="1152144" cy="14630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2363851" y="3803650"/>
          <a:ext cx="1171575" cy="1475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890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z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w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1" name="object 31"/>
          <p:cNvGrpSpPr/>
          <p:nvPr/>
        </p:nvGrpSpPr>
        <p:grpSpPr>
          <a:xfrm>
            <a:off x="3581400" y="1589786"/>
            <a:ext cx="3557270" cy="2480945"/>
            <a:chOff x="3581400" y="1589786"/>
            <a:chExt cx="3557270" cy="2480945"/>
          </a:xfrm>
        </p:grpSpPr>
        <p:sp>
          <p:nvSpPr>
            <p:cNvPr id="32" name="object 32"/>
            <p:cNvSpPr/>
            <p:nvPr/>
          </p:nvSpPr>
          <p:spPr>
            <a:xfrm>
              <a:off x="5982970" y="2544825"/>
              <a:ext cx="1155700" cy="1475740"/>
            </a:xfrm>
            <a:custGeom>
              <a:avLst/>
              <a:gdLst/>
              <a:ahLst/>
              <a:cxnLst/>
              <a:rect l="l" t="t" r="r" b="b"/>
              <a:pathLst>
                <a:path w="1155700" h="1475739">
                  <a:moveTo>
                    <a:pt x="0" y="372110"/>
                  </a:moveTo>
                  <a:lnTo>
                    <a:pt x="1155700" y="372110"/>
                  </a:lnTo>
                </a:path>
                <a:path w="1155700" h="1475739">
                  <a:moveTo>
                    <a:pt x="0" y="737870"/>
                  </a:moveTo>
                  <a:lnTo>
                    <a:pt x="1155700" y="737870"/>
                  </a:lnTo>
                </a:path>
                <a:path w="1155700" h="1475739">
                  <a:moveTo>
                    <a:pt x="0" y="1103630"/>
                  </a:moveTo>
                  <a:lnTo>
                    <a:pt x="1155700" y="1103630"/>
                  </a:lnTo>
                </a:path>
                <a:path w="1155700" h="1475739">
                  <a:moveTo>
                    <a:pt x="6350" y="0"/>
                  </a:moveTo>
                  <a:lnTo>
                    <a:pt x="6350" y="1475740"/>
                  </a:lnTo>
                </a:path>
                <a:path w="1155700" h="1475739">
                  <a:moveTo>
                    <a:pt x="1149350" y="0"/>
                  </a:moveTo>
                  <a:lnTo>
                    <a:pt x="1149350" y="1475740"/>
                  </a:lnTo>
                </a:path>
                <a:path w="1155700" h="1475739">
                  <a:moveTo>
                    <a:pt x="0" y="6350"/>
                  </a:moveTo>
                  <a:lnTo>
                    <a:pt x="1155700" y="6350"/>
                  </a:lnTo>
                </a:path>
                <a:path w="1155700" h="1475739">
                  <a:moveTo>
                    <a:pt x="0" y="1469390"/>
                  </a:moveTo>
                  <a:lnTo>
                    <a:pt x="1155700" y="146939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581400" y="1589785"/>
              <a:ext cx="2517775" cy="2480945"/>
            </a:xfrm>
            <a:custGeom>
              <a:avLst/>
              <a:gdLst/>
              <a:ahLst/>
              <a:cxnLst/>
              <a:rect l="l" t="t" r="r" b="b"/>
              <a:pathLst>
                <a:path w="2517775" h="2480945">
                  <a:moveTo>
                    <a:pt x="2515362" y="1528064"/>
                  </a:moveTo>
                  <a:lnTo>
                    <a:pt x="36664" y="1227632"/>
                  </a:lnTo>
                  <a:lnTo>
                    <a:pt x="43268" y="1224788"/>
                  </a:lnTo>
                  <a:lnTo>
                    <a:pt x="99187" y="1200658"/>
                  </a:lnTo>
                  <a:lnTo>
                    <a:pt x="100711" y="1196848"/>
                  </a:lnTo>
                  <a:lnTo>
                    <a:pt x="99314" y="1193673"/>
                  </a:lnTo>
                  <a:lnTo>
                    <a:pt x="97917" y="1190371"/>
                  </a:lnTo>
                  <a:lnTo>
                    <a:pt x="94234" y="1188974"/>
                  </a:lnTo>
                  <a:lnTo>
                    <a:pt x="0" y="1229614"/>
                  </a:lnTo>
                  <a:lnTo>
                    <a:pt x="78994" y="1289431"/>
                  </a:lnTo>
                  <a:lnTo>
                    <a:pt x="81788" y="1291590"/>
                  </a:lnTo>
                  <a:lnTo>
                    <a:pt x="85725" y="1291082"/>
                  </a:lnTo>
                  <a:lnTo>
                    <a:pt x="87884" y="1288288"/>
                  </a:lnTo>
                  <a:lnTo>
                    <a:pt x="89916" y="1285494"/>
                  </a:lnTo>
                  <a:lnTo>
                    <a:pt x="89408" y="1281430"/>
                  </a:lnTo>
                  <a:lnTo>
                    <a:pt x="86614" y="1279398"/>
                  </a:lnTo>
                  <a:lnTo>
                    <a:pt x="35064" y="1240332"/>
                  </a:lnTo>
                  <a:lnTo>
                    <a:pt x="2513838" y="1540764"/>
                  </a:lnTo>
                  <a:lnTo>
                    <a:pt x="2515362" y="1528064"/>
                  </a:lnTo>
                  <a:close/>
                </a:path>
                <a:path w="2517775" h="2480945">
                  <a:moveTo>
                    <a:pt x="2515870" y="1921637"/>
                  </a:moveTo>
                  <a:lnTo>
                    <a:pt x="2513330" y="1909191"/>
                  </a:lnTo>
                  <a:lnTo>
                    <a:pt x="33794" y="2435199"/>
                  </a:lnTo>
                  <a:lnTo>
                    <a:pt x="81915" y="2391664"/>
                  </a:lnTo>
                  <a:lnTo>
                    <a:pt x="84455" y="2389251"/>
                  </a:lnTo>
                  <a:lnTo>
                    <a:pt x="84709" y="2385187"/>
                  </a:lnTo>
                  <a:lnTo>
                    <a:pt x="82296" y="2382647"/>
                  </a:lnTo>
                  <a:lnTo>
                    <a:pt x="80010" y="2379980"/>
                  </a:lnTo>
                  <a:lnTo>
                    <a:pt x="75946" y="2379853"/>
                  </a:lnTo>
                  <a:lnTo>
                    <a:pt x="73406" y="2382266"/>
                  </a:lnTo>
                  <a:lnTo>
                    <a:pt x="0" y="2448814"/>
                  </a:lnTo>
                  <a:lnTo>
                    <a:pt x="94107" y="2479929"/>
                  </a:lnTo>
                  <a:lnTo>
                    <a:pt x="97409" y="2480945"/>
                  </a:lnTo>
                  <a:lnTo>
                    <a:pt x="100965" y="2479167"/>
                  </a:lnTo>
                  <a:lnTo>
                    <a:pt x="103251" y="2472563"/>
                  </a:lnTo>
                  <a:lnTo>
                    <a:pt x="101346" y="2468880"/>
                  </a:lnTo>
                  <a:lnTo>
                    <a:pt x="98044" y="2467864"/>
                  </a:lnTo>
                  <a:lnTo>
                    <a:pt x="51206" y="2452370"/>
                  </a:lnTo>
                  <a:lnTo>
                    <a:pt x="36499" y="2447518"/>
                  </a:lnTo>
                  <a:lnTo>
                    <a:pt x="13589" y="2452370"/>
                  </a:lnTo>
                  <a:lnTo>
                    <a:pt x="20764" y="2450846"/>
                  </a:lnTo>
                  <a:lnTo>
                    <a:pt x="36499" y="2447518"/>
                  </a:lnTo>
                  <a:lnTo>
                    <a:pt x="2515870" y="1921637"/>
                  </a:lnTo>
                  <a:close/>
                </a:path>
                <a:path w="2517775" h="2480945">
                  <a:moveTo>
                    <a:pt x="2517267" y="1147572"/>
                  </a:moveTo>
                  <a:lnTo>
                    <a:pt x="35598" y="19558"/>
                  </a:lnTo>
                  <a:lnTo>
                    <a:pt x="99822" y="12954"/>
                  </a:lnTo>
                  <a:lnTo>
                    <a:pt x="103378" y="12700"/>
                  </a:lnTo>
                  <a:lnTo>
                    <a:pt x="105714" y="9779"/>
                  </a:lnTo>
                  <a:lnTo>
                    <a:pt x="105918" y="9525"/>
                  </a:lnTo>
                  <a:lnTo>
                    <a:pt x="105156" y="2540"/>
                  </a:lnTo>
                  <a:lnTo>
                    <a:pt x="102108" y="0"/>
                  </a:lnTo>
                  <a:lnTo>
                    <a:pt x="0" y="10414"/>
                  </a:lnTo>
                  <a:lnTo>
                    <a:pt x="57277" y="91313"/>
                  </a:lnTo>
                  <a:lnTo>
                    <a:pt x="59309" y="94107"/>
                  </a:lnTo>
                  <a:lnTo>
                    <a:pt x="63246" y="94869"/>
                  </a:lnTo>
                  <a:lnTo>
                    <a:pt x="66040" y="92837"/>
                  </a:lnTo>
                  <a:lnTo>
                    <a:pt x="68961" y="90805"/>
                  </a:lnTo>
                  <a:lnTo>
                    <a:pt x="69596" y="86868"/>
                  </a:lnTo>
                  <a:lnTo>
                    <a:pt x="67564" y="83947"/>
                  </a:lnTo>
                  <a:lnTo>
                    <a:pt x="30162" y="31076"/>
                  </a:lnTo>
                  <a:lnTo>
                    <a:pt x="2511933" y="1159256"/>
                  </a:lnTo>
                  <a:lnTo>
                    <a:pt x="2517267" y="114757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328028" y="2075815"/>
            <a:ext cx="688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D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s</a:t>
            </a:r>
            <a:r>
              <a:rPr sz="1800" spc="5" dirty="0">
                <a:latin typeface="Carlito"/>
                <a:cs typeface="Carlito"/>
              </a:rPr>
              <a:t>p</a:t>
            </a:r>
            <a:r>
              <a:rPr sz="1800" spc="-5" dirty="0">
                <a:latin typeface="Carlito"/>
                <a:cs typeface="Carlito"/>
              </a:rPr>
              <a:t>l</a:t>
            </a:r>
            <a:r>
              <a:rPr sz="1800" spc="-35" dirty="0">
                <a:latin typeface="Carlito"/>
                <a:cs typeface="Carlito"/>
              </a:rPr>
              <a:t>a</a:t>
            </a:r>
            <a:r>
              <a:rPr sz="1800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10439"/>
            <a:ext cx="50666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4. 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Symbol </a:t>
            </a:r>
            <a:r>
              <a:rPr sz="3200" b="1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Table</a:t>
            </a:r>
            <a:r>
              <a:rPr sz="3200" b="1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Requirement: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647445"/>
            <a:ext cx="8559165" cy="578421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45" dirty="0">
                <a:latin typeface="Carlito"/>
                <a:cs typeface="Carlito"/>
              </a:rPr>
              <a:t>To </a:t>
            </a:r>
            <a:r>
              <a:rPr sz="3200" spc="-20" dirty="0">
                <a:latin typeface="Carlito"/>
                <a:cs typeface="Carlito"/>
              </a:rPr>
              <a:t>improve </a:t>
            </a:r>
            <a:r>
              <a:rPr sz="3200" spc="-5" dirty="0">
                <a:latin typeface="Carlito"/>
                <a:cs typeface="Carlito"/>
              </a:rPr>
              <a:t>dynamic </a:t>
            </a:r>
            <a:r>
              <a:rPr sz="3200" spc="-10" dirty="0">
                <a:latin typeface="Carlito"/>
                <a:cs typeface="Carlito"/>
              </a:rPr>
              <a:t>allocation </a:t>
            </a:r>
            <a:r>
              <a:rPr sz="3200" dirty="0">
                <a:latin typeface="Carlito"/>
                <a:cs typeface="Carlito"/>
              </a:rPr>
              <a:t>&amp; access, </a:t>
            </a:r>
            <a:r>
              <a:rPr sz="3200" spc="-10" dirty="0">
                <a:latin typeface="Carlito"/>
                <a:cs typeface="Carlito"/>
              </a:rPr>
              <a:t>compiler  </a:t>
            </a:r>
            <a:r>
              <a:rPr sz="3200" spc="-5" dirty="0">
                <a:latin typeface="Carlito"/>
                <a:cs typeface="Carlito"/>
              </a:rPr>
              <a:t>should </a:t>
            </a:r>
            <a:r>
              <a:rPr sz="3200" spc="-15" dirty="0">
                <a:latin typeface="Carlito"/>
                <a:cs typeface="Carlito"/>
              </a:rPr>
              <a:t>perform following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task.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Determine </a:t>
            </a:r>
            <a:r>
              <a:rPr sz="2800" spc="-20" dirty="0">
                <a:latin typeface="Carlito"/>
                <a:cs typeface="Carlito"/>
              </a:rPr>
              <a:t>static </a:t>
            </a:r>
            <a:r>
              <a:rPr sz="2800" spc="-15" dirty="0">
                <a:latin typeface="Carlito"/>
                <a:cs typeface="Carlito"/>
              </a:rPr>
              <a:t>nesting level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b_current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Determine </a:t>
            </a:r>
            <a:r>
              <a:rPr sz="2800" spc="-10" dirty="0">
                <a:latin typeface="Carlito"/>
                <a:cs typeface="Carlito"/>
              </a:rPr>
              <a:t>variable designated </a:t>
            </a:r>
            <a:r>
              <a:rPr sz="2800" spc="-5" dirty="0">
                <a:latin typeface="Carlito"/>
                <a:cs typeface="Carlito"/>
              </a:rPr>
              <a:t>with </a:t>
            </a:r>
            <a:r>
              <a:rPr sz="2800" spc="-10" dirty="0">
                <a:latin typeface="Carlito"/>
                <a:cs typeface="Carlito"/>
              </a:rPr>
              <a:t>scope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rules.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Determine </a:t>
            </a:r>
            <a:r>
              <a:rPr sz="2800" spc="-20" dirty="0">
                <a:latin typeface="Carlito"/>
                <a:cs typeface="Carlito"/>
              </a:rPr>
              <a:t>static </a:t>
            </a:r>
            <a:r>
              <a:rPr sz="2800" spc="-15" dirty="0">
                <a:latin typeface="Carlito"/>
                <a:cs typeface="Carlito"/>
              </a:rPr>
              <a:t>nesting level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block </a:t>
            </a:r>
            <a:r>
              <a:rPr sz="2800" spc="-5" dirty="0">
                <a:latin typeface="Carlito"/>
                <a:cs typeface="Carlito"/>
              </a:rPr>
              <a:t>&amp;</a:t>
            </a:r>
            <a:r>
              <a:rPr sz="2800" spc="165" dirty="0">
                <a:latin typeface="Carlito"/>
                <a:cs typeface="Carlito"/>
              </a:rPr>
              <a:t> </a:t>
            </a:r>
            <a:r>
              <a:rPr sz="2800" spc="-85" dirty="0">
                <a:latin typeface="Carlito"/>
                <a:cs typeface="Carlito"/>
              </a:rPr>
              <a:t>dv.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Generate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code.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Extended </a:t>
            </a:r>
            <a:r>
              <a:rPr sz="3200" spc="-20" dirty="0">
                <a:latin typeface="Carlito"/>
                <a:cs typeface="Carlito"/>
              </a:rPr>
              <a:t>stack </a:t>
            </a:r>
            <a:r>
              <a:rPr sz="3200" dirty="0">
                <a:latin typeface="Carlito"/>
                <a:cs typeface="Carlito"/>
              </a:rPr>
              <a:t>model is </a:t>
            </a:r>
            <a:r>
              <a:rPr sz="3200" spc="-5" dirty="0">
                <a:latin typeface="Carlito"/>
                <a:cs typeface="Carlito"/>
              </a:rPr>
              <a:t>used bcz </a:t>
            </a:r>
            <a:r>
              <a:rPr sz="3200" dirty="0">
                <a:latin typeface="Carlito"/>
                <a:cs typeface="Carlito"/>
              </a:rPr>
              <a:t>it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has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Nesting </a:t>
            </a:r>
            <a:r>
              <a:rPr sz="2800" spc="-15" dirty="0">
                <a:latin typeface="Carlito"/>
                <a:cs typeface="Carlito"/>
              </a:rPr>
              <a:t>level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b_current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Symbol </a:t>
            </a:r>
            <a:r>
              <a:rPr sz="2800" spc="-10" dirty="0">
                <a:latin typeface="Carlito"/>
                <a:cs typeface="Carlito"/>
              </a:rPr>
              <a:t>table </a:t>
            </a:r>
            <a:r>
              <a:rPr sz="2800" spc="-25" dirty="0">
                <a:latin typeface="Carlito"/>
                <a:cs typeface="Carlito"/>
              </a:rPr>
              <a:t>for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b_current.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Symbol </a:t>
            </a:r>
            <a:r>
              <a:rPr sz="3200" spc="-10" dirty="0">
                <a:latin typeface="Carlito"/>
                <a:cs typeface="Carlito"/>
              </a:rPr>
              <a:t>table </a:t>
            </a:r>
            <a:r>
              <a:rPr sz="3200" spc="-5" dirty="0">
                <a:latin typeface="Carlito"/>
                <a:cs typeface="Carlito"/>
              </a:rPr>
              <a:t>has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Symbol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Displacement.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41787" y="1427999"/>
            <a:ext cx="1231900" cy="1176655"/>
            <a:chOff x="3541787" y="1427999"/>
            <a:chExt cx="1231900" cy="1176655"/>
          </a:xfrm>
        </p:grpSpPr>
        <p:sp>
          <p:nvSpPr>
            <p:cNvPr id="3" name="object 3"/>
            <p:cNvSpPr/>
            <p:nvPr/>
          </p:nvSpPr>
          <p:spPr>
            <a:xfrm>
              <a:off x="3541787" y="1427999"/>
              <a:ext cx="1231369" cy="11765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81400" y="1447799"/>
              <a:ext cx="1152144" cy="10972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76701" y="1443100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5">
                  <a:moveTo>
                    <a:pt x="4699" y="0"/>
                  </a:moveTo>
                  <a:lnTo>
                    <a:pt x="4699" y="1106677"/>
                  </a:lnTo>
                </a:path>
                <a:path w="1162050" h="1106805">
                  <a:moveTo>
                    <a:pt x="1156843" y="0"/>
                  </a:moveTo>
                  <a:lnTo>
                    <a:pt x="1156843" y="1106677"/>
                  </a:lnTo>
                </a:path>
                <a:path w="1162050" h="1106805">
                  <a:moveTo>
                    <a:pt x="0" y="4699"/>
                  </a:moveTo>
                  <a:lnTo>
                    <a:pt x="1161541" y="4699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673475" y="1465834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1400" y="181356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4"/>
              </a:spcBef>
            </a:pPr>
            <a:r>
              <a:rPr sz="1800" dirty="0">
                <a:latin typeface="Carlito"/>
                <a:cs typeface="Carlito"/>
              </a:rPr>
              <a:t>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1400" y="217932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4"/>
              </a:spcBef>
            </a:pPr>
            <a:r>
              <a:rPr sz="1800" dirty="0">
                <a:latin typeface="Carlito"/>
                <a:cs typeface="Carlito"/>
              </a:rPr>
              <a:t>X |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2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541787" y="2616719"/>
            <a:ext cx="1231900" cy="1176655"/>
            <a:chOff x="3541787" y="2616719"/>
            <a:chExt cx="1231900" cy="1176655"/>
          </a:xfrm>
        </p:grpSpPr>
        <p:sp>
          <p:nvSpPr>
            <p:cNvPr id="10" name="object 10"/>
            <p:cNvSpPr/>
            <p:nvPr/>
          </p:nvSpPr>
          <p:spPr>
            <a:xfrm>
              <a:off x="3541787" y="2616719"/>
              <a:ext cx="1231369" cy="11765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81400" y="2636520"/>
              <a:ext cx="1152144" cy="109727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76701" y="2631821"/>
              <a:ext cx="1162050" cy="1106805"/>
            </a:xfrm>
            <a:custGeom>
              <a:avLst/>
              <a:gdLst/>
              <a:ahLst/>
              <a:cxnLst/>
              <a:rect l="l" t="t" r="r" b="b"/>
              <a:pathLst>
                <a:path w="1162050" h="1106804">
                  <a:moveTo>
                    <a:pt x="4699" y="0"/>
                  </a:moveTo>
                  <a:lnTo>
                    <a:pt x="4699" y="1106677"/>
                  </a:lnTo>
                </a:path>
                <a:path w="1162050" h="1106804">
                  <a:moveTo>
                    <a:pt x="1156843" y="0"/>
                  </a:moveTo>
                  <a:lnTo>
                    <a:pt x="1156843" y="1106677"/>
                  </a:lnTo>
                </a:path>
                <a:path w="1162050" h="1106804">
                  <a:moveTo>
                    <a:pt x="0" y="4699"/>
                  </a:moveTo>
                  <a:lnTo>
                    <a:pt x="1161541" y="4699"/>
                  </a:lnTo>
                </a:path>
              </a:pathLst>
            </a:custGeom>
            <a:ln w="12700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673475" y="2654934"/>
            <a:ext cx="83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81400" y="3002279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latin typeface="Carlito"/>
                <a:cs typeface="Carlito"/>
              </a:rPr>
              <a:t>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81400" y="3368040"/>
            <a:ext cx="1152525" cy="365760"/>
          </a:xfrm>
          <a:prstGeom prst="rect">
            <a:avLst/>
          </a:prstGeom>
          <a:ln w="12700">
            <a:solidFill>
              <a:srgbClr val="BD4A47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latin typeface="Carlito"/>
                <a:cs typeface="Carlito"/>
              </a:rPr>
              <a:t>Y |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51175" y="4895850"/>
            <a:ext cx="387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rlito"/>
                <a:cs typeface="Carlito"/>
              </a:rPr>
              <a:t>T</a:t>
            </a:r>
            <a:r>
              <a:rPr sz="1800" spc="-5" dirty="0">
                <a:latin typeface="Carlito"/>
                <a:cs typeface="Carlito"/>
              </a:rPr>
              <a:t>OS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74975" y="3828669"/>
            <a:ext cx="406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ARB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263900" y="1530096"/>
            <a:ext cx="1526540" cy="3811904"/>
            <a:chOff x="3263900" y="1530096"/>
            <a:chExt cx="1526540" cy="3811904"/>
          </a:xfrm>
        </p:grpSpPr>
        <p:sp>
          <p:nvSpPr>
            <p:cNvPr id="19" name="object 19"/>
            <p:cNvSpPr/>
            <p:nvPr/>
          </p:nvSpPr>
          <p:spPr>
            <a:xfrm>
              <a:off x="3276600" y="1542796"/>
              <a:ext cx="304800" cy="686435"/>
            </a:xfrm>
            <a:custGeom>
              <a:avLst/>
              <a:gdLst/>
              <a:ahLst/>
              <a:cxnLst/>
              <a:rect l="l" t="t" r="r" b="b"/>
              <a:pathLst>
                <a:path w="304800" h="686435">
                  <a:moveTo>
                    <a:pt x="228600" y="0"/>
                  </a:moveTo>
                  <a:lnTo>
                    <a:pt x="228600" y="38100"/>
                  </a:lnTo>
                  <a:lnTo>
                    <a:pt x="198279" y="56552"/>
                  </a:lnTo>
                  <a:lnTo>
                    <a:pt x="169547" y="80600"/>
                  </a:lnTo>
                  <a:lnTo>
                    <a:pt x="142549" y="109877"/>
                  </a:lnTo>
                  <a:lnTo>
                    <a:pt x="117431" y="144018"/>
                  </a:lnTo>
                  <a:lnTo>
                    <a:pt x="94339" y="182658"/>
                  </a:lnTo>
                  <a:lnTo>
                    <a:pt x="73418" y="225431"/>
                  </a:lnTo>
                  <a:lnTo>
                    <a:pt x="54814" y="271971"/>
                  </a:lnTo>
                  <a:lnTo>
                    <a:pt x="38672" y="321913"/>
                  </a:lnTo>
                  <a:lnTo>
                    <a:pt x="25138" y="374891"/>
                  </a:lnTo>
                  <a:lnTo>
                    <a:pt x="14359" y="430539"/>
                  </a:lnTo>
                  <a:lnTo>
                    <a:pt x="6478" y="488493"/>
                  </a:lnTo>
                  <a:lnTo>
                    <a:pt x="1644" y="548386"/>
                  </a:lnTo>
                  <a:lnTo>
                    <a:pt x="0" y="609853"/>
                  </a:lnTo>
                  <a:lnTo>
                    <a:pt x="0" y="686053"/>
                  </a:lnTo>
                  <a:lnTo>
                    <a:pt x="1644" y="624586"/>
                  </a:lnTo>
                  <a:lnTo>
                    <a:pt x="6478" y="564693"/>
                  </a:lnTo>
                  <a:lnTo>
                    <a:pt x="14359" y="506739"/>
                  </a:lnTo>
                  <a:lnTo>
                    <a:pt x="25138" y="451091"/>
                  </a:lnTo>
                  <a:lnTo>
                    <a:pt x="38672" y="398113"/>
                  </a:lnTo>
                  <a:lnTo>
                    <a:pt x="54814" y="348171"/>
                  </a:lnTo>
                  <a:lnTo>
                    <a:pt x="73418" y="301631"/>
                  </a:lnTo>
                  <a:lnTo>
                    <a:pt x="94339" y="258858"/>
                  </a:lnTo>
                  <a:lnTo>
                    <a:pt x="117431" y="220218"/>
                  </a:lnTo>
                  <a:lnTo>
                    <a:pt x="142549" y="186077"/>
                  </a:lnTo>
                  <a:lnTo>
                    <a:pt x="169547" y="156800"/>
                  </a:lnTo>
                  <a:lnTo>
                    <a:pt x="228600" y="114300"/>
                  </a:lnTo>
                  <a:lnTo>
                    <a:pt x="259161" y="114300"/>
                  </a:lnTo>
                  <a:lnTo>
                    <a:pt x="304800" y="57403"/>
                  </a:lnTo>
                  <a:lnTo>
                    <a:pt x="228600" y="0"/>
                  </a:lnTo>
                  <a:close/>
                </a:path>
                <a:path w="304800" h="686435">
                  <a:moveTo>
                    <a:pt x="259161" y="114300"/>
                  </a:moveTo>
                  <a:lnTo>
                    <a:pt x="228600" y="114300"/>
                  </a:lnTo>
                  <a:lnTo>
                    <a:pt x="228600" y="152400"/>
                  </a:lnTo>
                  <a:lnTo>
                    <a:pt x="259161" y="1143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76600" y="2190750"/>
              <a:ext cx="304800" cy="628650"/>
            </a:xfrm>
            <a:custGeom>
              <a:avLst/>
              <a:gdLst/>
              <a:ahLst/>
              <a:cxnLst/>
              <a:rect l="l" t="t" r="r" b="b"/>
              <a:pathLst>
                <a:path w="304800" h="628650">
                  <a:moveTo>
                    <a:pt x="635" y="0"/>
                  </a:moveTo>
                  <a:lnTo>
                    <a:pt x="375" y="9525"/>
                  </a:lnTo>
                  <a:lnTo>
                    <a:pt x="174" y="19050"/>
                  </a:lnTo>
                  <a:lnTo>
                    <a:pt x="45" y="28575"/>
                  </a:lnTo>
                  <a:lnTo>
                    <a:pt x="0" y="38100"/>
                  </a:lnTo>
                  <a:lnTo>
                    <a:pt x="1574" y="98477"/>
                  </a:lnTo>
                  <a:lnTo>
                    <a:pt x="6194" y="157111"/>
                  </a:lnTo>
                  <a:lnTo>
                    <a:pt x="13708" y="213705"/>
                  </a:lnTo>
                  <a:lnTo>
                    <a:pt x="23961" y="267962"/>
                  </a:lnTo>
                  <a:lnTo>
                    <a:pt x="36800" y="319584"/>
                  </a:lnTo>
                  <a:lnTo>
                    <a:pt x="52071" y="368275"/>
                  </a:lnTo>
                  <a:lnTo>
                    <a:pt x="69621" y="413738"/>
                  </a:lnTo>
                  <a:lnTo>
                    <a:pt x="89296" y="455675"/>
                  </a:lnTo>
                  <a:lnTo>
                    <a:pt x="110944" y="493791"/>
                  </a:lnTo>
                  <a:lnTo>
                    <a:pt x="134410" y="527789"/>
                  </a:lnTo>
                  <a:lnTo>
                    <a:pt x="159541" y="557370"/>
                  </a:lnTo>
                  <a:lnTo>
                    <a:pt x="214184" y="602098"/>
                  </a:lnTo>
                  <a:lnTo>
                    <a:pt x="273646" y="625600"/>
                  </a:lnTo>
                  <a:lnTo>
                    <a:pt x="304800" y="628650"/>
                  </a:lnTo>
                  <a:lnTo>
                    <a:pt x="304800" y="552450"/>
                  </a:lnTo>
                  <a:lnTo>
                    <a:pt x="273064" y="549278"/>
                  </a:lnTo>
                  <a:lnTo>
                    <a:pt x="242233" y="539969"/>
                  </a:lnTo>
                  <a:lnTo>
                    <a:pt x="183959" y="504164"/>
                  </a:lnTo>
                  <a:lnTo>
                    <a:pt x="131330" y="447489"/>
                  </a:lnTo>
                  <a:lnTo>
                    <a:pt x="107555" y="412092"/>
                  </a:lnTo>
                  <a:lnTo>
                    <a:pt x="85699" y="372398"/>
                  </a:lnTo>
                  <a:lnTo>
                    <a:pt x="65931" y="328714"/>
                  </a:lnTo>
                  <a:lnTo>
                    <a:pt x="48419" y="281347"/>
                  </a:lnTo>
                  <a:lnTo>
                    <a:pt x="33334" y="230603"/>
                  </a:lnTo>
                  <a:lnTo>
                    <a:pt x="20844" y="176790"/>
                  </a:lnTo>
                  <a:lnTo>
                    <a:pt x="11118" y="120213"/>
                  </a:lnTo>
                  <a:lnTo>
                    <a:pt x="4325" y="61181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76600" y="1542796"/>
              <a:ext cx="304800" cy="1276985"/>
            </a:xfrm>
            <a:custGeom>
              <a:avLst/>
              <a:gdLst/>
              <a:ahLst/>
              <a:cxnLst/>
              <a:rect l="l" t="t" r="r" b="b"/>
              <a:pathLst>
                <a:path w="304800" h="1276985">
                  <a:moveTo>
                    <a:pt x="635" y="647953"/>
                  </a:moveTo>
                  <a:lnTo>
                    <a:pt x="4325" y="709135"/>
                  </a:lnTo>
                  <a:lnTo>
                    <a:pt x="11118" y="768167"/>
                  </a:lnTo>
                  <a:lnTo>
                    <a:pt x="20844" y="824744"/>
                  </a:lnTo>
                  <a:lnTo>
                    <a:pt x="33334" y="878557"/>
                  </a:lnTo>
                  <a:lnTo>
                    <a:pt x="48419" y="929301"/>
                  </a:lnTo>
                  <a:lnTo>
                    <a:pt x="65931" y="976668"/>
                  </a:lnTo>
                  <a:lnTo>
                    <a:pt x="85699" y="1020352"/>
                  </a:lnTo>
                  <a:lnTo>
                    <a:pt x="107555" y="1060046"/>
                  </a:lnTo>
                  <a:lnTo>
                    <a:pt x="131330" y="1095443"/>
                  </a:lnTo>
                  <a:lnTo>
                    <a:pt x="156854" y="1126236"/>
                  </a:lnTo>
                  <a:lnTo>
                    <a:pt x="212475" y="1172783"/>
                  </a:lnTo>
                  <a:lnTo>
                    <a:pt x="273064" y="1197232"/>
                  </a:lnTo>
                  <a:lnTo>
                    <a:pt x="304800" y="1200403"/>
                  </a:lnTo>
                  <a:lnTo>
                    <a:pt x="304800" y="1276603"/>
                  </a:lnTo>
                  <a:lnTo>
                    <a:pt x="273646" y="1273554"/>
                  </a:lnTo>
                  <a:lnTo>
                    <a:pt x="243389" y="1264605"/>
                  </a:lnTo>
                  <a:lnTo>
                    <a:pt x="186183" y="1230193"/>
                  </a:lnTo>
                  <a:lnTo>
                    <a:pt x="134410" y="1175743"/>
                  </a:lnTo>
                  <a:lnTo>
                    <a:pt x="110944" y="1141745"/>
                  </a:lnTo>
                  <a:lnTo>
                    <a:pt x="89296" y="1103629"/>
                  </a:lnTo>
                  <a:lnTo>
                    <a:pt x="69621" y="1061692"/>
                  </a:lnTo>
                  <a:lnTo>
                    <a:pt x="52071" y="1016229"/>
                  </a:lnTo>
                  <a:lnTo>
                    <a:pt x="36800" y="967538"/>
                  </a:lnTo>
                  <a:lnTo>
                    <a:pt x="23961" y="915916"/>
                  </a:lnTo>
                  <a:lnTo>
                    <a:pt x="13708" y="861659"/>
                  </a:lnTo>
                  <a:lnTo>
                    <a:pt x="6194" y="805065"/>
                  </a:lnTo>
                  <a:lnTo>
                    <a:pt x="1574" y="746431"/>
                  </a:lnTo>
                  <a:lnTo>
                    <a:pt x="0" y="686053"/>
                  </a:lnTo>
                  <a:lnTo>
                    <a:pt x="0" y="609853"/>
                  </a:lnTo>
                  <a:lnTo>
                    <a:pt x="1644" y="548386"/>
                  </a:lnTo>
                  <a:lnTo>
                    <a:pt x="6478" y="488493"/>
                  </a:lnTo>
                  <a:lnTo>
                    <a:pt x="14359" y="430539"/>
                  </a:lnTo>
                  <a:lnTo>
                    <a:pt x="25138" y="374891"/>
                  </a:lnTo>
                  <a:lnTo>
                    <a:pt x="38672" y="321913"/>
                  </a:lnTo>
                  <a:lnTo>
                    <a:pt x="54814" y="271971"/>
                  </a:lnTo>
                  <a:lnTo>
                    <a:pt x="73418" y="225431"/>
                  </a:lnTo>
                  <a:lnTo>
                    <a:pt x="94339" y="182658"/>
                  </a:lnTo>
                  <a:lnTo>
                    <a:pt x="117431" y="144018"/>
                  </a:lnTo>
                  <a:lnTo>
                    <a:pt x="142549" y="109877"/>
                  </a:lnTo>
                  <a:lnTo>
                    <a:pt x="169547" y="80600"/>
                  </a:lnTo>
                  <a:lnTo>
                    <a:pt x="228600" y="38100"/>
                  </a:lnTo>
                  <a:lnTo>
                    <a:pt x="228600" y="0"/>
                  </a:lnTo>
                  <a:lnTo>
                    <a:pt x="304800" y="57403"/>
                  </a:lnTo>
                  <a:lnTo>
                    <a:pt x="228600" y="152400"/>
                  </a:lnTo>
                  <a:lnTo>
                    <a:pt x="228600" y="114300"/>
                  </a:lnTo>
                  <a:lnTo>
                    <a:pt x="169547" y="156800"/>
                  </a:lnTo>
                  <a:lnTo>
                    <a:pt x="142549" y="186077"/>
                  </a:lnTo>
                  <a:lnTo>
                    <a:pt x="117431" y="220218"/>
                  </a:lnTo>
                  <a:lnTo>
                    <a:pt x="94339" y="258858"/>
                  </a:lnTo>
                  <a:lnTo>
                    <a:pt x="73418" y="301631"/>
                  </a:lnTo>
                  <a:lnTo>
                    <a:pt x="54814" y="348171"/>
                  </a:lnTo>
                  <a:lnTo>
                    <a:pt x="38672" y="398113"/>
                  </a:lnTo>
                  <a:lnTo>
                    <a:pt x="25138" y="451091"/>
                  </a:lnTo>
                  <a:lnTo>
                    <a:pt x="14359" y="506739"/>
                  </a:lnTo>
                  <a:lnTo>
                    <a:pt x="6478" y="564693"/>
                  </a:lnTo>
                  <a:lnTo>
                    <a:pt x="1644" y="624586"/>
                  </a:lnTo>
                  <a:lnTo>
                    <a:pt x="0" y="686053"/>
                  </a:lnTo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284600" y="2835783"/>
              <a:ext cx="304800" cy="612775"/>
            </a:xfrm>
            <a:custGeom>
              <a:avLst/>
              <a:gdLst/>
              <a:ahLst/>
              <a:cxnLst/>
              <a:rect l="l" t="t" r="r" b="b"/>
              <a:pathLst>
                <a:path w="304800" h="612775">
                  <a:moveTo>
                    <a:pt x="228600" y="0"/>
                  </a:moveTo>
                  <a:lnTo>
                    <a:pt x="228600" y="38100"/>
                  </a:lnTo>
                  <a:lnTo>
                    <a:pt x="195822" y="55717"/>
                  </a:lnTo>
                  <a:lnTo>
                    <a:pt x="164923" y="79025"/>
                  </a:lnTo>
                  <a:lnTo>
                    <a:pt x="136088" y="107620"/>
                  </a:lnTo>
                  <a:lnTo>
                    <a:pt x="109502" y="141097"/>
                  </a:lnTo>
                  <a:lnTo>
                    <a:pt x="85350" y="179050"/>
                  </a:lnTo>
                  <a:lnTo>
                    <a:pt x="63817" y="221075"/>
                  </a:lnTo>
                  <a:lnTo>
                    <a:pt x="45089" y="266767"/>
                  </a:lnTo>
                  <a:lnTo>
                    <a:pt x="29351" y="315722"/>
                  </a:lnTo>
                  <a:lnTo>
                    <a:pt x="16787" y="367534"/>
                  </a:lnTo>
                  <a:lnTo>
                    <a:pt x="7584" y="421798"/>
                  </a:lnTo>
                  <a:lnTo>
                    <a:pt x="1927" y="478111"/>
                  </a:lnTo>
                  <a:lnTo>
                    <a:pt x="0" y="536066"/>
                  </a:lnTo>
                  <a:lnTo>
                    <a:pt x="0" y="612266"/>
                  </a:lnTo>
                  <a:lnTo>
                    <a:pt x="1927" y="554311"/>
                  </a:lnTo>
                  <a:lnTo>
                    <a:pt x="7584" y="497998"/>
                  </a:lnTo>
                  <a:lnTo>
                    <a:pt x="16787" y="443734"/>
                  </a:lnTo>
                  <a:lnTo>
                    <a:pt x="29351" y="391921"/>
                  </a:lnTo>
                  <a:lnTo>
                    <a:pt x="45089" y="342967"/>
                  </a:lnTo>
                  <a:lnTo>
                    <a:pt x="63817" y="297275"/>
                  </a:lnTo>
                  <a:lnTo>
                    <a:pt x="85350" y="255250"/>
                  </a:lnTo>
                  <a:lnTo>
                    <a:pt x="109502" y="217296"/>
                  </a:lnTo>
                  <a:lnTo>
                    <a:pt x="136088" y="183820"/>
                  </a:lnTo>
                  <a:lnTo>
                    <a:pt x="164923" y="155225"/>
                  </a:lnTo>
                  <a:lnTo>
                    <a:pt x="195822" y="131917"/>
                  </a:lnTo>
                  <a:lnTo>
                    <a:pt x="228600" y="114300"/>
                  </a:lnTo>
                  <a:lnTo>
                    <a:pt x="259958" y="114300"/>
                  </a:lnTo>
                  <a:lnTo>
                    <a:pt x="304800" y="59816"/>
                  </a:lnTo>
                  <a:lnTo>
                    <a:pt x="228600" y="0"/>
                  </a:lnTo>
                  <a:close/>
                </a:path>
                <a:path w="304800" h="612775">
                  <a:moveTo>
                    <a:pt x="259958" y="114300"/>
                  </a:moveTo>
                  <a:lnTo>
                    <a:pt x="228600" y="114300"/>
                  </a:lnTo>
                  <a:lnTo>
                    <a:pt x="228600" y="152400"/>
                  </a:lnTo>
                  <a:lnTo>
                    <a:pt x="259958" y="1143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84600" y="3409950"/>
              <a:ext cx="304800" cy="552450"/>
            </a:xfrm>
            <a:custGeom>
              <a:avLst/>
              <a:gdLst/>
              <a:ahLst/>
              <a:cxnLst/>
              <a:rect l="l" t="t" r="r" b="b"/>
              <a:pathLst>
                <a:path w="304800" h="552450">
                  <a:moveTo>
                    <a:pt x="888" y="0"/>
                  </a:moveTo>
                  <a:lnTo>
                    <a:pt x="482" y="9525"/>
                  </a:lnTo>
                  <a:lnTo>
                    <a:pt x="206" y="19050"/>
                  </a:lnTo>
                  <a:lnTo>
                    <a:pt x="49" y="28575"/>
                  </a:lnTo>
                  <a:lnTo>
                    <a:pt x="0" y="38100"/>
                  </a:lnTo>
                  <a:lnTo>
                    <a:pt x="2051" y="98089"/>
                  </a:lnTo>
                  <a:lnTo>
                    <a:pt x="8053" y="156045"/>
                  </a:lnTo>
                  <a:lnTo>
                    <a:pt x="17776" y="211581"/>
                  </a:lnTo>
                  <a:lnTo>
                    <a:pt x="30990" y="264311"/>
                  </a:lnTo>
                  <a:lnTo>
                    <a:pt x="47468" y="313850"/>
                  </a:lnTo>
                  <a:lnTo>
                    <a:pt x="66980" y="359812"/>
                  </a:lnTo>
                  <a:lnTo>
                    <a:pt x="89296" y="401812"/>
                  </a:lnTo>
                  <a:lnTo>
                    <a:pt x="114188" y="439462"/>
                  </a:lnTo>
                  <a:lnTo>
                    <a:pt x="141427" y="472379"/>
                  </a:lnTo>
                  <a:lnTo>
                    <a:pt x="170783" y="500176"/>
                  </a:lnTo>
                  <a:lnTo>
                    <a:pt x="202027" y="522467"/>
                  </a:lnTo>
                  <a:lnTo>
                    <a:pt x="269265" y="548990"/>
                  </a:lnTo>
                  <a:lnTo>
                    <a:pt x="304800" y="552450"/>
                  </a:lnTo>
                  <a:lnTo>
                    <a:pt x="304800" y="476250"/>
                  </a:lnTo>
                  <a:lnTo>
                    <a:pt x="268510" y="472630"/>
                  </a:lnTo>
                  <a:lnTo>
                    <a:pt x="233432" y="462040"/>
                  </a:lnTo>
                  <a:lnTo>
                    <a:pt x="167939" y="421546"/>
                  </a:lnTo>
                  <a:lnTo>
                    <a:pt x="138036" y="392445"/>
                  </a:lnTo>
                  <a:lnTo>
                    <a:pt x="110370" y="357975"/>
                  </a:lnTo>
                  <a:lnTo>
                    <a:pt x="85198" y="318536"/>
                  </a:lnTo>
                  <a:lnTo>
                    <a:pt x="62776" y="274529"/>
                  </a:lnTo>
                  <a:lnTo>
                    <a:pt x="43360" y="226355"/>
                  </a:lnTo>
                  <a:lnTo>
                    <a:pt x="27208" y="174415"/>
                  </a:lnTo>
                  <a:lnTo>
                    <a:pt x="14574" y="119108"/>
                  </a:lnTo>
                  <a:lnTo>
                    <a:pt x="5715" y="60836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84600" y="2835783"/>
              <a:ext cx="304800" cy="1127125"/>
            </a:xfrm>
            <a:custGeom>
              <a:avLst/>
              <a:gdLst/>
              <a:ahLst/>
              <a:cxnLst/>
              <a:rect l="l" t="t" r="r" b="b"/>
              <a:pathLst>
                <a:path w="304800" h="1127125">
                  <a:moveTo>
                    <a:pt x="888" y="574166"/>
                  </a:moveTo>
                  <a:lnTo>
                    <a:pt x="5715" y="635003"/>
                  </a:lnTo>
                  <a:lnTo>
                    <a:pt x="14574" y="693275"/>
                  </a:lnTo>
                  <a:lnTo>
                    <a:pt x="27208" y="748582"/>
                  </a:lnTo>
                  <a:lnTo>
                    <a:pt x="43360" y="800522"/>
                  </a:lnTo>
                  <a:lnTo>
                    <a:pt x="62776" y="848696"/>
                  </a:lnTo>
                  <a:lnTo>
                    <a:pt x="85198" y="892703"/>
                  </a:lnTo>
                  <a:lnTo>
                    <a:pt x="110370" y="932142"/>
                  </a:lnTo>
                  <a:lnTo>
                    <a:pt x="138036" y="966612"/>
                  </a:lnTo>
                  <a:lnTo>
                    <a:pt x="167939" y="995713"/>
                  </a:lnTo>
                  <a:lnTo>
                    <a:pt x="199823" y="1019045"/>
                  </a:lnTo>
                  <a:lnTo>
                    <a:pt x="268510" y="1046797"/>
                  </a:lnTo>
                  <a:lnTo>
                    <a:pt x="304800" y="1050416"/>
                  </a:lnTo>
                  <a:lnTo>
                    <a:pt x="304800" y="1126616"/>
                  </a:lnTo>
                  <a:lnTo>
                    <a:pt x="269265" y="1123157"/>
                  </a:lnTo>
                  <a:lnTo>
                    <a:pt x="234931" y="1113034"/>
                  </a:lnTo>
                  <a:lnTo>
                    <a:pt x="170783" y="1074343"/>
                  </a:lnTo>
                  <a:lnTo>
                    <a:pt x="141427" y="1046546"/>
                  </a:lnTo>
                  <a:lnTo>
                    <a:pt x="114188" y="1013629"/>
                  </a:lnTo>
                  <a:lnTo>
                    <a:pt x="89296" y="975979"/>
                  </a:lnTo>
                  <a:lnTo>
                    <a:pt x="66980" y="933979"/>
                  </a:lnTo>
                  <a:lnTo>
                    <a:pt x="47468" y="888017"/>
                  </a:lnTo>
                  <a:lnTo>
                    <a:pt x="30990" y="838478"/>
                  </a:lnTo>
                  <a:lnTo>
                    <a:pt x="17776" y="785748"/>
                  </a:lnTo>
                  <a:lnTo>
                    <a:pt x="8053" y="730212"/>
                  </a:lnTo>
                  <a:lnTo>
                    <a:pt x="2051" y="672256"/>
                  </a:lnTo>
                  <a:lnTo>
                    <a:pt x="0" y="612266"/>
                  </a:lnTo>
                  <a:lnTo>
                    <a:pt x="0" y="536066"/>
                  </a:lnTo>
                  <a:lnTo>
                    <a:pt x="1927" y="478111"/>
                  </a:lnTo>
                  <a:lnTo>
                    <a:pt x="7584" y="421798"/>
                  </a:lnTo>
                  <a:lnTo>
                    <a:pt x="16787" y="367534"/>
                  </a:lnTo>
                  <a:lnTo>
                    <a:pt x="29351" y="315722"/>
                  </a:lnTo>
                  <a:lnTo>
                    <a:pt x="45089" y="266767"/>
                  </a:lnTo>
                  <a:lnTo>
                    <a:pt x="63817" y="221075"/>
                  </a:lnTo>
                  <a:lnTo>
                    <a:pt x="85350" y="179050"/>
                  </a:lnTo>
                  <a:lnTo>
                    <a:pt x="109502" y="141097"/>
                  </a:lnTo>
                  <a:lnTo>
                    <a:pt x="136088" y="107620"/>
                  </a:lnTo>
                  <a:lnTo>
                    <a:pt x="164923" y="79025"/>
                  </a:lnTo>
                  <a:lnTo>
                    <a:pt x="195822" y="55717"/>
                  </a:lnTo>
                  <a:lnTo>
                    <a:pt x="228600" y="38100"/>
                  </a:lnTo>
                  <a:lnTo>
                    <a:pt x="228600" y="0"/>
                  </a:lnTo>
                  <a:lnTo>
                    <a:pt x="304800" y="59816"/>
                  </a:lnTo>
                  <a:lnTo>
                    <a:pt x="228600" y="152400"/>
                  </a:lnTo>
                  <a:lnTo>
                    <a:pt x="228600" y="114300"/>
                  </a:lnTo>
                  <a:lnTo>
                    <a:pt x="164923" y="155225"/>
                  </a:lnTo>
                  <a:lnTo>
                    <a:pt x="136088" y="183820"/>
                  </a:lnTo>
                  <a:lnTo>
                    <a:pt x="109502" y="217296"/>
                  </a:lnTo>
                  <a:lnTo>
                    <a:pt x="85350" y="255250"/>
                  </a:lnTo>
                  <a:lnTo>
                    <a:pt x="63817" y="297275"/>
                  </a:lnTo>
                  <a:lnTo>
                    <a:pt x="45089" y="342967"/>
                  </a:lnTo>
                  <a:lnTo>
                    <a:pt x="29351" y="391921"/>
                  </a:lnTo>
                  <a:lnTo>
                    <a:pt x="16787" y="443734"/>
                  </a:lnTo>
                  <a:lnTo>
                    <a:pt x="7584" y="497998"/>
                  </a:lnTo>
                  <a:lnTo>
                    <a:pt x="1927" y="554311"/>
                  </a:lnTo>
                  <a:lnTo>
                    <a:pt x="0" y="612266"/>
                  </a:lnTo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40252" y="3781044"/>
              <a:ext cx="1249679" cy="15605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4876800" y="1447800"/>
            <a:ext cx="381000" cy="1066800"/>
          </a:xfrm>
          <a:custGeom>
            <a:avLst/>
            <a:gdLst/>
            <a:ahLst/>
            <a:cxnLst/>
            <a:rect l="l" t="t" r="r" b="b"/>
            <a:pathLst>
              <a:path w="381000" h="1066800">
                <a:moveTo>
                  <a:pt x="0" y="0"/>
                </a:moveTo>
                <a:lnTo>
                  <a:pt x="74128" y="2496"/>
                </a:lnTo>
                <a:lnTo>
                  <a:pt x="134683" y="9302"/>
                </a:lnTo>
                <a:lnTo>
                  <a:pt x="175521" y="19395"/>
                </a:lnTo>
                <a:lnTo>
                  <a:pt x="190500" y="31750"/>
                </a:lnTo>
                <a:lnTo>
                  <a:pt x="190500" y="501650"/>
                </a:lnTo>
                <a:lnTo>
                  <a:pt x="205478" y="514004"/>
                </a:lnTo>
                <a:lnTo>
                  <a:pt x="246316" y="524097"/>
                </a:lnTo>
                <a:lnTo>
                  <a:pt x="306871" y="530903"/>
                </a:lnTo>
                <a:lnTo>
                  <a:pt x="381000" y="533400"/>
                </a:lnTo>
                <a:lnTo>
                  <a:pt x="306871" y="535896"/>
                </a:lnTo>
                <a:lnTo>
                  <a:pt x="246316" y="542702"/>
                </a:lnTo>
                <a:lnTo>
                  <a:pt x="205478" y="552795"/>
                </a:lnTo>
                <a:lnTo>
                  <a:pt x="190500" y="565150"/>
                </a:lnTo>
                <a:lnTo>
                  <a:pt x="190500" y="1035050"/>
                </a:lnTo>
                <a:lnTo>
                  <a:pt x="175521" y="1047404"/>
                </a:lnTo>
                <a:lnTo>
                  <a:pt x="134683" y="1057497"/>
                </a:lnTo>
                <a:lnTo>
                  <a:pt x="74128" y="1064303"/>
                </a:lnTo>
                <a:lnTo>
                  <a:pt x="0" y="10668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76800" y="2667000"/>
            <a:ext cx="381000" cy="1066800"/>
          </a:xfrm>
          <a:custGeom>
            <a:avLst/>
            <a:gdLst/>
            <a:ahLst/>
            <a:cxnLst/>
            <a:rect l="l" t="t" r="r" b="b"/>
            <a:pathLst>
              <a:path w="381000" h="1066800">
                <a:moveTo>
                  <a:pt x="0" y="0"/>
                </a:moveTo>
                <a:lnTo>
                  <a:pt x="74128" y="2496"/>
                </a:lnTo>
                <a:lnTo>
                  <a:pt x="134683" y="9302"/>
                </a:lnTo>
                <a:lnTo>
                  <a:pt x="175521" y="19395"/>
                </a:lnTo>
                <a:lnTo>
                  <a:pt x="190500" y="31750"/>
                </a:lnTo>
                <a:lnTo>
                  <a:pt x="190500" y="501650"/>
                </a:lnTo>
                <a:lnTo>
                  <a:pt x="205478" y="514004"/>
                </a:lnTo>
                <a:lnTo>
                  <a:pt x="246316" y="524097"/>
                </a:lnTo>
                <a:lnTo>
                  <a:pt x="306871" y="530903"/>
                </a:lnTo>
                <a:lnTo>
                  <a:pt x="381000" y="533400"/>
                </a:lnTo>
                <a:lnTo>
                  <a:pt x="306871" y="535896"/>
                </a:lnTo>
                <a:lnTo>
                  <a:pt x="246316" y="542702"/>
                </a:lnTo>
                <a:lnTo>
                  <a:pt x="205478" y="552795"/>
                </a:lnTo>
                <a:lnTo>
                  <a:pt x="190500" y="565150"/>
                </a:lnTo>
                <a:lnTo>
                  <a:pt x="190500" y="1035050"/>
                </a:lnTo>
                <a:lnTo>
                  <a:pt x="175521" y="1047404"/>
                </a:lnTo>
                <a:lnTo>
                  <a:pt x="134683" y="1057497"/>
                </a:lnTo>
                <a:lnTo>
                  <a:pt x="74128" y="1064303"/>
                </a:lnTo>
                <a:lnTo>
                  <a:pt x="0" y="10668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277611" y="1847215"/>
            <a:ext cx="421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AR</a:t>
            </a:r>
            <a:r>
              <a:rPr sz="1800" spc="-7" baseline="-20833" dirty="0">
                <a:latin typeface="Carlito"/>
                <a:cs typeface="Carlito"/>
              </a:rPr>
              <a:t>A</a:t>
            </a:r>
            <a:endParaRPr sz="1800" baseline="-20833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77611" y="3066669"/>
            <a:ext cx="415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AR</a:t>
            </a:r>
            <a:r>
              <a:rPr sz="1800" spc="-7" baseline="-20833" dirty="0">
                <a:latin typeface="Carlito"/>
                <a:cs typeface="Carlito"/>
              </a:rPr>
              <a:t>B</a:t>
            </a:r>
            <a:endParaRPr sz="1800" baseline="-20833">
              <a:latin typeface="Carlito"/>
              <a:cs typeface="Carlito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589401" y="3810000"/>
            <a:ext cx="1152144" cy="14630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3583051" y="3803650"/>
          <a:ext cx="1171575" cy="1475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890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Z |</a:t>
                      </a:r>
                      <a:r>
                        <a:rPr sz="1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W |</a:t>
                      </a:r>
                      <a:r>
                        <a:rPr sz="18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BD4A47"/>
                      </a:solidFill>
                      <a:prstDash val="solid"/>
                    </a:lnL>
                    <a:lnR w="12700">
                      <a:solidFill>
                        <a:srgbClr val="BD4A47"/>
                      </a:solidFill>
                      <a:prstDash val="solid"/>
                    </a:lnR>
                    <a:lnT w="12700">
                      <a:solidFill>
                        <a:srgbClr val="BD4A47"/>
                      </a:solidFill>
                      <a:prstDash val="solid"/>
                    </a:lnT>
                    <a:lnB w="12700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2" name="object 32"/>
          <p:cNvSpPr/>
          <p:nvPr/>
        </p:nvSpPr>
        <p:spPr>
          <a:xfrm>
            <a:off x="4884801" y="3810000"/>
            <a:ext cx="381000" cy="1447800"/>
          </a:xfrm>
          <a:custGeom>
            <a:avLst/>
            <a:gdLst/>
            <a:ahLst/>
            <a:cxnLst/>
            <a:rect l="l" t="t" r="r" b="b"/>
            <a:pathLst>
              <a:path w="381000" h="1447800">
                <a:moveTo>
                  <a:pt x="0" y="0"/>
                </a:moveTo>
                <a:lnTo>
                  <a:pt x="74181" y="2496"/>
                </a:lnTo>
                <a:lnTo>
                  <a:pt x="134731" y="9302"/>
                </a:lnTo>
                <a:lnTo>
                  <a:pt x="175539" y="19395"/>
                </a:lnTo>
                <a:lnTo>
                  <a:pt x="190500" y="31750"/>
                </a:lnTo>
                <a:lnTo>
                  <a:pt x="190500" y="692150"/>
                </a:lnTo>
                <a:lnTo>
                  <a:pt x="205478" y="704504"/>
                </a:lnTo>
                <a:lnTo>
                  <a:pt x="246316" y="714597"/>
                </a:lnTo>
                <a:lnTo>
                  <a:pt x="306871" y="721403"/>
                </a:lnTo>
                <a:lnTo>
                  <a:pt x="381000" y="723900"/>
                </a:lnTo>
                <a:lnTo>
                  <a:pt x="306871" y="726396"/>
                </a:lnTo>
                <a:lnTo>
                  <a:pt x="246316" y="733202"/>
                </a:lnTo>
                <a:lnTo>
                  <a:pt x="205478" y="743295"/>
                </a:lnTo>
                <a:lnTo>
                  <a:pt x="190500" y="755650"/>
                </a:lnTo>
                <a:lnTo>
                  <a:pt x="190500" y="1416050"/>
                </a:lnTo>
                <a:lnTo>
                  <a:pt x="175539" y="1428404"/>
                </a:lnTo>
                <a:lnTo>
                  <a:pt x="134731" y="1438497"/>
                </a:lnTo>
                <a:lnTo>
                  <a:pt x="74181" y="1445303"/>
                </a:lnTo>
                <a:lnTo>
                  <a:pt x="0" y="14478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285485" y="4374007"/>
            <a:ext cx="412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AR</a:t>
            </a:r>
            <a:r>
              <a:rPr sz="1800" spc="-15" baseline="-20833" dirty="0">
                <a:latin typeface="Carlito"/>
                <a:cs typeface="Carlito"/>
              </a:rPr>
              <a:t>C</a:t>
            </a:r>
            <a:endParaRPr sz="1800" baseline="-20833">
              <a:latin typeface="Carlito"/>
              <a:cs typeface="Carlito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438400" y="1930907"/>
            <a:ext cx="1219200" cy="1703705"/>
          </a:xfrm>
          <a:custGeom>
            <a:avLst/>
            <a:gdLst/>
            <a:ahLst/>
            <a:cxnLst/>
            <a:rect l="l" t="t" r="r" b="b"/>
            <a:pathLst>
              <a:path w="1219200" h="1703704">
                <a:moveTo>
                  <a:pt x="1208303" y="1658366"/>
                </a:moveTo>
                <a:lnTo>
                  <a:pt x="1206627" y="1658366"/>
                </a:lnTo>
                <a:lnTo>
                  <a:pt x="1183106" y="1658366"/>
                </a:lnTo>
                <a:lnTo>
                  <a:pt x="1127125" y="1690878"/>
                </a:lnTo>
                <a:lnTo>
                  <a:pt x="1124204" y="1692656"/>
                </a:lnTo>
                <a:lnTo>
                  <a:pt x="1123061" y="1696593"/>
                </a:lnTo>
                <a:lnTo>
                  <a:pt x="1126617" y="1702689"/>
                </a:lnTo>
                <a:lnTo>
                  <a:pt x="1130554" y="1703705"/>
                </a:lnTo>
                <a:lnTo>
                  <a:pt x="1208303" y="1658366"/>
                </a:lnTo>
                <a:close/>
              </a:path>
              <a:path w="1219200" h="1703704">
                <a:moveTo>
                  <a:pt x="1208303" y="58166"/>
                </a:moveTo>
                <a:lnTo>
                  <a:pt x="1206627" y="58166"/>
                </a:lnTo>
                <a:lnTo>
                  <a:pt x="1183106" y="58166"/>
                </a:lnTo>
                <a:lnTo>
                  <a:pt x="1127125" y="90678"/>
                </a:lnTo>
                <a:lnTo>
                  <a:pt x="1124204" y="92456"/>
                </a:lnTo>
                <a:lnTo>
                  <a:pt x="1123061" y="96393"/>
                </a:lnTo>
                <a:lnTo>
                  <a:pt x="1126617" y="102489"/>
                </a:lnTo>
                <a:lnTo>
                  <a:pt x="1130554" y="103505"/>
                </a:lnTo>
                <a:lnTo>
                  <a:pt x="1208303" y="58166"/>
                </a:lnTo>
                <a:close/>
              </a:path>
              <a:path w="1219200" h="1703704">
                <a:moveTo>
                  <a:pt x="1219200" y="1652016"/>
                </a:moveTo>
                <a:lnTo>
                  <a:pt x="1130681" y="1600212"/>
                </a:lnTo>
                <a:lnTo>
                  <a:pt x="1126744" y="1601216"/>
                </a:lnTo>
                <a:lnTo>
                  <a:pt x="1123188" y="1607324"/>
                </a:lnTo>
                <a:lnTo>
                  <a:pt x="1124204" y="1611261"/>
                </a:lnTo>
                <a:lnTo>
                  <a:pt x="1182979" y="1645640"/>
                </a:lnTo>
                <a:lnTo>
                  <a:pt x="0" y="1644142"/>
                </a:lnTo>
                <a:lnTo>
                  <a:pt x="0" y="1656842"/>
                </a:lnTo>
                <a:lnTo>
                  <a:pt x="1183157" y="1658340"/>
                </a:lnTo>
                <a:lnTo>
                  <a:pt x="1206627" y="1658366"/>
                </a:lnTo>
                <a:lnTo>
                  <a:pt x="1208354" y="1658340"/>
                </a:lnTo>
                <a:lnTo>
                  <a:pt x="1219200" y="1652016"/>
                </a:lnTo>
                <a:close/>
              </a:path>
              <a:path w="1219200" h="1703704">
                <a:moveTo>
                  <a:pt x="1219200" y="51816"/>
                </a:moveTo>
                <a:lnTo>
                  <a:pt x="1130681" y="0"/>
                </a:lnTo>
                <a:lnTo>
                  <a:pt x="1126744" y="1016"/>
                </a:lnTo>
                <a:lnTo>
                  <a:pt x="1123188" y="7112"/>
                </a:lnTo>
                <a:lnTo>
                  <a:pt x="1124204" y="11049"/>
                </a:lnTo>
                <a:lnTo>
                  <a:pt x="1182979" y="45440"/>
                </a:lnTo>
                <a:lnTo>
                  <a:pt x="0" y="43942"/>
                </a:lnTo>
                <a:lnTo>
                  <a:pt x="0" y="56642"/>
                </a:lnTo>
                <a:lnTo>
                  <a:pt x="1183157" y="58140"/>
                </a:lnTo>
                <a:lnTo>
                  <a:pt x="1206627" y="58166"/>
                </a:lnTo>
                <a:lnTo>
                  <a:pt x="1208354" y="58140"/>
                </a:lnTo>
                <a:lnTo>
                  <a:pt x="1219200" y="51816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45844" y="1858771"/>
            <a:ext cx="1214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Nesting</a:t>
            </a:r>
            <a:r>
              <a:rPr sz="1800" spc="-8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level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69644" y="3295269"/>
            <a:ext cx="1291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Symbol </a:t>
            </a:r>
            <a:r>
              <a:rPr sz="1800" dirty="0">
                <a:latin typeface="Carlito"/>
                <a:cs typeface="Carlito"/>
              </a:rPr>
              <a:t>&amp;  </a:t>
            </a:r>
            <a:r>
              <a:rPr sz="1800" spc="-5" dirty="0">
                <a:latin typeface="Carlito"/>
                <a:cs typeface="Carlito"/>
              </a:rPr>
              <a:t>D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s</a:t>
            </a:r>
            <a:r>
              <a:rPr sz="1800" spc="5" dirty="0">
                <a:latin typeface="Carlito"/>
                <a:cs typeface="Carlito"/>
              </a:rPr>
              <a:t>p</a:t>
            </a:r>
            <a:r>
              <a:rPr sz="1800" spc="-5" dirty="0">
                <a:latin typeface="Carlito"/>
                <a:cs typeface="Carlito"/>
              </a:rPr>
              <a:t>l</a:t>
            </a:r>
            <a:r>
              <a:rPr sz="1800" dirty="0">
                <a:latin typeface="Carlito"/>
                <a:cs typeface="Carlito"/>
              </a:rPr>
              <a:t>aceme</a:t>
            </a:r>
            <a:r>
              <a:rPr sz="1800" spc="-10" dirty="0">
                <a:latin typeface="Carlito"/>
                <a:cs typeface="Carlito"/>
              </a:rPr>
              <a:t>n</a:t>
            </a:r>
            <a:r>
              <a:rPr sz="1800" dirty="0">
                <a:latin typeface="Carlito"/>
                <a:cs typeface="Carlito"/>
              </a:rPr>
              <a:t>t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38722"/>
            <a:ext cx="8194675" cy="509905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5.</a:t>
            </a: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Recursion: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Extended </a:t>
            </a:r>
            <a:r>
              <a:rPr sz="3200" spc="-20" dirty="0">
                <a:latin typeface="Carlito"/>
                <a:cs typeface="Carlito"/>
              </a:rPr>
              <a:t>stack </a:t>
            </a:r>
            <a:r>
              <a:rPr sz="3200" dirty="0">
                <a:latin typeface="Carlito"/>
                <a:cs typeface="Carlito"/>
              </a:rPr>
              <a:t>model </a:t>
            </a:r>
            <a:r>
              <a:rPr sz="3200" spc="-15" dirty="0">
                <a:latin typeface="Carlito"/>
                <a:cs typeface="Carlito"/>
              </a:rPr>
              <a:t>best </a:t>
            </a:r>
            <a:r>
              <a:rPr sz="3200" spc="-30" dirty="0">
                <a:latin typeface="Carlito"/>
                <a:cs typeface="Carlito"/>
              </a:rPr>
              <a:t>for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recursion.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See </a:t>
            </a:r>
            <a:r>
              <a:rPr sz="3200" spc="-20" dirty="0">
                <a:latin typeface="Carlito"/>
                <a:cs typeface="Carlito"/>
              </a:rPr>
              <a:t>program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figure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book pg. no. </a:t>
            </a:r>
            <a:r>
              <a:rPr sz="3200" dirty="0">
                <a:latin typeface="Carlito"/>
                <a:cs typeface="Carlito"/>
              </a:rPr>
              <a:t>175 and  </a:t>
            </a:r>
            <a:r>
              <a:rPr sz="3200" spc="-5" dirty="0">
                <a:latin typeface="Carlito"/>
                <a:cs typeface="Carlito"/>
              </a:rPr>
              <a:t>176.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6.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Limitations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of </a:t>
            </a: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stack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based memory</a:t>
            </a:r>
            <a:r>
              <a:rPr sz="3200" b="1" u="heavy" spc="-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allocation:</a:t>
            </a:r>
            <a:endParaRPr sz="3200">
              <a:latin typeface="Carlito"/>
              <a:cs typeface="Carlito"/>
            </a:endParaRPr>
          </a:p>
          <a:p>
            <a:pPr marL="355600" marR="97409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Not </a:t>
            </a:r>
            <a:r>
              <a:rPr sz="3200" spc="-10" dirty="0">
                <a:latin typeface="Carlito"/>
                <a:cs typeface="Carlito"/>
              </a:rPr>
              <a:t>good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20" dirty="0">
                <a:latin typeface="Carlito"/>
                <a:cs typeface="Carlito"/>
              </a:rPr>
              <a:t>program </a:t>
            </a:r>
            <a:r>
              <a:rPr sz="3200" spc="-15" dirty="0">
                <a:latin typeface="Carlito"/>
                <a:cs typeface="Carlito"/>
              </a:rPr>
              <a:t>controlled </a:t>
            </a:r>
            <a:r>
              <a:rPr sz="3200" dirty="0">
                <a:latin typeface="Carlito"/>
                <a:cs typeface="Carlito"/>
              </a:rPr>
              <a:t>memory  </a:t>
            </a:r>
            <a:r>
              <a:rPr sz="3200" spc="-10" dirty="0">
                <a:latin typeface="Carlito"/>
                <a:cs typeface="Carlito"/>
              </a:rPr>
              <a:t>allocation.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  <a:tab pos="2808605" algn="l"/>
              </a:tabLst>
            </a:pPr>
            <a:r>
              <a:rPr sz="3200" dirty="0">
                <a:latin typeface="Carlito"/>
                <a:cs typeface="Carlito"/>
              </a:rPr>
              <a:t>Not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adequate	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multi-active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programs.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441" y="46736"/>
            <a:ext cx="58978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[C] </a:t>
            </a:r>
            <a:r>
              <a:rPr spc="-35" dirty="0"/>
              <a:t>Array </a:t>
            </a:r>
            <a:r>
              <a:rPr spc="-10" dirty="0"/>
              <a:t>allocation </a:t>
            </a:r>
            <a:r>
              <a:rPr spc="-5" dirty="0"/>
              <a:t>&amp;</a:t>
            </a:r>
            <a:r>
              <a:rPr spc="-50" dirty="0"/>
              <a:t> </a:t>
            </a:r>
            <a:r>
              <a:rPr spc="-5" dirty="0"/>
              <a:t>Access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31265"/>
            <a:ext cx="5802630" cy="5220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rlito"/>
                <a:cs typeface="Carlito"/>
              </a:rPr>
              <a:t>A[5,10]. </a:t>
            </a:r>
            <a:r>
              <a:rPr sz="1800" dirty="0">
                <a:latin typeface="Carlito"/>
                <a:cs typeface="Carlito"/>
              </a:rPr>
              <a:t>2D </a:t>
            </a:r>
            <a:r>
              <a:rPr sz="1800" spc="-20" dirty="0">
                <a:latin typeface="Carlito"/>
                <a:cs typeface="Carlito"/>
              </a:rPr>
              <a:t>array </a:t>
            </a:r>
            <a:r>
              <a:rPr sz="1800" spc="-10" dirty="0">
                <a:latin typeface="Carlito"/>
                <a:cs typeface="Carlito"/>
              </a:rPr>
              <a:t>arranged column</a:t>
            </a:r>
            <a:r>
              <a:rPr sz="1800" spc="3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wise.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rlito"/>
                <a:cs typeface="Carlito"/>
              </a:rPr>
              <a:t>Lower </a:t>
            </a:r>
            <a:r>
              <a:rPr sz="1800" spc="-5" dirty="0">
                <a:latin typeface="Carlito"/>
                <a:cs typeface="Carlito"/>
              </a:rPr>
              <a:t>bound is</a:t>
            </a:r>
            <a:r>
              <a:rPr sz="1800" spc="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1.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rlito"/>
                <a:cs typeface="Carlito"/>
              </a:rPr>
              <a:t>Address of element </a:t>
            </a:r>
            <a:r>
              <a:rPr sz="1800" dirty="0">
                <a:latin typeface="Carlito"/>
                <a:cs typeface="Carlito"/>
              </a:rPr>
              <a:t>A[s1,s2] </a:t>
            </a:r>
            <a:r>
              <a:rPr sz="1800" spc="-5" dirty="0">
                <a:latin typeface="Carlito"/>
                <a:cs typeface="Carlito"/>
              </a:rPr>
              <a:t>is determined by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formula: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arlito"/>
                <a:cs typeface="Carlito"/>
              </a:rPr>
              <a:t>Ad.A[s1,s2] = Ad.A[1,1] + { </a:t>
            </a:r>
            <a:r>
              <a:rPr sz="1800" spc="-5" dirty="0">
                <a:latin typeface="Carlito"/>
                <a:cs typeface="Carlito"/>
              </a:rPr>
              <a:t>(s2-1)xn </a:t>
            </a:r>
            <a:r>
              <a:rPr sz="1800" dirty="0">
                <a:latin typeface="Carlito"/>
                <a:cs typeface="Carlito"/>
              </a:rPr>
              <a:t>+ </a:t>
            </a:r>
            <a:r>
              <a:rPr sz="1800" spc="-5" dirty="0">
                <a:latin typeface="Carlito"/>
                <a:cs typeface="Carlito"/>
              </a:rPr>
              <a:t>(s1-1)} </a:t>
            </a:r>
            <a:r>
              <a:rPr sz="1800" dirty="0">
                <a:latin typeface="Carlito"/>
                <a:cs typeface="Carlito"/>
              </a:rPr>
              <a:t>x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k.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rlito"/>
                <a:cs typeface="Carlito"/>
              </a:rPr>
              <a:t>Where,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dirty="0">
                <a:latin typeface="Carlito"/>
                <a:cs typeface="Carlito"/>
              </a:rPr>
              <a:t>n is </a:t>
            </a:r>
            <a:r>
              <a:rPr sz="1500" spc="-5" dirty="0">
                <a:latin typeface="Carlito"/>
                <a:cs typeface="Carlito"/>
              </a:rPr>
              <a:t>number of</a:t>
            </a:r>
            <a:r>
              <a:rPr sz="1500" spc="-25" dirty="0">
                <a:latin typeface="Carlito"/>
                <a:cs typeface="Carlito"/>
              </a:rPr>
              <a:t> </a:t>
            </a:r>
            <a:r>
              <a:rPr sz="1500" spc="-15" dirty="0">
                <a:latin typeface="Carlito"/>
                <a:cs typeface="Carlito"/>
              </a:rPr>
              <a:t>rows.</a:t>
            </a:r>
            <a:endParaRPr sz="1500">
              <a:latin typeface="Carlito"/>
              <a:cs typeface="Carlito"/>
            </a:endParaRPr>
          </a:p>
          <a:p>
            <a:pPr marL="756285" lvl="1" indent="-287020">
              <a:lnSpc>
                <a:spcPts val="17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dirty="0">
                <a:latin typeface="Carlito"/>
                <a:cs typeface="Carlito"/>
              </a:rPr>
              <a:t>k is </a:t>
            </a:r>
            <a:r>
              <a:rPr sz="1500" spc="-10" dirty="0">
                <a:latin typeface="Carlito"/>
                <a:cs typeface="Carlito"/>
              </a:rPr>
              <a:t>size, </a:t>
            </a:r>
            <a:r>
              <a:rPr sz="1500" dirty="0">
                <a:latin typeface="Carlito"/>
                <a:cs typeface="Carlito"/>
              </a:rPr>
              <a:t>number </a:t>
            </a:r>
            <a:r>
              <a:rPr sz="1500" spc="-5" dirty="0">
                <a:latin typeface="Carlito"/>
                <a:cs typeface="Carlito"/>
              </a:rPr>
              <a:t>of </a:t>
            </a:r>
            <a:r>
              <a:rPr sz="1500" spc="-10" dirty="0">
                <a:latin typeface="Carlito"/>
                <a:cs typeface="Carlito"/>
              </a:rPr>
              <a:t>words </a:t>
            </a:r>
            <a:r>
              <a:rPr sz="1500" spc="-5" dirty="0">
                <a:latin typeface="Carlito"/>
                <a:cs typeface="Carlito"/>
              </a:rPr>
              <a:t>required by </a:t>
            </a:r>
            <a:r>
              <a:rPr sz="1500" dirty="0">
                <a:latin typeface="Carlito"/>
                <a:cs typeface="Carlito"/>
              </a:rPr>
              <a:t>each</a:t>
            </a:r>
            <a:r>
              <a:rPr sz="1500" spc="-1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element.</a:t>
            </a:r>
            <a:endParaRPr sz="1500">
              <a:latin typeface="Carlito"/>
              <a:cs typeface="Carlito"/>
            </a:endParaRPr>
          </a:p>
          <a:p>
            <a:pPr marL="354965" marR="1752600" indent="-354965">
              <a:lnSpc>
                <a:spcPts val="173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rlito"/>
                <a:cs typeface="Carlito"/>
              </a:rPr>
              <a:t>General </a:t>
            </a:r>
            <a:r>
              <a:rPr sz="1800" dirty="0">
                <a:latin typeface="Carlito"/>
                <a:cs typeface="Carlito"/>
              </a:rPr>
              <a:t>2D </a:t>
            </a:r>
            <a:r>
              <a:rPr sz="1800" spc="-20" dirty="0">
                <a:latin typeface="Carlito"/>
                <a:cs typeface="Carlito"/>
              </a:rPr>
              <a:t>array </a:t>
            </a:r>
            <a:r>
              <a:rPr sz="1800" spc="-10" dirty="0">
                <a:latin typeface="Carlito"/>
                <a:cs typeface="Carlito"/>
              </a:rPr>
              <a:t>can </a:t>
            </a:r>
            <a:r>
              <a:rPr sz="1800" spc="-5" dirty="0">
                <a:latin typeface="Carlito"/>
                <a:cs typeface="Carlito"/>
              </a:rPr>
              <a:t>be </a:t>
            </a:r>
            <a:r>
              <a:rPr sz="1800" spc="-10" dirty="0">
                <a:latin typeface="Carlito"/>
                <a:cs typeface="Carlito"/>
              </a:rPr>
              <a:t>represented </a:t>
            </a:r>
            <a:r>
              <a:rPr sz="1800" spc="-5" dirty="0">
                <a:latin typeface="Carlito"/>
                <a:cs typeface="Carlito"/>
              </a:rPr>
              <a:t>by  a[l1:u1,l2:u2]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ts val="1945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formula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becomes</a:t>
            </a:r>
            <a:endParaRPr sz="1800">
              <a:latin typeface="Carlito"/>
              <a:cs typeface="Carlito"/>
            </a:endParaRPr>
          </a:p>
          <a:p>
            <a:pPr marL="355600">
              <a:lnSpc>
                <a:spcPts val="1945"/>
              </a:lnSpc>
            </a:pPr>
            <a:r>
              <a:rPr sz="1800" dirty="0">
                <a:latin typeface="Carlito"/>
                <a:cs typeface="Carlito"/>
              </a:rPr>
              <a:t>Ad.A[S1,S2] = </a:t>
            </a:r>
            <a:r>
              <a:rPr sz="1800" spc="-5" dirty="0">
                <a:latin typeface="Carlito"/>
                <a:cs typeface="Carlito"/>
              </a:rPr>
              <a:t>Ad.A[l1,l2] </a:t>
            </a:r>
            <a:r>
              <a:rPr sz="1800" dirty="0">
                <a:latin typeface="Carlito"/>
                <a:cs typeface="Carlito"/>
              </a:rPr>
              <a:t>+ </a:t>
            </a:r>
            <a:r>
              <a:rPr sz="1800" spc="-5" dirty="0">
                <a:latin typeface="Carlito"/>
                <a:cs typeface="Carlito"/>
              </a:rPr>
              <a:t>{(s2-l2) </a:t>
            </a:r>
            <a:r>
              <a:rPr sz="1800" dirty="0">
                <a:latin typeface="Carlito"/>
                <a:cs typeface="Carlito"/>
              </a:rPr>
              <a:t>x </a:t>
            </a:r>
            <a:r>
              <a:rPr sz="1800" spc="-5" dirty="0">
                <a:latin typeface="Carlito"/>
                <a:cs typeface="Carlito"/>
              </a:rPr>
              <a:t>(u1-l1+1) </a:t>
            </a:r>
            <a:r>
              <a:rPr sz="1800" dirty="0">
                <a:latin typeface="Carlito"/>
                <a:cs typeface="Carlito"/>
              </a:rPr>
              <a:t>+ </a:t>
            </a:r>
            <a:r>
              <a:rPr sz="1800" spc="-5" dirty="0">
                <a:latin typeface="Carlito"/>
                <a:cs typeface="Carlito"/>
              </a:rPr>
              <a:t>(s1-l1)} </a:t>
            </a:r>
            <a:r>
              <a:rPr sz="1800" dirty="0">
                <a:latin typeface="Carlito"/>
                <a:cs typeface="Carlito"/>
              </a:rPr>
              <a:t>x</a:t>
            </a:r>
            <a:r>
              <a:rPr sz="1800" spc="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k.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rlito"/>
                <a:cs typeface="Carlito"/>
              </a:rPr>
              <a:t>Defining </a:t>
            </a:r>
            <a:r>
              <a:rPr sz="1800" dirty="0">
                <a:latin typeface="Carlito"/>
                <a:cs typeface="Carlito"/>
              </a:rPr>
              <a:t>the</a:t>
            </a:r>
            <a:r>
              <a:rPr sz="1800" spc="2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range: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spc="-5" dirty="0">
                <a:latin typeface="Carlito"/>
                <a:cs typeface="Carlito"/>
              </a:rPr>
              <a:t>Range1:</a:t>
            </a:r>
            <a:r>
              <a:rPr sz="1500" spc="-10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u1-l1+1</a:t>
            </a:r>
            <a:endParaRPr sz="1500">
              <a:latin typeface="Carlito"/>
              <a:cs typeface="Carlito"/>
            </a:endParaRPr>
          </a:p>
          <a:p>
            <a:pPr marL="756285" lvl="1" indent="-287020">
              <a:lnSpc>
                <a:spcPts val="17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spc="-5" dirty="0">
                <a:latin typeface="Carlito"/>
                <a:cs typeface="Carlito"/>
              </a:rPr>
              <a:t>Range2:</a:t>
            </a:r>
            <a:r>
              <a:rPr sz="1500" spc="-10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u2-l2+1</a:t>
            </a:r>
            <a:endParaRPr sz="1500">
              <a:latin typeface="Carlito"/>
              <a:cs typeface="Carlito"/>
            </a:endParaRPr>
          </a:p>
          <a:p>
            <a:pPr marL="355600" indent="-342900">
              <a:lnSpc>
                <a:spcPts val="1939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arlito"/>
                <a:cs typeface="Carlito"/>
              </a:rPr>
              <a:t>Ad.A[s1,s2]</a:t>
            </a:r>
            <a:endParaRPr sz="1800">
              <a:latin typeface="Carlito"/>
              <a:cs typeface="Carlito"/>
            </a:endParaRPr>
          </a:p>
          <a:p>
            <a:pPr marL="927100">
              <a:lnSpc>
                <a:spcPts val="1730"/>
              </a:lnSpc>
            </a:pPr>
            <a:r>
              <a:rPr sz="1800" dirty="0">
                <a:latin typeface="Carlito"/>
                <a:cs typeface="Carlito"/>
              </a:rPr>
              <a:t>= </a:t>
            </a:r>
            <a:r>
              <a:rPr sz="1800" spc="-5" dirty="0">
                <a:latin typeface="Carlito"/>
                <a:cs typeface="Carlito"/>
              </a:rPr>
              <a:t>Ad.A[l1,l2] </a:t>
            </a:r>
            <a:r>
              <a:rPr sz="1800" dirty="0">
                <a:latin typeface="Carlito"/>
                <a:cs typeface="Carlito"/>
              </a:rPr>
              <a:t>+ </a:t>
            </a:r>
            <a:r>
              <a:rPr sz="1800" spc="-5" dirty="0">
                <a:latin typeface="Carlito"/>
                <a:cs typeface="Carlito"/>
              </a:rPr>
              <a:t>{(s2-l2) </a:t>
            </a:r>
            <a:r>
              <a:rPr sz="1800" dirty="0">
                <a:latin typeface="Carlito"/>
                <a:cs typeface="Carlito"/>
              </a:rPr>
              <a:t>x </a:t>
            </a:r>
            <a:r>
              <a:rPr sz="1800" spc="-10" dirty="0">
                <a:latin typeface="Carlito"/>
                <a:cs typeface="Carlito"/>
              </a:rPr>
              <a:t>range1 </a:t>
            </a:r>
            <a:r>
              <a:rPr sz="1800" dirty="0">
                <a:latin typeface="Carlito"/>
                <a:cs typeface="Carlito"/>
              </a:rPr>
              <a:t>+ </a:t>
            </a:r>
            <a:r>
              <a:rPr sz="1800" spc="-5" dirty="0">
                <a:latin typeface="Carlito"/>
                <a:cs typeface="Carlito"/>
              </a:rPr>
              <a:t>(s1-l1)} </a:t>
            </a:r>
            <a:r>
              <a:rPr sz="1800" dirty="0">
                <a:latin typeface="Carlito"/>
                <a:cs typeface="Carlito"/>
              </a:rPr>
              <a:t>x</a:t>
            </a:r>
            <a:r>
              <a:rPr sz="1800" spc="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k.</a:t>
            </a:r>
            <a:endParaRPr sz="1800">
              <a:latin typeface="Carlito"/>
              <a:cs typeface="Carlito"/>
            </a:endParaRPr>
          </a:p>
          <a:p>
            <a:pPr marL="927100">
              <a:lnSpc>
                <a:spcPts val="1730"/>
              </a:lnSpc>
            </a:pPr>
            <a:r>
              <a:rPr sz="1800" dirty="0">
                <a:latin typeface="Carlito"/>
                <a:cs typeface="Carlito"/>
              </a:rPr>
              <a:t>= </a:t>
            </a:r>
            <a:r>
              <a:rPr sz="1800" spc="-5" dirty="0">
                <a:latin typeface="Carlito"/>
                <a:cs typeface="Carlito"/>
              </a:rPr>
              <a:t>Ad.A[l1,l2] </a:t>
            </a:r>
            <a:r>
              <a:rPr sz="1800" spc="-105" dirty="0">
                <a:latin typeface="Arial"/>
                <a:cs typeface="Arial"/>
              </a:rPr>
              <a:t>– </a:t>
            </a:r>
            <a:r>
              <a:rPr sz="1800" spc="-10" dirty="0">
                <a:latin typeface="Carlito"/>
                <a:cs typeface="Carlito"/>
              </a:rPr>
              <a:t>(l2 </a:t>
            </a:r>
            <a:r>
              <a:rPr sz="1800" dirty="0">
                <a:latin typeface="Carlito"/>
                <a:cs typeface="Carlito"/>
              </a:rPr>
              <a:t>x </a:t>
            </a:r>
            <a:r>
              <a:rPr sz="1800" spc="-10" dirty="0">
                <a:latin typeface="Carlito"/>
                <a:cs typeface="Carlito"/>
              </a:rPr>
              <a:t>range1 </a:t>
            </a:r>
            <a:r>
              <a:rPr sz="1800" dirty="0">
                <a:latin typeface="Carlito"/>
                <a:cs typeface="Carlito"/>
              </a:rPr>
              <a:t>+ </a:t>
            </a:r>
            <a:r>
              <a:rPr sz="1800" spc="-5" dirty="0">
                <a:latin typeface="Carlito"/>
                <a:cs typeface="Carlito"/>
              </a:rPr>
              <a:t>l1) </a:t>
            </a:r>
            <a:r>
              <a:rPr sz="1800" dirty="0">
                <a:latin typeface="Carlito"/>
                <a:cs typeface="Carlito"/>
              </a:rPr>
              <a:t>x k + </a:t>
            </a:r>
            <a:r>
              <a:rPr sz="1800" spc="-5" dirty="0">
                <a:latin typeface="Carlito"/>
                <a:cs typeface="Carlito"/>
              </a:rPr>
              <a:t>(s2 </a:t>
            </a:r>
            <a:r>
              <a:rPr sz="1800" dirty="0">
                <a:latin typeface="Carlito"/>
                <a:cs typeface="Carlito"/>
              </a:rPr>
              <a:t>x</a:t>
            </a:r>
            <a:r>
              <a:rPr sz="1800" spc="7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range1</a:t>
            </a:r>
            <a:endParaRPr sz="1800">
              <a:latin typeface="Carlito"/>
              <a:cs typeface="Carlito"/>
            </a:endParaRPr>
          </a:p>
          <a:p>
            <a:pPr marL="1841500">
              <a:lnSpc>
                <a:spcPts val="1730"/>
              </a:lnSpc>
            </a:pPr>
            <a:r>
              <a:rPr sz="1800" dirty="0">
                <a:latin typeface="Carlito"/>
                <a:cs typeface="Carlito"/>
              </a:rPr>
              <a:t>+s1) x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k.</a:t>
            </a:r>
            <a:endParaRPr sz="1800">
              <a:latin typeface="Carlito"/>
              <a:cs typeface="Carlito"/>
            </a:endParaRPr>
          </a:p>
          <a:p>
            <a:pPr marL="927100">
              <a:lnSpc>
                <a:spcPts val="1945"/>
              </a:lnSpc>
            </a:pPr>
            <a:r>
              <a:rPr sz="1800" dirty="0">
                <a:latin typeface="Carlito"/>
                <a:cs typeface="Carlito"/>
              </a:rPr>
              <a:t>= Ad.A[0,0] + </a:t>
            </a:r>
            <a:r>
              <a:rPr sz="1800" spc="-5" dirty="0">
                <a:latin typeface="Carlito"/>
                <a:cs typeface="Carlito"/>
              </a:rPr>
              <a:t>(s1 </a:t>
            </a:r>
            <a:r>
              <a:rPr sz="1800" dirty="0">
                <a:latin typeface="Carlito"/>
                <a:cs typeface="Carlito"/>
              </a:rPr>
              <a:t>x </a:t>
            </a:r>
            <a:r>
              <a:rPr sz="1800" spc="-10" dirty="0">
                <a:latin typeface="Carlito"/>
                <a:cs typeface="Carlito"/>
              </a:rPr>
              <a:t>range1 </a:t>
            </a:r>
            <a:r>
              <a:rPr sz="1800" dirty="0">
                <a:latin typeface="Carlito"/>
                <a:cs typeface="Carlito"/>
              </a:rPr>
              <a:t>+ </a:t>
            </a:r>
            <a:r>
              <a:rPr sz="1800" spc="-5" dirty="0">
                <a:latin typeface="Carlito"/>
                <a:cs typeface="Carlito"/>
              </a:rPr>
              <a:t>s1) </a:t>
            </a:r>
            <a:r>
              <a:rPr sz="1800" dirty="0">
                <a:latin typeface="Carlito"/>
                <a:cs typeface="Carlito"/>
              </a:rPr>
              <a:t>x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k.</a:t>
            </a:r>
            <a:endParaRPr sz="1800">
              <a:latin typeface="Carlito"/>
              <a:cs typeface="Carlito"/>
            </a:endParaRPr>
          </a:p>
          <a:p>
            <a:pPr marL="342265" marR="200660" indent="-342265">
              <a:lnSpc>
                <a:spcPts val="1945"/>
              </a:lnSpc>
              <a:buFont typeface="Arial"/>
              <a:buChar char="•"/>
              <a:tabLst>
                <a:tab pos="342265" algn="l"/>
                <a:tab pos="355600" algn="l"/>
              </a:tabLst>
            </a:pPr>
            <a:r>
              <a:rPr sz="1800" spc="-35" dirty="0">
                <a:latin typeface="Carlito"/>
                <a:cs typeface="Carlito"/>
              </a:rPr>
              <a:t>We </a:t>
            </a:r>
            <a:r>
              <a:rPr sz="1800" spc="-10" dirty="0">
                <a:latin typeface="Carlito"/>
                <a:cs typeface="Carlito"/>
              </a:rPr>
              <a:t>can compute following values at compilation </a:t>
            </a:r>
            <a:r>
              <a:rPr sz="1800" spc="-5" dirty="0">
                <a:latin typeface="Carlito"/>
                <a:cs typeface="Carlito"/>
              </a:rPr>
              <a:t>time</a:t>
            </a:r>
            <a:r>
              <a:rPr sz="1800" spc="15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or</a:t>
            </a:r>
            <a:endParaRPr sz="1800">
              <a:latin typeface="Carlito"/>
              <a:cs typeface="Carlito"/>
            </a:endParaRPr>
          </a:p>
          <a:p>
            <a:pPr marR="243204" algn="ctr">
              <a:lnSpc>
                <a:spcPts val="1945"/>
              </a:lnSpc>
            </a:pPr>
            <a:r>
              <a:rPr sz="1800" spc="-10" dirty="0">
                <a:latin typeface="Carlito"/>
                <a:cs typeface="Carlito"/>
              </a:rPr>
              <a:t>allocation </a:t>
            </a:r>
            <a:r>
              <a:rPr sz="1800" spc="-5" dirty="0">
                <a:latin typeface="Carlito"/>
                <a:cs typeface="Carlito"/>
              </a:rPr>
              <a:t>time (given that subscripts </a:t>
            </a:r>
            <a:r>
              <a:rPr sz="1800" spc="-10" dirty="0">
                <a:latin typeface="Carlito"/>
                <a:cs typeface="Carlito"/>
              </a:rPr>
              <a:t>are</a:t>
            </a:r>
            <a:r>
              <a:rPr sz="1800" spc="7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constants).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56450" y="1365250"/>
          <a:ext cx="1153160" cy="4401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4110"/>
              </a:tblGrid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A[1,1]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A[5,1]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A[1,2]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A[5,2]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A[1,10]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A[5,10]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10439"/>
            <a:ext cx="22199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Dope</a:t>
            </a:r>
            <a:r>
              <a:rPr sz="3200" b="1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Vector: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595752"/>
            <a:ext cx="8662035" cy="594360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Definition: </a:t>
            </a:r>
            <a:r>
              <a:rPr sz="3200" spc="-5" dirty="0">
                <a:latin typeface="Carlito"/>
                <a:cs typeface="Carlito"/>
              </a:rPr>
              <a:t>Dope </a:t>
            </a:r>
            <a:r>
              <a:rPr sz="3200" spc="-15" dirty="0">
                <a:latin typeface="Carlito"/>
                <a:cs typeface="Carlito"/>
              </a:rPr>
              <a:t>vector </a:t>
            </a:r>
            <a:r>
              <a:rPr sz="3200" dirty="0">
                <a:latin typeface="Carlito"/>
                <a:cs typeface="Carlito"/>
              </a:rPr>
              <a:t>is an </a:t>
            </a:r>
            <a:r>
              <a:rPr sz="3200" spc="-10" dirty="0">
                <a:latin typeface="Carlito"/>
                <a:cs typeface="Carlito"/>
              </a:rPr>
              <a:t>descriptor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vector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Accommodated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5" dirty="0">
                <a:latin typeface="Carlito"/>
                <a:cs typeface="Carlito"/>
              </a:rPr>
              <a:t>symbol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table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Used </a:t>
            </a:r>
            <a:r>
              <a:rPr sz="2800" spc="-15" dirty="0">
                <a:latin typeface="Carlito"/>
                <a:cs typeface="Carlito"/>
              </a:rPr>
              <a:t>by generation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code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phase.</a:t>
            </a:r>
            <a:endParaRPr sz="280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No. </a:t>
            </a:r>
            <a:r>
              <a:rPr sz="3200" spc="-5" dirty="0">
                <a:latin typeface="Carlito"/>
                <a:cs typeface="Carlito"/>
              </a:rPr>
              <a:t>of dimension of </a:t>
            </a:r>
            <a:r>
              <a:rPr sz="3200" spc="-30" dirty="0">
                <a:latin typeface="Carlito"/>
                <a:cs typeface="Carlito"/>
              </a:rPr>
              <a:t>array </a:t>
            </a:r>
            <a:r>
              <a:rPr sz="3200" spc="-10" dirty="0">
                <a:latin typeface="Carlito"/>
                <a:cs typeface="Carlito"/>
              </a:rPr>
              <a:t>determine </a:t>
            </a:r>
            <a:r>
              <a:rPr sz="3200" spc="-20" dirty="0">
                <a:latin typeface="Carlito"/>
                <a:cs typeface="Carlito"/>
              </a:rPr>
              <a:t>format </a:t>
            </a:r>
            <a:r>
              <a:rPr sz="3200" dirty="0">
                <a:latin typeface="Carlito"/>
                <a:cs typeface="Carlito"/>
              </a:rPr>
              <a:t>&amp; </a:t>
            </a:r>
            <a:r>
              <a:rPr sz="3200" spc="-25" dirty="0">
                <a:latin typeface="Carlito"/>
                <a:cs typeface="Carlito"/>
              </a:rPr>
              <a:t>size 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125" dirty="0">
                <a:latin typeface="Carlito"/>
                <a:cs typeface="Carlito"/>
              </a:rPr>
              <a:t>DV.</a:t>
            </a:r>
            <a:endParaRPr sz="3200">
              <a:latin typeface="Carlito"/>
              <a:cs typeface="Carlito"/>
            </a:endParaRPr>
          </a:p>
          <a:p>
            <a:pPr marL="355600" marR="87249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Code </a:t>
            </a:r>
            <a:r>
              <a:rPr sz="3200" spc="-15" dirty="0">
                <a:latin typeface="Carlito"/>
                <a:cs typeface="Carlito"/>
              </a:rPr>
              <a:t>generation </a:t>
            </a:r>
            <a:r>
              <a:rPr sz="3200" spc="-5" dirty="0">
                <a:latin typeface="Carlito"/>
                <a:cs typeface="Carlito"/>
              </a:rPr>
              <a:t>use d.Dv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check </a:t>
            </a:r>
            <a:r>
              <a:rPr sz="3200" spc="-10" dirty="0">
                <a:latin typeface="Carlito"/>
                <a:cs typeface="Carlito"/>
              </a:rPr>
              <a:t>validity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spc="-10" dirty="0">
                <a:latin typeface="Carlito"/>
                <a:cs typeface="Carlito"/>
              </a:rPr>
              <a:t>subscripts.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See </a:t>
            </a:r>
            <a:r>
              <a:rPr sz="3200" spc="-10" dirty="0">
                <a:latin typeface="Carlito"/>
                <a:cs typeface="Carlito"/>
              </a:rPr>
              <a:t>figure </a:t>
            </a:r>
            <a:r>
              <a:rPr sz="3200" spc="-5" dirty="0">
                <a:latin typeface="Carlito"/>
                <a:cs typeface="Carlito"/>
              </a:rPr>
              <a:t>6.10 pg. no.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178.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code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25" dirty="0">
                <a:latin typeface="Carlito"/>
                <a:cs typeface="Carlito"/>
              </a:rPr>
              <a:t>array reference </a:t>
            </a:r>
            <a:r>
              <a:rPr sz="3200" spc="-5" dirty="0">
                <a:latin typeface="Carlito"/>
                <a:cs typeface="Carlito"/>
              </a:rPr>
              <a:t>on </a:t>
            </a:r>
            <a:r>
              <a:rPr sz="3200" dirty="0">
                <a:latin typeface="Carlito"/>
                <a:cs typeface="Carlito"/>
              </a:rPr>
              <a:t>pg. </a:t>
            </a:r>
            <a:r>
              <a:rPr sz="3200" spc="-5" dirty="0">
                <a:latin typeface="Carlito"/>
                <a:cs typeface="Carlito"/>
              </a:rPr>
              <a:t>no.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179.</a:t>
            </a:r>
            <a:endParaRPr sz="3200">
              <a:latin typeface="Carlito"/>
              <a:cs typeface="Carlito"/>
            </a:endParaRPr>
          </a:p>
          <a:p>
            <a:pPr marL="355600" marR="457834" indent="-342900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See </a:t>
            </a:r>
            <a:r>
              <a:rPr sz="3200" spc="-10" dirty="0">
                <a:latin typeface="Carlito"/>
                <a:cs typeface="Carlito"/>
              </a:rPr>
              <a:t>Example </a:t>
            </a:r>
            <a:r>
              <a:rPr sz="3200" dirty="0">
                <a:latin typeface="Carlito"/>
                <a:cs typeface="Carlito"/>
              </a:rPr>
              <a:t>6.15 </a:t>
            </a:r>
            <a:r>
              <a:rPr sz="3200" spc="-5" dirty="0">
                <a:latin typeface="Carlito"/>
                <a:cs typeface="Carlito"/>
              </a:rPr>
              <a:t>on pg. no. </a:t>
            </a:r>
            <a:r>
              <a:rPr sz="3200" dirty="0">
                <a:latin typeface="Carlito"/>
                <a:cs typeface="Carlito"/>
              </a:rPr>
              <a:t>179 and memory  </a:t>
            </a:r>
            <a:r>
              <a:rPr sz="3200" spc="-10" dirty="0">
                <a:latin typeface="Carlito"/>
                <a:cs typeface="Carlito"/>
              </a:rPr>
              <a:t>allocation </a:t>
            </a:r>
            <a:r>
              <a:rPr sz="3200" dirty="0">
                <a:latin typeface="Carlito"/>
                <a:cs typeface="Carlito"/>
              </a:rPr>
              <a:t>made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this </a:t>
            </a:r>
            <a:r>
              <a:rPr sz="3200" spc="-15" dirty="0">
                <a:latin typeface="Carlito"/>
                <a:cs typeface="Carlito"/>
              </a:rPr>
              <a:t>example </a:t>
            </a:r>
            <a:r>
              <a:rPr sz="3200" dirty="0">
                <a:latin typeface="Carlito"/>
                <a:cs typeface="Carlito"/>
              </a:rPr>
              <a:t>on </a:t>
            </a:r>
            <a:r>
              <a:rPr sz="3200" spc="-5" dirty="0">
                <a:latin typeface="Carlito"/>
                <a:cs typeface="Carlito"/>
              </a:rPr>
              <a:t>pg. no. </a:t>
            </a:r>
            <a:r>
              <a:rPr sz="3200" dirty="0">
                <a:latin typeface="Carlito"/>
                <a:cs typeface="Carlito"/>
              </a:rPr>
              <a:t>180  </a:t>
            </a:r>
            <a:r>
              <a:rPr sz="3200" spc="-5" dirty="0">
                <a:latin typeface="Carlito"/>
                <a:cs typeface="Carlito"/>
              </a:rPr>
              <a:t>fig. </a:t>
            </a:r>
            <a:r>
              <a:rPr sz="3200" dirty="0">
                <a:latin typeface="Carlito"/>
                <a:cs typeface="Carlito"/>
              </a:rPr>
              <a:t>6.12.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6425" y="2549728"/>
            <a:ext cx="52362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Compiler </a:t>
            </a:r>
            <a:r>
              <a:rPr sz="4400" dirty="0"/>
              <a:t>of</a:t>
            </a:r>
            <a:r>
              <a:rPr sz="4400" spc="-45" dirty="0"/>
              <a:t> </a:t>
            </a:r>
            <a:r>
              <a:rPr sz="4400" spc="-10" dirty="0"/>
              <a:t>Expression</a:t>
            </a:r>
            <a:endParaRPr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0261" y="107645"/>
            <a:ext cx="1905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Example: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0" y="1173099"/>
            <a:ext cx="5791200" cy="4572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Position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:=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initiate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+ </a:t>
            </a: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rate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*</a:t>
            </a:r>
            <a:r>
              <a:rPr sz="1800" spc="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60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3200" y="2011298"/>
            <a:ext cx="3657600" cy="457200"/>
          </a:xfrm>
          <a:prstGeom prst="rect">
            <a:avLst/>
          </a:prstGeom>
          <a:solidFill>
            <a:srgbClr val="C0504D"/>
          </a:solidFill>
          <a:ln w="25400">
            <a:solidFill>
              <a:srgbClr val="385D89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121410">
              <a:lnSpc>
                <a:spcPct val="100000"/>
              </a:lnSpc>
              <a:spcBef>
                <a:spcPts val="605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Lexical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2600" y="2849498"/>
            <a:ext cx="5410200" cy="4572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Id1 = id2 +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id3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*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60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3200" y="3687698"/>
            <a:ext cx="3657600" cy="457200"/>
          </a:xfrm>
          <a:prstGeom prst="rect">
            <a:avLst/>
          </a:prstGeom>
          <a:solidFill>
            <a:srgbClr val="C0504D"/>
          </a:solidFill>
          <a:ln w="25400">
            <a:solidFill>
              <a:srgbClr val="385D89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127125">
              <a:lnSpc>
                <a:spcPct val="100000"/>
              </a:lnSpc>
              <a:spcBef>
                <a:spcPts val="605"/>
              </a:spcBef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Syntax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330700" y="1617599"/>
            <a:ext cx="177800" cy="406400"/>
            <a:chOff x="4330700" y="1617599"/>
            <a:chExt cx="177800" cy="406400"/>
          </a:xfrm>
        </p:grpSpPr>
        <p:sp>
          <p:nvSpPr>
            <p:cNvPr id="8" name="object 8"/>
            <p:cNvSpPr/>
            <p:nvPr/>
          </p:nvSpPr>
          <p:spPr>
            <a:xfrm>
              <a:off x="4343400" y="1630299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43400" y="1630299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330700" y="2455798"/>
            <a:ext cx="177800" cy="406400"/>
            <a:chOff x="4330700" y="2455798"/>
            <a:chExt cx="177800" cy="406400"/>
          </a:xfrm>
        </p:grpSpPr>
        <p:sp>
          <p:nvSpPr>
            <p:cNvPr id="11" name="object 11"/>
            <p:cNvSpPr/>
            <p:nvPr/>
          </p:nvSpPr>
          <p:spPr>
            <a:xfrm>
              <a:off x="4343400" y="2468498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43400" y="2468498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330700" y="3293998"/>
            <a:ext cx="177800" cy="406400"/>
            <a:chOff x="4330700" y="3293998"/>
            <a:chExt cx="177800" cy="406400"/>
          </a:xfrm>
        </p:grpSpPr>
        <p:sp>
          <p:nvSpPr>
            <p:cNvPr id="14" name="object 14"/>
            <p:cNvSpPr/>
            <p:nvPr/>
          </p:nvSpPr>
          <p:spPr>
            <a:xfrm>
              <a:off x="4343400" y="3306698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43400" y="3306698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330700" y="4132198"/>
            <a:ext cx="177800" cy="406400"/>
            <a:chOff x="4330700" y="4132198"/>
            <a:chExt cx="177800" cy="406400"/>
          </a:xfrm>
        </p:grpSpPr>
        <p:sp>
          <p:nvSpPr>
            <p:cNvPr id="17" name="object 17"/>
            <p:cNvSpPr/>
            <p:nvPr/>
          </p:nvSpPr>
          <p:spPr>
            <a:xfrm>
              <a:off x="4343400" y="4144898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43400" y="4144898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346575" y="451485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:=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89375" y="5048250"/>
            <a:ext cx="313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id1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56428" y="4895850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+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22775" y="5505399"/>
            <a:ext cx="3136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d2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13628" y="5429199"/>
            <a:ext cx="1397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*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80228" y="5962903"/>
            <a:ext cx="313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id3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94628" y="5962903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286377" y="4865115"/>
            <a:ext cx="1047750" cy="806450"/>
          </a:xfrm>
          <a:custGeom>
            <a:avLst/>
            <a:gdLst/>
            <a:ahLst/>
            <a:cxnLst/>
            <a:rect l="l" t="t" r="r" b="b"/>
            <a:pathLst>
              <a:path w="1047750" h="806450">
                <a:moveTo>
                  <a:pt x="162178" y="0"/>
                </a:moveTo>
                <a:lnTo>
                  <a:pt x="0" y="348741"/>
                </a:lnTo>
              </a:path>
              <a:path w="1047750" h="806450">
                <a:moveTo>
                  <a:pt x="162178" y="0"/>
                </a:moveTo>
                <a:lnTo>
                  <a:pt x="590423" y="196341"/>
                </a:lnTo>
              </a:path>
              <a:path w="1047750" h="806450">
                <a:moveTo>
                  <a:pt x="742823" y="380999"/>
                </a:moveTo>
                <a:lnTo>
                  <a:pt x="533400" y="805954"/>
                </a:lnTo>
              </a:path>
              <a:path w="1047750" h="806450">
                <a:moveTo>
                  <a:pt x="742823" y="380999"/>
                </a:moveTo>
                <a:lnTo>
                  <a:pt x="1047623" y="729754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76977" y="5779528"/>
            <a:ext cx="438150" cy="349250"/>
          </a:xfrm>
          <a:custGeom>
            <a:avLst/>
            <a:gdLst/>
            <a:ahLst/>
            <a:cxnLst/>
            <a:rect l="l" t="t" r="r" b="b"/>
            <a:pathLst>
              <a:path w="438150" h="349250">
                <a:moveTo>
                  <a:pt x="245110" y="0"/>
                </a:moveTo>
                <a:lnTo>
                  <a:pt x="0" y="348741"/>
                </a:lnTo>
              </a:path>
              <a:path w="438150" h="349250">
                <a:moveTo>
                  <a:pt x="245110" y="0"/>
                </a:moveTo>
                <a:lnTo>
                  <a:pt x="438023" y="348741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5773" y="461594"/>
            <a:ext cx="20904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0" dirty="0"/>
              <a:t>Topic</a:t>
            </a:r>
            <a:r>
              <a:rPr sz="4400" spc="-90" dirty="0"/>
              <a:t> </a:t>
            </a:r>
            <a:r>
              <a:rPr sz="4400" spc="-15" dirty="0"/>
              <a:t>List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7212"/>
            <a:ext cx="6000115" cy="439102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509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00" dirty="0">
                <a:latin typeface="Carlito"/>
                <a:cs typeface="Carlito"/>
              </a:rPr>
              <a:t>Toy </a:t>
            </a:r>
            <a:r>
              <a:rPr sz="3200" spc="-20" dirty="0">
                <a:latin typeface="Carlito"/>
                <a:cs typeface="Carlito"/>
              </a:rPr>
              <a:t>generator </a:t>
            </a:r>
            <a:r>
              <a:rPr sz="3200" spc="-30" dirty="0">
                <a:latin typeface="Carlito"/>
                <a:cs typeface="Carlito"/>
              </a:rPr>
              <a:t>for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expression</a:t>
            </a:r>
            <a:endParaRPr sz="32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355"/>
              </a:spcBef>
              <a:buAutoNum type="alphaLcParenR"/>
              <a:tabLst>
                <a:tab pos="927100" algn="l"/>
                <a:tab pos="927735" algn="l"/>
              </a:tabLst>
            </a:pPr>
            <a:r>
              <a:rPr sz="2800" spc="-15" dirty="0">
                <a:latin typeface="Carlito"/>
                <a:cs typeface="Carlito"/>
              </a:rPr>
              <a:t>Operand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Descriptor</a:t>
            </a:r>
            <a:endParaRPr sz="28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335"/>
              </a:spcBef>
              <a:buAutoNum type="alphaLcParenR"/>
              <a:tabLst>
                <a:tab pos="927100" algn="l"/>
                <a:tab pos="927735" algn="l"/>
              </a:tabLst>
            </a:pPr>
            <a:r>
              <a:rPr sz="2800" spc="-20" dirty="0">
                <a:latin typeface="Carlito"/>
                <a:cs typeface="Carlito"/>
              </a:rPr>
              <a:t>Register</a:t>
            </a:r>
            <a:r>
              <a:rPr sz="2800" spc="-15" dirty="0">
                <a:latin typeface="Carlito"/>
                <a:cs typeface="Carlito"/>
              </a:rPr>
              <a:t> Descriptor</a:t>
            </a:r>
            <a:endParaRPr sz="28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340"/>
              </a:spcBef>
              <a:buAutoNum type="alphaLcParenR"/>
              <a:tabLst>
                <a:tab pos="927100" algn="l"/>
                <a:tab pos="927735" algn="l"/>
              </a:tabLst>
            </a:pPr>
            <a:r>
              <a:rPr sz="2800" spc="-15" dirty="0">
                <a:latin typeface="Carlito"/>
                <a:cs typeface="Carlito"/>
              </a:rPr>
              <a:t>Generating </a:t>
            </a:r>
            <a:r>
              <a:rPr sz="2800" spc="-5" dirty="0">
                <a:latin typeface="Carlito"/>
                <a:cs typeface="Carlito"/>
              </a:rPr>
              <a:t>an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Instruction</a:t>
            </a:r>
            <a:endParaRPr sz="28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335"/>
              </a:spcBef>
              <a:buAutoNum type="alphaLcParenR"/>
              <a:tabLst>
                <a:tab pos="927100" algn="l"/>
                <a:tab pos="927735" algn="l"/>
              </a:tabLst>
            </a:pPr>
            <a:r>
              <a:rPr sz="2800" spc="-15" dirty="0">
                <a:latin typeface="Carlito"/>
                <a:cs typeface="Carlito"/>
              </a:rPr>
              <a:t>Saving Partial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Results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70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Carlito"/>
                <a:cs typeface="Carlito"/>
              </a:rPr>
              <a:t>Intermediate </a:t>
            </a:r>
            <a:r>
              <a:rPr sz="3200" spc="-5" dirty="0">
                <a:latin typeface="Carlito"/>
                <a:cs typeface="Carlito"/>
              </a:rPr>
              <a:t>code </a:t>
            </a:r>
            <a:r>
              <a:rPr sz="3200" spc="-30" dirty="0">
                <a:latin typeface="Carlito"/>
                <a:cs typeface="Carlito"/>
              </a:rPr>
              <a:t>for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expression</a:t>
            </a:r>
            <a:endParaRPr sz="32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350"/>
              </a:spcBef>
              <a:buAutoNum type="alphaLcParenR"/>
              <a:tabLst>
                <a:tab pos="927100" algn="l"/>
                <a:tab pos="927735" algn="l"/>
              </a:tabLst>
            </a:pPr>
            <a:r>
              <a:rPr sz="2800" spc="-20" dirty="0">
                <a:latin typeface="Carlito"/>
                <a:cs typeface="Carlito"/>
              </a:rPr>
              <a:t>Postfix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string</a:t>
            </a:r>
            <a:endParaRPr sz="28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340"/>
              </a:spcBef>
              <a:buAutoNum type="alphaLcParenR"/>
              <a:tabLst>
                <a:tab pos="927100" algn="l"/>
                <a:tab pos="927735" algn="l"/>
              </a:tabLst>
            </a:pPr>
            <a:r>
              <a:rPr sz="2800" spc="-35" dirty="0">
                <a:latin typeface="Carlito"/>
                <a:cs typeface="Carlito"/>
              </a:rPr>
              <a:t>Triples </a:t>
            </a:r>
            <a:r>
              <a:rPr sz="2800" spc="-5" dirty="0">
                <a:latin typeface="Carlito"/>
                <a:cs typeface="Carlito"/>
              </a:rPr>
              <a:t>&amp;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Quadruples</a:t>
            </a:r>
            <a:endParaRPr sz="28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335"/>
              </a:spcBef>
              <a:buAutoNum type="alphaLcParenR"/>
              <a:tabLst>
                <a:tab pos="927100" algn="l"/>
                <a:tab pos="927735" algn="l"/>
              </a:tabLst>
            </a:pPr>
            <a:r>
              <a:rPr sz="2800" spc="-10" dirty="0">
                <a:latin typeface="Carlito"/>
                <a:cs typeface="Carlito"/>
              </a:rPr>
              <a:t>Expression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Trees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1789" y="461594"/>
            <a:ext cx="80410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[A] A </a:t>
            </a:r>
            <a:r>
              <a:rPr sz="4400" spc="-135" dirty="0"/>
              <a:t>Toy </a:t>
            </a:r>
            <a:r>
              <a:rPr sz="4400" spc="-20" dirty="0"/>
              <a:t>Generator </a:t>
            </a:r>
            <a:r>
              <a:rPr sz="4400" spc="-35" dirty="0"/>
              <a:t>for</a:t>
            </a:r>
            <a:r>
              <a:rPr sz="4400" spc="90" dirty="0"/>
              <a:t> </a:t>
            </a:r>
            <a:r>
              <a:rPr sz="4400" spc="-5" dirty="0"/>
              <a:t>Expressions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663180" cy="2540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49352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Major </a:t>
            </a:r>
            <a:r>
              <a:rPr sz="3200" spc="-5" dirty="0">
                <a:latin typeface="Carlito"/>
                <a:cs typeface="Carlito"/>
              </a:rPr>
              <a:t>issues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code </a:t>
            </a:r>
            <a:r>
              <a:rPr sz="3200" spc="-15" dirty="0">
                <a:latin typeface="Carlito"/>
                <a:cs typeface="Carlito"/>
              </a:rPr>
              <a:t>generation </a:t>
            </a:r>
            <a:r>
              <a:rPr sz="3200" spc="-30" dirty="0">
                <a:latin typeface="Carlito"/>
                <a:cs typeface="Carlito"/>
              </a:rPr>
              <a:t>for  </a:t>
            </a:r>
            <a:r>
              <a:rPr sz="3200" spc="-15" dirty="0">
                <a:latin typeface="Carlito"/>
                <a:cs typeface="Carlito"/>
              </a:rPr>
              <a:t>expression: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Determination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20" dirty="0">
                <a:latin typeface="Carlito"/>
                <a:cs typeface="Carlito"/>
              </a:rPr>
              <a:t>execution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order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for</a:t>
            </a:r>
            <a:r>
              <a:rPr sz="2800" u="heavy" spc="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operators</a:t>
            </a:r>
            <a:r>
              <a:rPr sz="2800" spc="-2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Selection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instruction used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target</a:t>
            </a:r>
            <a:r>
              <a:rPr sz="2800" u="heavy" spc="1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code</a:t>
            </a:r>
            <a:r>
              <a:rPr sz="2800" spc="-1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Use of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registers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handling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partial</a:t>
            </a:r>
            <a:r>
              <a:rPr sz="2800" u="heavy" spc="13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results</a:t>
            </a:r>
            <a:r>
              <a:rPr sz="2800" spc="-1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6341" y="461594"/>
            <a:ext cx="52101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a) </a:t>
            </a:r>
            <a:r>
              <a:rPr sz="4400" spc="-15" dirty="0"/>
              <a:t>Operand</a:t>
            </a:r>
            <a:r>
              <a:rPr sz="4400" spc="-65" dirty="0"/>
              <a:t> </a:t>
            </a:r>
            <a:r>
              <a:rPr sz="4400" spc="-10" dirty="0"/>
              <a:t>Descriptor: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31140" y="1537538"/>
            <a:ext cx="4053204" cy="4939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Attributes: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Addressability: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Specifies:</a:t>
            </a:r>
            <a:endParaRPr sz="27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Where operand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located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ts val="2875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How </a:t>
            </a:r>
            <a:r>
              <a:rPr sz="2400" dirty="0">
                <a:latin typeface="Carlito"/>
                <a:cs typeface="Carlito"/>
              </a:rPr>
              <a:t>it </a:t>
            </a: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spc="-5" dirty="0">
                <a:latin typeface="Carlito"/>
                <a:cs typeface="Carlito"/>
              </a:rPr>
              <a:t>be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accessed.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ts val="32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Addressability</a:t>
            </a:r>
            <a:r>
              <a:rPr sz="2700" spc="-5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Code:</a:t>
            </a:r>
            <a:endParaRPr sz="27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 : </a:t>
            </a:r>
            <a:r>
              <a:rPr sz="2400" spc="-10" dirty="0">
                <a:latin typeface="Carlito"/>
                <a:cs typeface="Carlito"/>
              </a:rPr>
              <a:t>operand </a:t>
            </a:r>
            <a:r>
              <a:rPr sz="2400" dirty="0">
                <a:latin typeface="Carlito"/>
                <a:cs typeface="Carlito"/>
              </a:rPr>
              <a:t>is in</a:t>
            </a:r>
            <a:r>
              <a:rPr sz="2400" spc="-10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memory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R : </a:t>
            </a:r>
            <a:r>
              <a:rPr sz="2400" spc="-10" dirty="0">
                <a:latin typeface="Carlito"/>
                <a:cs typeface="Carlito"/>
              </a:rPr>
              <a:t>operand </a:t>
            </a:r>
            <a:r>
              <a:rPr sz="2400" dirty="0">
                <a:latin typeface="Carlito"/>
                <a:cs typeface="Carlito"/>
              </a:rPr>
              <a:t>is in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register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AR : </a:t>
            </a:r>
            <a:r>
              <a:rPr sz="2400" spc="-5" dirty="0">
                <a:latin typeface="Carlito"/>
                <a:cs typeface="Carlito"/>
              </a:rPr>
              <a:t>address </a:t>
            </a:r>
            <a:r>
              <a:rPr sz="2400" dirty="0">
                <a:latin typeface="Carlito"/>
                <a:cs typeface="Carlito"/>
              </a:rPr>
              <a:t>is in</a:t>
            </a:r>
            <a:r>
              <a:rPr sz="2400" spc="-10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register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ts val="2875"/>
              </a:lnSpc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AM : </a:t>
            </a:r>
            <a:r>
              <a:rPr sz="2400" spc="-5" dirty="0">
                <a:latin typeface="Carlito"/>
                <a:cs typeface="Carlito"/>
              </a:rPr>
              <a:t>address </a:t>
            </a:r>
            <a:r>
              <a:rPr sz="2400" dirty="0">
                <a:latin typeface="Carlito"/>
                <a:cs typeface="Carlito"/>
              </a:rPr>
              <a:t>is in</a:t>
            </a:r>
            <a:r>
              <a:rPr sz="2400" spc="-1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memory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ts val="32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Address:</a:t>
            </a:r>
            <a:endParaRPr sz="2700">
              <a:latin typeface="Carlito"/>
              <a:cs typeface="Carlito"/>
            </a:endParaRPr>
          </a:p>
          <a:p>
            <a:pPr marL="756285" marR="50165" lvl="1" indent="-287020">
              <a:lnSpc>
                <a:spcPct val="80000"/>
              </a:lnSpc>
              <a:spcBef>
                <a:spcPts val="5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Address of </a:t>
            </a:r>
            <a:r>
              <a:rPr sz="2400" dirty="0">
                <a:latin typeface="Carlito"/>
                <a:cs typeface="Carlito"/>
              </a:rPr>
              <a:t>CPU </a:t>
            </a:r>
            <a:r>
              <a:rPr sz="2400" spc="-15" dirty="0">
                <a:latin typeface="Carlito"/>
                <a:cs typeface="Carlito"/>
              </a:rPr>
              <a:t>register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or  </a:t>
            </a:r>
            <a:r>
              <a:rPr sz="2400" dirty="0">
                <a:latin typeface="Carlito"/>
                <a:cs typeface="Carlito"/>
              </a:rPr>
              <a:t>memory</a:t>
            </a:r>
            <a:endParaRPr sz="24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37050" y="1593850"/>
          <a:ext cx="360045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838200"/>
                <a:gridCol w="2057400"/>
              </a:tblGrid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Type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Length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Miscellaneous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337050" y="2127250"/>
          <a:ext cx="375285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/>
                <a:gridCol w="1295400"/>
              </a:tblGrid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Addressability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Code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Address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89408"/>
            <a:ext cx="8004809" cy="30619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377190" indent="-342900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Operand </a:t>
            </a:r>
            <a:r>
              <a:rPr sz="2700" spc="-10" dirty="0">
                <a:latin typeface="Carlito"/>
                <a:cs typeface="Carlito"/>
              </a:rPr>
              <a:t>descriptor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build </a:t>
            </a:r>
            <a:r>
              <a:rPr sz="2700" spc="-25" dirty="0">
                <a:latin typeface="Carlito"/>
                <a:cs typeface="Carlito"/>
              </a:rPr>
              <a:t>for </a:t>
            </a:r>
            <a:r>
              <a:rPr sz="2700" spc="-10" dirty="0">
                <a:latin typeface="Carlito"/>
                <a:cs typeface="Carlito"/>
              </a:rPr>
              <a:t>every </a:t>
            </a:r>
            <a:r>
              <a:rPr sz="2700" spc="-15" dirty="0">
                <a:latin typeface="Carlito"/>
                <a:cs typeface="Carlito"/>
              </a:rPr>
              <a:t>operand </a:t>
            </a:r>
            <a:r>
              <a:rPr sz="2700" spc="-10" dirty="0">
                <a:latin typeface="Carlito"/>
                <a:cs typeface="Carlito"/>
              </a:rPr>
              <a:t>that </a:t>
            </a:r>
            <a:r>
              <a:rPr sz="2700" dirty="0">
                <a:latin typeface="Carlito"/>
                <a:cs typeface="Carlito"/>
              </a:rPr>
              <a:t>is  </a:t>
            </a:r>
            <a:r>
              <a:rPr sz="2700" spc="-110" dirty="0">
                <a:latin typeface="Arial"/>
                <a:cs typeface="Arial"/>
              </a:rPr>
              <a:t>id’s, </a:t>
            </a:r>
            <a:r>
              <a:rPr sz="2700" spc="-100" dirty="0">
                <a:latin typeface="Arial"/>
                <a:cs typeface="Arial"/>
              </a:rPr>
              <a:t>constant, </a:t>
            </a:r>
            <a:r>
              <a:rPr sz="2700" spc="-40" dirty="0">
                <a:latin typeface="Arial"/>
                <a:cs typeface="Arial"/>
              </a:rPr>
              <a:t>partial</a:t>
            </a:r>
            <a:r>
              <a:rPr sz="2700" spc="-265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results.</a:t>
            </a:r>
            <a:endParaRPr sz="2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PRi :- </a:t>
            </a:r>
            <a:r>
              <a:rPr sz="2400" spc="-10" dirty="0">
                <a:latin typeface="Carlito"/>
                <a:cs typeface="Carlito"/>
              </a:rPr>
              <a:t>Partial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Results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ts val="2875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Opj </a:t>
            </a:r>
            <a:r>
              <a:rPr sz="2400" dirty="0">
                <a:latin typeface="Carlito"/>
                <a:cs typeface="Carlito"/>
              </a:rPr>
              <a:t>:- </a:t>
            </a:r>
            <a:r>
              <a:rPr sz="2400" spc="-5" dirty="0">
                <a:latin typeface="Carlito"/>
                <a:cs typeface="Carlito"/>
              </a:rPr>
              <a:t>Some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operator</a:t>
            </a:r>
            <a:endParaRPr sz="2400">
              <a:latin typeface="Carlito"/>
              <a:cs typeface="Carlito"/>
            </a:endParaRPr>
          </a:p>
          <a:p>
            <a:pPr marL="355600" marR="95504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Operand </a:t>
            </a:r>
            <a:r>
              <a:rPr sz="2700" spc="-10" dirty="0">
                <a:latin typeface="Carlito"/>
                <a:cs typeface="Carlito"/>
              </a:rPr>
              <a:t>descriptor </a:t>
            </a:r>
            <a:r>
              <a:rPr sz="2700" dirty="0">
                <a:latin typeface="Carlito"/>
                <a:cs typeface="Carlito"/>
              </a:rPr>
              <a:t>is an </a:t>
            </a:r>
            <a:r>
              <a:rPr sz="2700" spc="-25" dirty="0">
                <a:latin typeface="Carlito"/>
                <a:cs typeface="Carlito"/>
              </a:rPr>
              <a:t>array </a:t>
            </a:r>
            <a:r>
              <a:rPr sz="2700" dirty="0">
                <a:latin typeface="Carlito"/>
                <a:cs typeface="Carlito"/>
              </a:rPr>
              <a:t>in which </a:t>
            </a:r>
            <a:r>
              <a:rPr sz="2700" spc="-15" dirty="0">
                <a:latin typeface="Carlito"/>
                <a:cs typeface="Carlito"/>
              </a:rPr>
              <a:t>operand  </a:t>
            </a:r>
            <a:r>
              <a:rPr sz="2700" spc="-5" dirty="0">
                <a:latin typeface="Carlito"/>
                <a:cs typeface="Carlito"/>
              </a:rPr>
              <a:t>descriptions </a:t>
            </a:r>
            <a:r>
              <a:rPr sz="2700" spc="-15" dirty="0">
                <a:latin typeface="Carlito"/>
                <a:cs typeface="Carlito"/>
              </a:rPr>
              <a:t>are</a:t>
            </a:r>
            <a:r>
              <a:rPr sz="2700" spc="-55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stored.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Descriptor </a:t>
            </a:r>
            <a:r>
              <a:rPr sz="2700" dirty="0">
                <a:latin typeface="Carlito"/>
                <a:cs typeface="Carlito"/>
              </a:rPr>
              <a:t># is a </a:t>
            </a:r>
            <a:r>
              <a:rPr sz="2700" spc="-10" dirty="0">
                <a:latin typeface="Carlito"/>
                <a:cs typeface="Carlito"/>
              </a:rPr>
              <a:t>descriptor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15" dirty="0">
                <a:latin typeface="Carlito"/>
                <a:cs typeface="Carlito"/>
              </a:rPr>
              <a:t>operand </a:t>
            </a:r>
            <a:r>
              <a:rPr sz="2700" spc="-10" dirty="0">
                <a:latin typeface="Carlito"/>
                <a:cs typeface="Carlito"/>
              </a:rPr>
              <a:t>descriptor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55" dirty="0">
                <a:latin typeface="Carlito"/>
                <a:cs typeface="Carlito"/>
              </a:rPr>
              <a:t>array.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Eg: </a:t>
            </a:r>
            <a:r>
              <a:rPr sz="2700" spc="-10" dirty="0">
                <a:latin typeface="Carlito"/>
                <a:cs typeface="Carlito"/>
              </a:rPr>
              <a:t>code </a:t>
            </a:r>
            <a:r>
              <a:rPr sz="2700" spc="-15" dirty="0">
                <a:latin typeface="Carlito"/>
                <a:cs typeface="Carlito"/>
              </a:rPr>
              <a:t>generation </a:t>
            </a:r>
            <a:r>
              <a:rPr sz="2700" spc="-25" dirty="0">
                <a:latin typeface="Carlito"/>
                <a:cs typeface="Carlito"/>
              </a:rPr>
              <a:t>for </a:t>
            </a:r>
            <a:r>
              <a:rPr sz="2700" dirty="0">
                <a:latin typeface="Carlito"/>
                <a:cs typeface="Carlito"/>
              </a:rPr>
              <a:t>a*b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5844" y="3043809"/>
            <a:ext cx="1088390" cy="7664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45"/>
              </a:spcBef>
            </a:pPr>
            <a:r>
              <a:rPr sz="2700" dirty="0">
                <a:latin typeface="Carlito"/>
                <a:cs typeface="Carlito"/>
              </a:rPr>
              <a:t>M</a:t>
            </a:r>
            <a:r>
              <a:rPr sz="2700" spc="-45" dirty="0">
                <a:latin typeface="Carlito"/>
                <a:cs typeface="Carlito"/>
              </a:rPr>
              <a:t>O</a:t>
            </a:r>
            <a:r>
              <a:rPr sz="2700" spc="-5" dirty="0">
                <a:latin typeface="Carlito"/>
                <a:cs typeface="Carlito"/>
              </a:rPr>
              <a:t>VER  </a:t>
            </a:r>
            <a:r>
              <a:rPr sz="2700" spc="-55" dirty="0">
                <a:latin typeface="Carlito"/>
                <a:cs typeface="Carlito"/>
              </a:rPr>
              <a:t>MULT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4975" y="3043809"/>
            <a:ext cx="1149350" cy="7664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45"/>
              </a:spcBef>
            </a:pPr>
            <a:r>
              <a:rPr sz="2700" spc="-10" dirty="0">
                <a:latin typeface="Carlito"/>
                <a:cs typeface="Carlito"/>
              </a:rPr>
              <a:t>AREG,</a:t>
            </a:r>
            <a:r>
              <a:rPr sz="2700" spc="-10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  </a:t>
            </a:r>
            <a:r>
              <a:rPr sz="2700" spc="-10" dirty="0">
                <a:latin typeface="Carlito"/>
                <a:cs typeface="Carlito"/>
              </a:rPr>
              <a:t>AREG,</a:t>
            </a:r>
            <a:r>
              <a:rPr sz="2700" spc="-9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B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3784472"/>
            <a:ext cx="6884034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See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20" dirty="0">
                <a:latin typeface="Carlito"/>
                <a:cs typeface="Carlito"/>
              </a:rPr>
              <a:t>skeleton </a:t>
            </a:r>
            <a:r>
              <a:rPr sz="2700" spc="-10" dirty="0">
                <a:latin typeface="Carlito"/>
                <a:cs typeface="Carlito"/>
              </a:rPr>
              <a:t>code </a:t>
            </a:r>
            <a:r>
              <a:rPr sz="2700" spc="-20" dirty="0">
                <a:latin typeface="Carlito"/>
                <a:cs typeface="Carlito"/>
              </a:rPr>
              <a:t>from </a:t>
            </a:r>
            <a:r>
              <a:rPr sz="2700" spc="-5" dirty="0">
                <a:latin typeface="Carlito"/>
                <a:cs typeface="Carlito"/>
              </a:rPr>
              <a:t>book </a:t>
            </a:r>
            <a:r>
              <a:rPr sz="2700" dirty="0">
                <a:latin typeface="Carlito"/>
                <a:cs typeface="Carlito"/>
              </a:rPr>
              <a:t>6.13, </a:t>
            </a:r>
            <a:r>
              <a:rPr sz="2700" spc="-5" dirty="0">
                <a:latin typeface="Carlito"/>
                <a:cs typeface="Carlito"/>
              </a:rPr>
              <a:t>pg.</a:t>
            </a:r>
            <a:r>
              <a:rPr sz="2700" spc="-8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182.</a:t>
            </a:r>
            <a:endParaRPr sz="2700">
              <a:latin typeface="Carlito"/>
              <a:cs typeface="Carlito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60450" y="5099050"/>
          <a:ext cx="6115050" cy="1125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(int,</a:t>
                      </a:r>
                      <a:r>
                        <a:rPr sz="18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1)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M,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addr</a:t>
                      </a:r>
                      <a:r>
                        <a:rPr sz="18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(a)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Descriptor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1800" b="1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(int,</a:t>
                      </a:r>
                      <a:r>
                        <a:rPr sz="18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1)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M,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addr</a:t>
                      </a:r>
                      <a:r>
                        <a:rPr sz="18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(b)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Descriptor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for</a:t>
                      </a:r>
                      <a:r>
                        <a:rPr sz="1800" b="1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b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(int,</a:t>
                      </a:r>
                      <a:r>
                        <a:rPr sz="18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1)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R,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addr</a:t>
                      </a:r>
                      <a:r>
                        <a:rPr sz="18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(AREG)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Descriptor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a *</a:t>
                      </a:r>
                      <a:r>
                        <a:rPr sz="18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b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501" y="461594"/>
            <a:ext cx="4938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b) </a:t>
            </a:r>
            <a:r>
              <a:rPr sz="4400" spc="-20" dirty="0"/>
              <a:t>Register</a:t>
            </a:r>
            <a:r>
              <a:rPr sz="4400" spc="-85" dirty="0"/>
              <a:t> </a:t>
            </a:r>
            <a:r>
              <a:rPr sz="4400" spc="-10" dirty="0"/>
              <a:t>Descriptor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7044"/>
            <a:ext cx="7912100" cy="437070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dirty="0">
                <a:latin typeface="Carlito"/>
                <a:cs typeface="Carlito"/>
              </a:rPr>
              <a:t>2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fields: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Status: free </a:t>
            </a:r>
            <a:r>
              <a:rPr sz="2800" spc="-5" dirty="0">
                <a:latin typeface="Carlito"/>
                <a:cs typeface="Carlito"/>
              </a:rPr>
              <a:t>/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occupied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Operand Descriptor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#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Stored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register </a:t>
            </a:r>
            <a:r>
              <a:rPr sz="3200" spc="-10" dirty="0">
                <a:latin typeface="Carlito"/>
                <a:cs typeface="Carlito"/>
              </a:rPr>
              <a:t>descriptor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5" dirty="0">
                <a:latin typeface="Carlito"/>
                <a:cs typeface="Carlito"/>
              </a:rPr>
              <a:t>array.</a:t>
            </a:r>
            <a:endParaRPr sz="3200">
              <a:latin typeface="Carlito"/>
              <a:cs typeface="Carlito"/>
            </a:endParaRPr>
          </a:p>
          <a:p>
            <a:pPr marL="355600" marR="6813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One </a:t>
            </a:r>
            <a:r>
              <a:rPr sz="3200" spc="-15" dirty="0">
                <a:latin typeface="Carlito"/>
                <a:cs typeface="Carlito"/>
              </a:rPr>
              <a:t>register </a:t>
            </a:r>
            <a:r>
              <a:rPr sz="3200" spc="-10" dirty="0">
                <a:latin typeface="Carlito"/>
                <a:cs typeface="Carlito"/>
              </a:rPr>
              <a:t>descriptor </a:t>
            </a:r>
            <a:r>
              <a:rPr sz="3200" spc="-20" dirty="0">
                <a:latin typeface="Carlito"/>
                <a:cs typeface="Carlito"/>
              </a:rPr>
              <a:t>exist </a:t>
            </a:r>
            <a:r>
              <a:rPr sz="3200" spc="-35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each </a:t>
            </a:r>
            <a:r>
              <a:rPr sz="3200" spc="-5" dirty="0">
                <a:latin typeface="Carlito"/>
                <a:cs typeface="Carlito"/>
              </a:rPr>
              <a:t>CPU  </a:t>
            </a:r>
            <a:r>
              <a:rPr sz="3200" spc="-50" dirty="0">
                <a:latin typeface="Carlito"/>
                <a:cs typeface="Carlito"/>
              </a:rPr>
              <a:t>register.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Register </a:t>
            </a:r>
            <a:r>
              <a:rPr sz="3200" spc="-10" dirty="0">
                <a:latin typeface="Carlito"/>
                <a:cs typeface="Carlito"/>
              </a:rPr>
              <a:t>Descriptor </a:t>
            </a:r>
            <a:r>
              <a:rPr sz="3200" spc="-25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AREG, </a:t>
            </a:r>
            <a:r>
              <a:rPr sz="3200" spc="-15" dirty="0">
                <a:latin typeface="Carlito"/>
                <a:cs typeface="Carlito"/>
              </a:rPr>
              <a:t>after generating  </a:t>
            </a:r>
            <a:r>
              <a:rPr sz="3200" spc="-10" dirty="0">
                <a:latin typeface="Carlito"/>
                <a:cs typeface="Carlito"/>
              </a:rPr>
              <a:t>code </a:t>
            </a:r>
            <a:r>
              <a:rPr sz="3200" spc="-30" dirty="0">
                <a:latin typeface="Carlito"/>
                <a:cs typeface="Carlito"/>
              </a:rPr>
              <a:t>for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a*b.</a:t>
            </a:r>
            <a:endParaRPr sz="32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75050" y="5937250"/>
          <a:ext cx="283845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Occupied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#3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8077" y="461594"/>
            <a:ext cx="63912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c) </a:t>
            </a:r>
            <a:r>
              <a:rPr sz="4400" spc="-10" dirty="0"/>
              <a:t>Generating </a:t>
            </a:r>
            <a:r>
              <a:rPr sz="4400" dirty="0"/>
              <a:t>on</a:t>
            </a:r>
            <a:r>
              <a:rPr sz="4400" spc="-55" dirty="0"/>
              <a:t> </a:t>
            </a:r>
            <a:r>
              <a:rPr sz="4400" spc="-5" dirty="0"/>
              <a:t>Instruction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702550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Rule: </a:t>
            </a:r>
            <a:r>
              <a:rPr sz="3200" spc="-20" dirty="0">
                <a:latin typeface="Carlito"/>
                <a:cs typeface="Carlito"/>
              </a:rPr>
              <a:t>any </a:t>
            </a:r>
            <a:r>
              <a:rPr sz="3200" dirty="0">
                <a:latin typeface="Carlito"/>
                <a:cs typeface="Carlito"/>
              </a:rPr>
              <a:t>one </a:t>
            </a:r>
            <a:r>
              <a:rPr sz="3200" spc="-10" dirty="0">
                <a:latin typeface="Carlito"/>
                <a:cs typeface="Carlito"/>
              </a:rPr>
              <a:t>operand </a:t>
            </a:r>
            <a:r>
              <a:rPr sz="3200" spc="-5" dirty="0">
                <a:latin typeface="Carlito"/>
                <a:cs typeface="Carlito"/>
              </a:rPr>
              <a:t>need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be in </a:t>
            </a:r>
            <a:r>
              <a:rPr sz="3200" spc="-15" dirty="0">
                <a:latin typeface="Carlito"/>
                <a:cs typeface="Carlito"/>
              </a:rPr>
              <a:t>register 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perform </a:t>
            </a:r>
            <a:r>
              <a:rPr sz="3200" spc="-20" dirty="0">
                <a:latin typeface="Carlito"/>
                <a:cs typeface="Carlito"/>
              </a:rPr>
              <a:t>any </a:t>
            </a:r>
            <a:r>
              <a:rPr sz="3200" spc="-15" dirty="0">
                <a:latin typeface="Carlito"/>
                <a:cs typeface="Carlito"/>
              </a:rPr>
              <a:t>operation over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it.</a:t>
            </a:r>
            <a:endParaRPr sz="3200">
              <a:latin typeface="Carlito"/>
              <a:cs typeface="Carlito"/>
            </a:endParaRPr>
          </a:p>
          <a:p>
            <a:pPr marL="355600" marR="8890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If </a:t>
            </a:r>
            <a:r>
              <a:rPr sz="3200" spc="-5" dirty="0">
                <a:latin typeface="Carlito"/>
                <a:cs typeface="Carlito"/>
              </a:rPr>
              <a:t>not, </a:t>
            </a:r>
            <a:r>
              <a:rPr sz="3200" dirty="0">
                <a:latin typeface="Carlito"/>
                <a:cs typeface="Carlito"/>
              </a:rPr>
              <a:t>one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operand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5" dirty="0">
                <a:latin typeface="Carlito"/>
                <a:cs typeface="Carlito"/>
              </a:rPr>
              <a:t>brought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50" dirty="0">
                <a:latin typeface="Carlito"/>
                <a:cs typeface="Carlito"/>
              </a:rPr>
              <a:t>register.</a:t>
            </a:r>
            <a:endParaRPr sz="3200">
              <a:latin typeface="Carlito"/>
              <a:cs typeface="Carlito"/>
            </a:endParaRPr>
          </a:p>
          <a:p>
            <a:pPr marL="355600" marR="42799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Function </a:t>
            </a:r>
            <a:r>
              <a:rPr sz="3200" spc="-10" dirty="0">
                <a:latin typeface="Carlito"/>
                <a:cs typeface="Carlito"/>
              </a:rPr>
              <a:t>codegen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called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5" dirty="0">
                <a:latin typeface="Carlito"/>
                <a:cs typeface="Carlito"/>
              </a:rPr>
              <a:t>OP;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descriptors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its </a:t>
            </a:r>
            <a:r>
              <a:rPr sz="3200" spc="-10" dirty="0">
                <a:latin typeface="Carlito"/>
                <a:cs typeface="Carlito"/>
              </a:rPr>
              <a:t>operands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20" dirty="0">
                <a:latin typeface="Carlito"/>
                <a:cs typeface="Carlito"/>
              </a:rPr>
              <a:t>parameters.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4836" y="245110"/>
            <a:ext cx="48920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d) </a:t>
            </a:r>
            <a:r>
              <a:rPr spc="-20" dirty="0"/>
              <a:t>Saving </a:t>
            </a:r>
            <a:r>
              <a:rPr spc="-15" dirty="0"/>
              <a:t>Partial</a:t>
            </a:r>
            <a:r>
              <a:rPr spc="-65" dirty="0"/>
              <a:t> </a:t>
            </a:r>
            <a:r>
              <a:rPr spc="-15" dirty="0"/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927861"/>
            <a:ext cx="8024495" cy="348297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131445" indent="-342900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If all the </a:t>
            </a:r>
            <a:r>
              <a:rPr sz="2700" spc="-20" dirty="0">
                <a:latin typeface="Carlito"/>
                <a:cs typeface="Carlito"/>
              </a:rPr>
              <a:t>registers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spc="-5" dirty="0">
                <a:latin typeface="Carlito"/>
                <a:cs typeface="Carlito"/>
              </a:rPr>
              <a:t>occupied, </a:t>
            </a:r>
            <a:r>
              <a:rPr sz="2700" spc="-15" dirty="0">
                <a:latin typeface="Carlito"/>
                <a:cs typeface="Carlito"/>
              </a:rPr>
              <a:t>register are </a:t>
            </a:r>
            <a:r>
              <a:rPr sz="2700" spc="-10" dirty="0">
                <a:latin typeface="Carlito"/>
                <a:cs typeface="Carlito"/>
              </a:rPr>
              <a:t>freed by  </a:t>
            </a:r>
            <a:r>
              <a:rPr sz="2700" spc="-20" dirty="0">
                <a:latin typeface="Carlito"/>
                <a:cs typeface="Carlito"/>
              </a:rPr>
              <a:t>transferring content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spc="-10" dirty="0">
                <a:latin typeface="Carlito"/>
                <a:cs typeface="Carlito"/>
              </a:rPr>
              <a:t>temporary location </a:t>
            </a:r>
            <a:r>
              <a:rPr sz="2700" dirty="0">
                <a:latin typeface="Carlito"/>
                <a:cs typeface="Carlito"/>
              </a:rPr>
              <a:t>in</a:t>
            </a:r>
            <a:r>
              <a:rPr sz="2700" spc="5" dirty="0">
                <a:latin typeface="Carlito"/>
                <a:cs typeface="Carlito"/>
              </a:rPr>
              <a:t> </a:t>
            </a:r>
            <a:r>
              <a:rPr sz="2700" spc="-25" dirty="0">
                <a:latin typeface="Carlito"/>
                <a:cs typeface="Carlito"/>
              </a:rPr>
              <a:t>memory.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r is </a:t>
            </a:r>
            <a:r>
              <a:rPr sz="2700" spc="-10" dirty="0">
                <a:latin typeface="Carlito"/>
                <a:cs typeface="Carlito"/>
              </a:rPr>
              <a:t>available </a:t>
            </a:r>
            <a:r>
              <a:rPr sz="2700" spc="-15" dirty="0">
                <a:latin typeface="Carlito"/>
                <a:cs typeface="Carlito"/>
              </a:rPr>
              <a:t>to evaluate </a:t>
            </a:r>
            <a:r>
              <a:rPr sz="2700" spc="-20" dirty="0">
                <a:latin typeface="Carlito"/>
                <a:cs typeface="Carlito"/>
              </a:rPr>
              <a:t>operator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OPi.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ts val="259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80" dirty="0">
                <a:latin typeface="Arial"/>
                <a:cs typeface="Arial"/>
              </a:rPr>
              <a:t>Thus, </a:t>
            </a:r>
            <a:r>
              <a:rPr sz="2700" spc="-15" dirty="0">
                <a:latin typeface="Arial"/>
                <a:cs typeface="Arial"/>
              </a:rPr>
              <a:t>‘temp’ </a:t>
            </a:r>
            <a:r>
              <a:rPr sz="2700" spc="-120" dirty="0">
                <a:latin typeface="Arial"/>
                <a:cs typeface="Arial"/>
              </a:rPr>
              <a:t>array </a:t>
            </a:r>
            <a:r>
              <a:rPr sz="2700" spc="-140" dirty="0">
                <a:latin typeface="Arial"/>
                <a:cs typeface="Arial"/>
              </a:rPr>
              <a:t>is </a:t>
            </a:r>
            <a:r>
              <a:rPr sz="2700" spc="-114" dirty="0">
                <a:latin typeface="Arial"/>
                <a:cs typeface="Arial"/>
              </a:rPr>
              <a:t>declared </a:t>
            </a:r>
            <a:r>
              <a:rPr sz="2700" spc="-35" dirty="0">
                <a:latin typeface="Arial"/>
                <a:cs typeface="Arial"/>
              </a:rPr>
              <a:t>in </a:t>
            </a:r>
            <a:r>
              <a:rPr sz="2700" spc="-65" dirty="0">
                <a:latin typeface="Arial"/>
                <a:cs typeface="Arial"/>
              </a:rPr>
              <a:t>target </a:t>
            </a:r>
            <a:r>
              <a:rPr sz="2700" spc="-110" dirty="0">
                <a:latin typeface="Arial"/>
                <a:cs typeface="Arial"/>
              </a:rPr>
              <a:t>program </a:t>
            </a:r>
            <a:r>
              <a:rPr sz="2700" spc="25" dirty="0">
                <a:latin typeface="Arial"/>
                <a:cs typeface="Arial"/>
              </a:rPr>
              <a:t>to</a:t>
            </a:r>
            <a:r>
              <a:rPr sz="2700" spc="-545" dirty="0">
                <a:latin typeface="Arial"/>
                <a:cs typeface="Arial"/>
              </a:rPr>
              <a:t> </a:t>
            </a:r>
            <a:r>
              <a:rPr sz="2700" spc="-60" dirty="0">
                <a:latin typeface="Arial"/>
                <a:cs typeface="Arial"/>
              </a:rPr>
              <a:t>hold  </a:t>
            </a:r>
            <a:r>
              <a:rPr sz="2700" spc="-5" dirty="0">
                <a:latin typeface="Carlito"/>
                <a:cs typeface="Carlito"/>
              </a:rPr>
              <a:t>partial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results.</a:t>
            </a:r>
            <a:endParaRPr sz="2700">
              <a:latin typeface="Carlito"/>
              <a:cs typeface="Carlito"/>
            </a:endParaRPr>
          </a:p>
          <a:p>
            <a:pPr marL="355600" marR="195580" indent="-342900">
              <a:lnSpc>
                <a:spcPts val="2590"/>
              </a:lnSpc>
              <a:spcBef>
                <a:spcPts val="6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Descriptor </a:t>
            </a:r>
            <a:r>
              <a:rPr sz="2700" spc="-5" dirty="0">
                <a:latin typeface="Carlito"/>
                <a:cs typeface="Carlito"/>
              </a:rPr>
              <a:t>of partial </a:t>
            </a:r>
            <a:r>
              <a:rPr sz="2700" spc="-10" dirty="0">
                <a:latin typeface="Carlito"/>
                <a:cs typeface="Carlito"/>
              </a:rPr>
              <a:t>result must </a:t>
            </a:r>
            <a:r>
              <a:rPr sz="2700" spc="-5" dirty="0">
                <a:latin typeface="Carlito"/>
                <a:cs typeface="Carlito"/>
              </a:rPr>
              <a:t>change/modify </a:t>
            </a:r>
            <a:r>
              <a:rPr sz="2700" dirty="0">
                <a:latin typeface="Carlito"/>
                <a:cs typeface="Carlito"/>
              </a:rPr>
              <a:t>when  </a:t>
            </a:r>
            <a:r>
              <a:rPr sz="2700" spc="-5" dirty="0">
                <a:latin typeface="Carlito"/>
                <a:cs typeface="Carlito"/>
              </a:rPr>
              <a:t>partial </a:t>
            </a:r>
            <a:r>
              <a:rPr sz="2700" spc="-10" dirty="0">
                <a:latin typeface="Carlito"/>
                <a:cs typeface="Carlito"/>
              </a:rPr>
              <a:t>result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spc="-5" dirty="0">
                <a:latin typeface="Carlito"/>
                <a:cs typeface="Carlito"/>
              </a:rPr>
              <a:t>moved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10" dirty="0">
                <a:latin typeface="Carlito"/>
                <a:cs typeface="Carlito"/>
              </a:rPr>
              <a:t>temporary</a:t>
            </a:r>
            <a:r>
              <a:rPr sz="2700" spc="-5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location.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After </a:t>
            </a:r>
            <a:r>
              <a:rPr sz="2700" spc="-5" dirty="0">
                <a:latin typeface="Carlito"/>
                <a:cs typeface="Carlito"/>
              </a:rPr>
              <a:t>partial </a:t>
            </a:r>
            <a:r>
              <a:rPr sz="2700" spc="-10" dirty="0">
                <a:latin typeface="Carlito"/>
                <a:cs typeface="Carlito"/>
              </a:rPr>
              <a:t>result </a:t>
            </a:r>
            <a:r>
              <a:rPr sz="2700" dirty="0">
                <a:latin typeface="Carlito"/>
                <a:cs typeface="Carlito"/>
              </a:rPr>
              <a:t>a*b is </a:t>
            </a:r>
            <a:r>
              <a:rPr sz="2700" spc="-5" dirty="0">
                <a:latin typeface="Carlito"/>
                <a:cs typeface="Carlito"/>
              </a:rPr>
              <a:t>moved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10" dirty="0">
                <a:latin typeface="Carlito"/>
                <a:cs typeface="Carlito"/>
              </a:rPr>
              <a:t>temp</a:t>
            </a:r>
            <a:r>
              <a:rPr sz="2700" spc="-7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location.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Eg: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a*b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040" y="4303014"/>
            <a:ext cx="993775" cy="1095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indent="-338455">
              <a:lnSpc>
                <a:spcPts val="2915"/>
              </a:lnSpc>
              <a:spcBef>
                <a:spcPts val="100"/>
              </a:spcBef>
              <a:buAutoNum type="arabicPeriod"/>
              <a:tabLst>
                <a:tab pos="351155" algn="l"/>
              </a:tabLst>
            </a:pPr>
            <a:r>
              <a:rPr sz="2700" dirty="0">
                <a:latin typeface="Carlito"/>
                <a:cs typeface="Carlito"/>
              </a:rPr>
              <a:t>i</a:t>
            </a:r>
            <a:r>
              <a:rPr sz="2700" spc="-30" dirty="0">
                <a:latin typeface="Carlito"/>
                <a:cs typeface="Carlito"/>
              </a:rPr>
              <a:t>n</a:t>
            </a:r>
            <a:r>
              <a:rPr sz="2700" dirty="0">
                <a:latin typeface="Carlito"/>
                <a:cs typeface="Carlito"/>
              </a:rPr>
              <a:t>t,1</a:t>
            </a:r>
            <a:endParaRPr sz="2700">
              <a:latin typeface="Carlito"/>
              <a:cs typeface="Carlito"/>
            </a:endParaRPr>
          </a:p>
          <a:p>
            <a:pPr marL="350520" indent="-338455">
              <a:lnSpc>
                <a:spcPts val="2590"/>
              </a:lnSpc>
              <a:buAutoNum type="arabicPeriod"/>
              <a:tabLst>
                <a:tab pos="351155" algn="l"/>
              </a:tabLst>
            </a:pPr>
            <a:r>
              <a:rPr sz="2700" dirty="0">
                <a:latin typeface="Carlito"/>
                <a:cs typeface="Carlito"/>
              </a:rPr>
              <a:t>i</a:t>
            </a:r>
            <a:r>
              <a:rPr sz="2700" spc="-30" dirty="0">
                <a:latin typeface="Carlito"/>
                <a:cs typeface="Carlito"/>
              </a:rPr>
              <a:t>n</a:t>
            </a:r>
            <a:r>
              <a:rPr sz="2700" dirty="0">
                <a:latin typeface="Carlito"/>
                <a:cs typeface="Carlito"/>
              </a:rPr>
              <a:t>t,1</a:t>
            </a:r>
            <a:endParaRPr sz="2700">
              <a:latin typeface="Carlito"/>
              <a:cs typeface="Carlito"/>
            </a:endParaRPr>
          </a:p>
          <a:p>
            <a:pPr marL="350520" indent="-338455">
              <a:lnSpc>
                <a:spcPts val="2915"/>
              </a:lnSpc>
              <a:buAutoNum type="arabicPeriod"/>
              <a:tabLst>
                <a:tab pos="351155" algn="l"/>
              </a:tabLst>
            </a:pPr>
            <a:r>
              <a:rPr sz="2700" dirty="0">
                <a:latin typeface="Carlito"/>
                <a:cs typeface="Carlito"/>
              </a:rPr>
              <a:t>i</a:t>
            </a:r>
            <a:r>
              <a:rPr sz="2700" spc="-30" dirty="0">
                <a:latin typeface="Carlito"/>
                <a:cs typeface="Carlito"/>
              </a:rPr>
              <a:t>n</a:t>
            </a:r>
            <a:r>
              <a:rPr sz="2700" dirty="0">
                <a:latin typeface="Carlito"/>
                <a:cs typeface="Carlito"/>
              </a:rPr>
              <a:t>t,1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0194" y="4303014"/>
            <a:ext cx="2357755" cy="1095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915"/>
              </a:lnSpc>
              <a:spcBef>
                <a:spcPts val="100"/>
              </a:spcBef>
            </a:pPr>
            <a:r>
              <a:rPr sz="2700" spc="-5" dirty="0">
                <a:latin typeface="Carlito"/>
                <a:cs typeface="Carlito"/>
              </a:rPr>
              <a:t>m,addr(a)</a:t>
            </a:r>
            <a:endParaRPr sz="2700">
              <a:latin typeface="Carlito"/>
              <a:cs typeface="Carlito"/>
            </a:endParaRPr>
          </a:p>
          <a:p>
            <a:pPr marL="12700" marR="5080">
              <a:lnSpc>
                <a:spcPct val="80000"/>
              </a:lnSpc>
              <a:spcBef>
                <a:spcPts val="320"/>
              </a:spcBef>
            </a:pPr>
            <a:r>
              <a:rPr sz="2700" spc="-5" dirty="0">
                <a:latin typeface="Carlito"/>
                <a:cs typeface="Carlito"/>
              </a:rPr>
              <a:t>m,addr(b)  </a:t>
            </a:r>
            <a:r>
              <a:rPr sz="2700" dirty="0">
                <a:latin typeface="Carlito"/>
                <a:cs typeface="Carlito"/>
              </a:rPr>
              <a:t>m,add</a:t>
            </a:r>
            <a:r>
              <a:rPr sz="2700" spc="-10" dirty="0">
                <a:latin typeface="Carlito"/>
                <a:cs typeface="Carlito"/>
              </a:rPr>
              <a:t>r</a:t>
            </a:r>
            <a:r>
              <a:rPr sz="2700" spc="-5" dirty="0">
                <a:latin typeface="Carlito"/>
                <a:cs typeface="Carlito"/>
              </a:rPr>
              <a:t>(</a:t>
            </a:r>
            <a:r>
              <a:rPr sz="2700" spc="-35" dirty="0">
                <a:latin typeface="Carlito"/>
                <a:cs typeface="Carlito"/>
              </a:rPr>
              <a:t>t</a:t>
            </a:r>
            <a:r>
              <a:rPr sz="2700" dirty="0">
                <a:latin typeface="Carlito"/>
                <a:cs typeface="Carlito"/>
              </a:rPr>
              <a:t>emp[1])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5372811"/>
            <a:ext cx="8439150" cy="76644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Code </a:t>
            </a:r>
            <a:r>
              <a:rPr sz="2700" spc="-15" dirty="0">
                <a:latin typeface="Carlito"/>
                <a:cs typeface="Carlito"/>
              </a:rPr>
              <a:t>generation routine </a:t>
            </a:r>
            <a:r>
              <a:rPr sz="2700" spc="-5" dirty="0">
                <a:latin typeface="Carlito"/>
                <a:cs typeface="Carlito"/>
              </a:rPr>
              <a:t>on pg. no. </a:t>
            </a:r>
            <a:r>
              <a:rPr sz="2700" dirty="0">
                <a:latin typeface="Carlito"/>
                <a:cs typeface="Carlito"/>
              </a:rPr>
              <a:t>184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187. </a:t>
            </a:r>
            <a:r>
              <a:rPr sz="2700" spc="-15" dirty="0">
                <a:latin typeface="Carlito"/>
                <a:cs typeface="Carlito"/>
              </a:rPr>
              <a:t>just </a:t>
            </a:r>
            <a:r>
              <a:rPr sz="2700" spc="-25" dirty="0">
                <a:latin typeface="Carlito"/>
                <a:cs typeface="Carlito"/>
              </a:rPr>
              <a:t>have </a:t>
            </a:r>
            <a:r>
              <a:rPr sz="2700" dirty="0">
                <a:latin typeface="Carlito"/>
                <a:cs typeface="Carlito"/>
              </a:rPr>
              <a:t>a  look.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0382" y="496950"/>
            <a:ext cx="80041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[B] </a:t>
            </a:r>
            <a:r>
              <a:rPr spc="-20" dirty="0"/>
              <a:t>Intermediate </a:t>
            </a:r>
            <a:r>
              <a:rPr spc="-5" dirty="0"/>
              <a:t>Codes </a:t>
            </a:r>
            <a:r>
              <a:rPr spc="-35" dirty="0"/>
              <a:t>for</a:t>
            </a:r>
            <a:r>
              <a:rPr spc="15" dirty="0"/>
              <a:t> </a:t>
            </a:r>
            <a:r>
              <a:rPr spc="-10" dirty="0"/>
              <a:t>Expressions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7056" y="1524723"/>
            <a:ext cx="3555365" cy="15621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25780" indent="-513715">
              <a:lnSpc>
                <a:spcPct val="100000"/>
              </a:lnSpc>
              <a:spcBef>
                <a:spcPts val="775"/>
              </a:spcBef>
              <a:buAutoNum type="alphaLcParenR"/>
              <a:tabLst>
                <a:tab pos="525780" algn="l"/>
                <a:tab pos="526415" algn="l"/>
              </a:tabLst>
            </a:pPr>
            <a:r>
              <a:rPr sz="2800" spc="-20" dirty="0">
                <a:latin typeface="Carlito"/>
                <a:cs typeface="Carlito"/>
              </a:rPr>
              <a:t>Postfix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string</a:t>
            </a:r>
            <a:endParaRPr sz="2800">
              <a:latin typeface="Carlito"/>
              <a:cs typeface="Carlito"/>
            </a:endParaRPr>
          </a:p>
          <a:p>
            <a:pPr marL="525780" indent="-513715">
              <a:lnSpc>
                <a:spcPct val="100000"/>
              </a:lnSpc>
              <a:spcBef>
                <a:spcPts val="670"/>
              </a:spcBef>
              <a:buAutoNum type="alphaLcParenR"/>
              <a:tabLst>
                <a:tab pos="525780" algn="l"/>
                <a:tab pos="526415" algn="l"/>
              </a:tabLst>
            </a:pPr>
            <a:r>
              <a:rPr sz="2800" spc="-35" dirty="0">
                <a:latin typeface="Carlito"/>
                <a:cs typeface="Carlito"/>
              </a:rPr>
              <a:t>Triples </a:t>
            </a:r>
            <a:r>
              <a:rPr sz="2800" spc="-5" dirty="0">
                <a:latin typeface="Carlito"/>
                <a:cs typeface="Carlito"/>
              </a:rPr>
              <a:t>&amp;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Quadruples</a:t>
            </a:r>
            <a:endParaRPr sz="2800">
              <a:latin typeface="Carlito"/>
              <a:cs typeface="Carlito"/>
            </a:endParaRPr>
          </a:p>
          <a:p>
            <a:pPr marL="525780" indent="-513715">
              <a:lnSpc>
                <a:spcPct val="100000"/>
              </a:lnSpc>
              <a:spcBef>
                <a:spcPts val="675"/>
              </a:spcBef>
              <a:buAutoNum type="alphaLcParenR"/>
              <a:tabLst>
                <a:tab pos="525780" algn="l"/>
                <a:tab pos="526415" algn="l"/>
              </a:tabLst>
            </a:pPr>
            <a:r>
              <a:rPr sz="2800" spc="-10" dirty="0">
                <a:latin typeface="Carlito"/>
                <a:cs typeface="Carlito"/>
              </a:rPr>
              <a:t>Expression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Trees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4145" y="461594"/>
            <a:ext cx="37731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a) </a:t>
            </a:r>
            <a:r>
              <a:rPr sz="4400" spc="-20" dirty="0"/>
              <a:t>Postfix</a:t>
            </a:r>
            <a:r>
              <a:rPr sz="4400" spc="-70" dirty="0"/>
              <a:t> </a:t>
            </a:r>
            <a:r>
              <a:rPr sz="4400" spc="-5" dirty="0"/>
              <a:t>Strings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7997190" cy="44462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801370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rlito"/>
                <a:cs typeface="Carlito"/>
              </a:rPr>
              <a:t>Here </a:t>
            </a:r>
            <a:r>
              <a:rPr sz="2500" dirty="0">
                <a:latin typeface="Carlito"/>
                <a:cs typeface="Carlito"/>
              </a:rPr>
              <a:t>each </a:t>
            </a:r>
            <a:r>
              <a:rPr sz="2500" spc="-10" dirty="0">
                <a:latin typeface="Carlito"/>
                <a:cs typeface="Carlito"/>
              </a:rPr>
              <a:t>operands </a:t>
            </a:r>
            <a:r>
              <a:rPr sz="2500" spc="-5" dirty="0">
                <a:latin typeface="Carlito"/>
                <a:cs typeface="Carlito"/>
              </a:rPr>
              <a:t>appear </a:t>
            </a:r>
            <a:r>
              <a:rPr sz="2500" spc="-10" dirty="0">
                <a:latin typeface="Carlito"/>
                <a:cs typeface="Carlito"/>
              </a:rPr>
              <a:t>immediately after </a:t>
            </a:r>
            <a:r>
              <a:rPr sz="2500" spc="-5" dirty="0">
                <a:latin typeface="Carlito"/>
                <a:cs typeface="Carlito"/>
              </a:rPr>
              <a:t>its </a:t>
            </a:r>
            <a:r>
              <a:rPr sz="2500" spc="-10" dirty="0">
                <a:latin typeface="Carlito"/>
                <a:cs typeface="Carlito"/>
              </a:rPr>
              <a:t>last  operand.</a:t>
            </a:r>
            <a:endParaRPr sz="2500">
              <a:latin typeface="Carlito"/>
              <a:cs typeface="Carlito"/>
            </a:endParaRPr>
          </a:p>
          <a:p>
            <a:pPr marL="355600" marR="481965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Thus, </a:t>
            </a:r>
            <a:r>
              <a:rPr sz="2500" spc="-20" dirty="0">
                <a:latin typeface="Carlito"/>
                <a:cs typeface="Carlito"/>
              </a:rPr>
              <a:t>operators </a:t>
            </a:r>
            <a:r>
              <a:rPr sz="2500" spc="-15" dirty="0">
                <a:latin typeface="Carlito"/>
                <a:cs typeface="Carlito"/>
              </a:rPr>
              <a:t>can </a:t>
            </a:r>
            <a:r>
              <a:rPr sz="2500" spc="-5" dirty="0">
                <a:latin typeface="Carlito"/>
                <a:cs typeface="Carlito"/>
              </a:rPr>
              <a:t>be </a:t>
            </a:r>
            <a:r>
              <a:rPr sz="2500" spc="-15" dirty="0">
                <a:latin typeface="Carlito"/>
                <a:cs typeface="Carlito"/>
              </a:rPr>
              <a:t>evaluated </a:t>
            </a:r>
            <a:r>
              <a:rPr sz="2500" spc="-5" dirty="0">
                <a:latin typeface="Carlito"/>
                <a:cs typeface="Carlito"/>
              </a:rPr>
              <a:t>in </a:t>
            </a:r>
            <a:r>
              <a:rPr sz="2500" spc="-15" dirty="0">
                <a:latin typeface="Carlito"/>
                <a:cs typeface="Carlito"/>
              </a:rPr>
              <a:t>order </a:t>
            </a:r>
            <a:r>
              <a:rPr sz="2500" spc="-5" dirty="0">
                <a:latin typeface="Carlito"/>
                <a:cs typeface="Carlito"/>
              </a:rPr>
              <a:t>in which they  appear in</a:t>
            </a:r>
            <a:r>
              <a:rPr sz="250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string.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ts val="27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Eg:</a:t>
            </a:r>
            <a:r>
              <a:rPr sz="2500" spc="-2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a+b*c+d*e^f</a:t>
            </a:r>
            <a:endParaRPr sz="2500">
              <a:latin typeface="Carlito"/>
              <a:cs typeface="Carlito"/>
            </a:endParaRPr>
          </a:p>
          <a:p>
            <a:pPr marL="927100">
              <a:lnSpc>
                <a:spcPts val="2700"/>
              </a:lnSpc>
            </a:pPr>
            <a:r>
              <a:rPr sz="2500" spc="-10" dirty="0">
                <a:latin typeface="Carlito"/>
                <a:cs typeface="Carlito"/>
              </a:rPr>
              <a:t>abc*+def^*+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5" dirty="0">
                <a:latin typeface="Carlito"/>
                <a:cs typeface="Carlito"/>
              </a:rPr>
              <a:t>We </a:t>
            </a:r>
            <a:r>
              <a:rPr sz="2500" spc="-10" dirty="0">
                <a:latin typeface="Carlito"/>
                <a:cs typeface="Carlito"/>
              </a:rPr>
              <a:t>perform </a:t>
            </a:r>
            <a:r>
              <a:rPr sz="2500" spc="-15" dirty="0">
                <a:latin typeface="Carlito"/>
                <a:cs typeface="Carlito"/>
              </a:rPr>
              <a:t>code </a:t>
            </a:r>
            <a:r>
              <a:rPr sz="2500" spc="-10" dirty="0">
                <a:latin typeface="Carlito"/>
                <a:cs typeface="Carlito"/>
              </a:rPr>
              <a:t>generation </a:t>
            </a:r>
            <a:r>
              <a:rPr sz="2500" spc="-15" dirty="0">
                <a:latin typeface="Carlito"/>
                <a:cs typeface="Carlito"/>
              </a:rPr>
              <a:t>from </a:t>
            </a:r>
            <a:r>
              <a:rPr sz="2500" spc="-10" dirty="0">
                <a:latin typeface="Carlito"/>
                <a:cs typeface="Carlito"/>
              </a:rPr>
              <a:t>postfix string using </a:t>
            </a:r>
            <a:r>
              <a:rPr sz="2500" spc="-15" dirty="0">
                <a:latin typeface="Carlito"/>
                <a:cs typeface="Carlito"/>
              </a:rPr>
              <a:t>stack 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operand</a:t>
            </a:r>
            <a:r>
              <a:rPr sz="2500" spc="-2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descriptors.</a:t>
            </a:r>
            <a:endParaRPr sz="2500">
              <a:latin typeface="Carlito"/>
              <a:cs typeface="Carlito"/>
            </a:endParaRPr>
          </a:p>
          <a:p>
            <a:pPr marL="355600" marR="21590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Operand appears </a:t>
            </a:r>
            <a:r>
              <a:rPr sz="2500" spc="-5" dirty="0">
                <a:latin typeface="Carlito"/>
                <a:cs typeface="Carlito"/>
              </a:rPr>
              <a:t>and then </a:t>
            </a:r>
            <a:r>
              <a:rPr sz="2500" spc="-10" dirty="0">
                <a:latin typeface="Carlito"/>
                <a:cs typeface="Carlito"/>
              </a:rPr>
              <a:t>operand </a:t>
            </a:r>
            <a:r>
              <a:rPr sz="2500" spc="-15" dirty="0">
                <a:latin typeface="Carlito"/>
                <a:cs typeface="Carlito"/>
              </a:rPr>
              <a:t>descriptors are </a:t>
            </a:r>
            <a:r>
              <a:rPr sz="2500" spc="-10" dirty="0">
                <a:latin typeface="Carlito"/>
                <a:cs typeface="Carlito"/>
              </a:rPr>
              <a:t>pushed 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5" dirty="0">
                <a:latin typeface="Carlito"/>
                <a:cs typeface="Carlito"/>
              </a:rPr>
              <a:t>stack. </a:t>
            </a:r>
            <a:r>
              <a:rPr sz="2500" dirty="0">
                <a:latin typeface="Carlito"/>
                <a:cs typeface="Carlito"/>
              </a:rPr>
              <a:t>i.e </a:t>
            </a:r>
            <a:r>
              <a:rPr sz="2500" spc="-15" dirty="0">
                <a:latin typeface="Carlito"/>
                <a:cs typeface="Carlito"/>
              </a:rPr>
              <a:t>stack </a:t>
            </a:r>
            <a:r>
              <a:rPr sz="2500" spc="-10" dirty="0">
                <a:latin typeface="Carlito"/>
                <a:cs typeface="Carlito"/>
              </a:rPr>
              <a:t>would </a:t>
            </a:r>
            <a:r>
              <a:rPr sz="2500" spc="-15" dirty="0">
                <a:latin typeface="Carlito"/>
                <a:cs typeface="Carlito"/>
              </a:rPr>
              <a:t>contain </a:t>
            </a:r>
            <a:r>
              <a:rPr sz="2500" spc="-10" dirty="0">
                <a:latin typeface="Carlito"/>
                <a:cs typeface="Carlito"/>
              </a:rPr>
              <a:t>descriptor </a:t>
            </a:r>
            <a:r>
              <a:rPr sz="2500" spc="-20" dirty="0">
                <a:latin typeface="Carlito"/>
                <a:cs typeface="Carlito"/>
              </a:rPr>
              <a:t>fro </a:t>
            </a:r>
            <a:r>
              <a:rPr sz="2500" spc="-5" dirty="0">
                <a:latin typeface="Carlito"/>
                <a:cs typeface="Carlito"/>
              </a:rPr>
              <a:t>a,b &amp; c  when </a:t>
            </a:r>
            <a:r>
              <a:rPr sz="2500" spc="-20" dirty="0">
                <a:latin typeface="Carlito"/>
                <a:cs typeface="Carlito"/>
              </a:rPr>
              <a:t>first </a:t>
            </a:r>
            <a:r>
              <a:rPr sz="2500" spc="-5" dirty="0">
                <a:latin typeface="Carlito"/>
                <a:cs typeface="Carlito"/>
              </a:rPr>
              <a:t>* is</a:t>
            </a:r>
            <a:r>
              <a:rPr sz="2500" spc="15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encountered.</a:t>
            </a:r>
            <a:endParaRPr sz="2500">
              <a:latin typeface="Carlito"/>
              <a:cs typeface="Carlito"/>
            </a:endParaRPr>
          </a:p>
          <a:p>
            <a:pPr marL="355600" marR="45720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Little </a:t>
            </a:r>
            <a:r>
              <a:rPr sz="2500" spc="-5" dirty="0">
                <a:latin typeface="Carlito"/>
                <a:cs typeface="Carlito"/>
              </a:rPr>
              <a:t>modification in </a:t>
            </a:r>
            <a:r>
              <a:rPr sz="2500" spc="-10" dirty="0">
                <a:latin typeface="Carlito"/>
                <a:cs typeface="Carlito"/>
              </a:rPr>
              <a:t>extended </a:t>
            </a:r>
            <a:r>
              <a:rPr sz="2500" spc="-15" dirty="0">
                <a:latin typeface="Carlito"/>
                <a:cs typeface="Carlito"/>
              </a:rPr>
              <a:t>stack </a:t>
            </a:r>
            <a:r>
              <a:rPr sz="2500" spc="-5" dirty="0">
                <a:latin typeface="Carlito"/>
                <a:cs typeface="Carlito"/>
              </a:rPr>
              <a:t>model </a:t>
            </a:r>
            <a:r>
              <a:rPr sz="2500" spc="-10" dirty="0">
                <a:latin typeface="Carlito"/>
                <a:cs typeface="Carlito"/>
              </a:rPr>
              <a:t>can </a:t>
            </a:r>
            <a:r>
              <a:rPr sz="2500" spc="-5" dirty="0">
                <a:latin typeface="Carlito"/>
                <a:cs typeface="Carlito"/>
              </a:rPr>
              <a:t>manage  </a:t>
            </a:r>
            <a:r>
              <a:rPr sz="2500" spc="-10" dirty="0">
                <a:latin typeface="Carlito"/>
                <a:cs typeface="Carlito"/>
              </a:rPr>
              <a:t>postfix string </a:t>
            </a:r>
            <a:r>
              <a:rPr sz="2500" spc="-25" dirty="0">
                <a:latin typeface="Carlito"/>
                <a:cs typeface="Carlito"/>
              </a:rPr>
              <a:t>efficiently.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5569" y="461594"/>
            <a:ext cx="53752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b) </a:t>
            </a:r>
            <a:r>
              <a:rPr sz="4400" spc="-40" dirty="0"/>
              <a:t>Triples </a:t>
            </a:r>
            <a:r>
              <a:rPr sz="4400" dirty="0"/>
              <a:t>&amp;</a:t>
            </a:r>
            <a:r>
              <a:rPr sz="4400" spc="-20" dirty="0"/>
              <a:t> </a:t>
            </a:r>
            <a:r>
              <a:rPr sz="4400" dirty="0"/>
              <a:t>Quadruples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0740"/>
            <a:ext cx="7605395" cy="436753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1)</a:t>
            </a: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Triples: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Carlito"/>
                <a:cs typeface="Carlito"/>
              </a:rPr>
              <a:t>Triple </a:t>
            </a:r>
            <a:r>
              <a:rPr sz="3200" dirty="0">
                <a:latin typeface="Carlito"/>
                <a:cs typeface="Carlito"/>
              </a:rPr>
              <a:t>is a </a:t>
            </a:r>
            <a:r>
              <a:rPr sz="3200" spc="-15" dirty="0">
                <a:latin typeface="Carlito"/>
                <a:cs typeface="Carlito"/>
              </a:rPr>
              <a:t>representation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elementary  </a:t>
            </a:r>
            <a:r>
              <a:rPr sz="3200" spc="-15" dirty="0">
                <a:latin typeface="Carlito"/>
                <a:cs typeface="Carlito"/>
              </a:rPr>
              <a:t>operations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25" dirty="0">
                <a:latin typeface="Carlito"/>
                <a:cs typeface="Carlito"/>
              </a:rPr>
              <a:t>form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pseudo </a:t>
            </a:r>
            <a:r>
              <a:rPr sz="3200" dirty="0">
                <a:latin typeface="Carlito"/>
                <a:cs typeface="Carlito"/>
              </a:rPr>
              <a:t>machine  </a:t>
            </a:r>
            <a:r>
              <a:rPr sz="3200" spc="-5" dirty="0">
                <a:latin typeface="Carlito"/>
                <a:cs typeface="Carlito"/>
              </a:rPr>
              <a:t>instruction.</a:t>
            </a:r>
            <a:endParaRPr sz="3200">
              <a:latin typeface="Carlito"/>
              <a:cs typeface="Carlito"/>
            </a:endParaRPr>
          </a:p>
          <a:p>
            <a:pPr marL="355600" marR="440690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Slight </a:t>
            </a:r>
            <a:r>
              <a:rPr sz="3200" spc="-5" dirty="0">
                <a:latin typeface="Carlito"/>
                <a:cs typeface="Carlito"/>
              </a:rPr>
              <a:t>change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algorithm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20" dirty="0">
                <a:latin typeface="Carlito"/>
                <a:cs typeface="Carlito"/>
              </a:rPr>
              <a:t>operator  </a:t>
            </a:r>
            <a:r>
              <a:rPr sz="3200" spc="-5" dirty="0">
                <a:latin typeface="Carlito"/>
                <a:cs typeface="Carlito"/>
              </a:rPr>
              <a:t>precedence help </a:t>
            </a:r>
            <a:r>
              <a:rPr sz="3200" dirty="0">
                <a:latin typeface="Carlito"/>
                <a:cs typeface="Carlito"/>
              </a:rPr>
              <a:t>us </a:t>
            </a:r>
            <a:r>
              <a:rPr sz="3200" spc="-15" dirty="0">
                <a:latin typeface="Carlito"/>
                <a:cs typeface="Carlito"/>
              </a:rPr>
              <a:t>convert infix </a:t>
            </a:r>
            <a:r>
              <a:rPr sz="3200" spc="-10" dirty="0">
                <a:latin typeface="Carlito"/>
                <a:cs typeface="Carlito"/>
              </a:rPr>
              <a:t>string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triples.</a:t>
            </a:r>
            <a:endParaRPr sz="3200">
              <a:latin typeface="Carlito"/>
              <a:cs typeface="Carlito"/>
            </a:endParaRPr>
          </a:p>
          <a:p>
            <a:pPr marL="355600" marR="1212850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See </a:t>
            </a:r>
            <a:r>
              <a:rPr sz="3200" spc="-10" dirty="0">
                <a:latin typeface="Carlito"/>
                <a:cs typeface="Carlito"/>
              </a:rPr>
              <a:t>figure </a:t>
            </a:r>
            <a:r>
              <a:rPr sz="3200" spc="-5" dirty="0">
                <a:latin typeface="Carlito"/>
                <a:cs typeface="Carlito"/>
              </a:rPr>
              <a:t>6.19 on pg.no. </a:t>
            </a:r>
            <a:r>
              <a:rPr sz="3200" dirty="0">
                <a:latin typeface="Carlito"/>
                <a:cs typeface="Carlito"/>
              </a:rPr>
              <a:t>189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the  </a:t>
            </a:r>
            <a:r>
              <a:rPr sz="3200" spc="-10" dirty="0">
                <a:latin typeface="Carlito"/>
                <a:cs typeface="Carlito"/>
              </a:rPr>
              <a:t>expression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a+b*c+d*e^f.</a:t>
            </a:r>
            <a:endParaRPr sz="32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94050" y="1670050"/>
          <a:ext cx="421005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</a:tblGrid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Operator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Operand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Operand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1601" y="8636"/>
            <a:ext cx="33229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65" dirty="0">
                <a:latin typeface="Arial"/>
                <a:cs typeface="Arial"/>
              </a:rPr>
              <a:t>Example</a:t>
            </a:r>
            <a:r>
              <a:rPr spc="-275" dirty="0">
                <a:latin typeface="Arial"/>
                <a:cs typeface="Arial"/>
              </a:rPr>
              <a:t> </a:t>
            </a:r>
            <a:r>
              <a:rPr spc="-340" dirty="0">
                <a:latin typeface="Arial"/>
                <a:cs typeface="Arial"/>
              </a:rPr>
              <a:t>Conti…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4600" y="1219200"/>
            <a:ext cx="3657600" cy="457200"/>
          </a:xfrm>
          <a:prstGeom prst="rect">
            <a:avLst/>
          </a:prstGeom>
          <a:solidFill>
            <a:srgbClr val="C0504D"/>
          </a:solidFill>
          <a:ln w="25400">
            <a:solidFill>
              <a:srgbClr val="385D89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100203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Semantic</a:t>
            </a: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178300" y="825500"/>
            <a:ext cx="177800" cy="406400"/>
            <a:chOff x="4178300" y="825500"/>
            <a:chExt cx="177800" cy="406400"/>
          </a:xfrm>
        </p:grpSpPr>
        <p:sp>
          <p:nvSpPr>
            <p:cNvPr id="5" name="object 5"/>
            <p:cNvSpPr/>
            <p:nvPr/>
          </p:nvSpPr>
          <p:spPr>
            <a:xfrm>
              <a:off x="4191000" y="8382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91000" y="8382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965575" y="1934971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:=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8375" y="2468371"/>
            <a:ext cx="313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id1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5175" y="2315971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+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41775" y="2925826"/>
            <a:ext cx="313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id2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32628" y="284962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*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8975" y="3383026"/>
            <a:ext cx="313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id3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13628" y="3383026"/>
            <a:ext cx="9283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Int </a:t>
            </a:r>
            <a:r>
              <a:rPr sz="1800" spc="-10" dirty="0">
                <a:latin typeface="Carlito"/>
                <a:cs typeface="Carlito"/>
              </a:rPr>
              <a:t>to</a:t>
            </a:r>
            <a:r>
              <a:rPr sz="1800" spc="-8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real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05377" y="2286000"/>
            <a:ext cx="1047750" cy="806450"/>
          </a:xfrm>
          <a:custGeom>
            <a:avLst/>
            <a:gdLst/>
            <a:ahLst/>
            <a:cxnLst/>
            <a:rect l="l" t="t" r="r" b="b"/>
            <a:pathLst>
              <a:path w="1047750" h="806450">
                <a:moveTo>
                  <a:pt x="162178" y="0"/>
                </a:moveTo>
                <a:lnTo>
                  <a:pt x="0" y="348741"/>
                </a:lnTo>
              </a:path>
              <a:path w="1047750" h="806450">
                <a:moveTo>
                  <a:pt x="162178" y="0"/>
                </a:moveTo>
                <a:lnTo>
                  <a:pt x="590423" y="196341"/>
                </a:lnTo>
              </a:path>
              <a:path w="1047750" h="806450">
                <a:moveTo>
                  <a:pt x="742823" y="381000"/>
                </a:moveTo>
                <a:lnTo>
                  <a:pt x="533400" y="805941"/>
                </a:lnTo>
              </a:path>
              <a:path w="1047750" h="806450">
                <a:moveTo>
                  <a:pt x="742823" y="381000"/>
                </a:moveTo>
                <a:lnTo>
                  <a:pt x="1047623" y="729741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95977" y="3200400"/>
            <a:ext cx="438150" cy="349250"/>
          </a:xfrm>
          <a:custGeom>
            <a:avLst/>
            <a:gdLst/>
            <a:ahLst/>
            <a:cxnLst/>
            <a:rect l="l" t="t" r="r" b="b"/>
            <a:pathLst>
              <a:path w="438150" h="349250">
                <a:moveTo>
                  <a:pt x="245110" y="0"/>
                </a:moveTo>
                <a:lnTo>
                  <a:pt x="0" y="348741"/>
                </a:lnTo>
              </a:path>
              <a:path w="438150" h="349250">
                <a:moveTo>
                  <a:pt x="245110" y="0"/>
                </a:moveTo>
                <a:lnTo>
                  <a:pt x="438023" y="348741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794628" y="4133545"/>
            <a:ext cx="2571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82766" y="3733800"/>
            <a:ext cx="41910" cy="381000"/>
          </a:xfrm>
          <a:custGeom>
            <a:avLst/>
            <a:gdLst/>
            <a:ahLst/>
            <a:cxnLst/>
            <a:rect l="l" t="t" r="r" b="b"/>
            <a:pathLst>
              <a:path w="41910" h="381000">
                <a:moveTo>
                  <a:pt x="0" y="0"/>
                </a:moveTo>
                <a:lnTo>
                  <a:pt x="41529" y="38100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514600" y="4572000"/>
            <a:ext cx="3657600" cy="457200"/>
          </a:xfrm>
          <a:prstGeom prst="rect">
            <a:avLst/>
          </a:prstGeom>
          <a:solidFill>
            <a:srgbClr val="C0504D"/>
          </a:solidFill>
          <a:ln w="25400">
            <a:solidFill>
              <a:srgbClr val="385D89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Intermediate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Code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Generator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78300" y="4178300"/>
            <a:ext cx="177800" cy="406400"/>
            <a:chOff x="4178300" y="4178300"/>
            <a:chExt cx="177800" cy="406400"/>
          </a:xfrm>
        </p:grpSpPr>
        <p:sp>
          <p:nvSpPr>
            <p:cNvPr id="20" name="object 20"/>
            <p:cNvSpPr/>
            <p:nvPr/>
          </p:nvSpPr>
          <p:spPr>
            <a:xfrm>
              <a:off x="4191000" y="41910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91000" y="41910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4178300" y="5016500"/>
            <a:ext cx="177800" cy="406400"/>
            <a:chOff x="4178300" y="5016500"/>
            <a:chExt cx="177800" cy="406400"/>
          </a:xfrm>
        </p:grpSpPr>
        <p:sp>
          <p:nvSpPr>
            <p:cNvPr id="23" name="object 23"/>
            <p:cNvSpPr/>
            <p:nvPr/>
          </p:nvSpPr>
          <p:spPr>
            <a:xfrm>
              <a:off x="4191000" y="50292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91000" y="50292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590800" y="5410200"/>
            <a:ext cx="3505200" cy="12192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641350" marR="631190" algn="ctr">
              <a:lnSpc>
                <a:spcPct val="100000"/>
              </a:lnSpc>
              <a:spcBef>
                <a:spcPts val="370"/>
              </a:spcBef>
            </a:pPr>
            <a:r>
              <a:rPr sz="1800" spc="-35" dirty="0">
                <a:solidFill>
                  <a:srgbClr val="FFFFFF"/>
                </a:solidFill>
                <a:latin typeface="Carlito"/>
                <a:cs typeface="Carlito"/>
              </a:rPr>
              <a:t>Temp1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:=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int to real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(60)  </a:t>
            </a:r>
            <a:r>
              <a:rPr sz="1800" spc="-35" dirty="0">
                <a:solidFill>
                  <a:srgbClr val="FFFFFF"/>
                </a:solidFill>
                <a:latin typeface="Carlito"/>
                <a:cs typeface="Carlito"/>
              </a:rPr>
              <a:t>Temp2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:=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id3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* 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Temp1  </a:t>
            </a:r>
            <a:r>
              <a:rPr sz="1800" spc="-35" dirty="0">
                <a:solidFill>
                  <a:srgbClr val="FFFFFF"/>
                </a:solidFill>
                <a:latin typeface="Carlito"/>
                <a:cs typeface="Carlito"/>
              </a:rPr>
              <a:t>Temp3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:=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id2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+ 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Temp2 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id1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:= </a:t>
            </a:r>
            <a:r>
              <a:rPr sz="1800" spc="-35" dirty="0">
                <a:solidFill>
                  <a:srgbClr val="FFFFFF"/>
                </a:solidFill>
                <a:latin typeface="Carlito"/>
                <a:cs typeface="Carlito"/>
              </a:rPr>
              <a:t>Temp3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38722"/>
            <a:ext cx="8435340" cy="558673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2) 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Indirect</a:t>
            </a:r>
            <a:r>
              <a:rPr sz="32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Triples: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useful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optimizing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45" dirty="0">
                <a:latin typeface="Carlito"/>
                <a:cs typeface="Carlito"/>
              </a:rPr>
              <a:t>compiler.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This </a:t>
            </a:r>
            <a:r>
              <a:rPr sz="3200" spc="-10" dirty="0">
                <a:latin typeface="Carlito"/>
                <a:cs typeface="Carlito"/>
              </a:rPr>
              <a:t>arrangement is useful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detect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identical  </a:t>
            </a:r>
            <a:r>
              <a:rPr sz="3200" spc="-15" dirty="0">
                <a:latin typeface="Carlito"/>
                <a:cs typeface="Carlito"/>
              </a:rPr>
              <a:t>expression </a:t>
            </a:r>
            <a:r>
              <a:rPr sz="3200" spc="-5" dirty="0">
                <a:latin typeface="Carlito"/>
                <a:cs typeface="Carlito"/>
              </a:rPr>
              <a:t>occurrence </a:t>
            </a:r>
            <a:r>
              <a:rPr sz="3200" dirty="0">
                <a:latin typeface="Carlito"/>
                <a:cs typeface="Carlito"/>
              </a:rPr>
              <a:t>in the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program.</a:t>
            </a:r>
            <a:endParaRPr sz="3200">
              <a:latin typeface="Carlito"/>
              <a:cs typeface="Carlito"/>
            </a:endParaRPr>
          </a:p>
          <a:p>
            <a:pPr marL="355600" marR="1511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efficiency </a:t>
            </a:r>
            <a:r>
              <a:rPr sz="3200" spc="-5" dirty="0">
                <a:latin typeface="Carlito"/>
                <a:cs typeface="Carlito"/>
              </a:rPr>
              <a:t>Hash </a:t>
            </a:r>
            <a:r>
              <a:rPr sz="3200" spc="-20" dirty="0">
                <a:latin typeface="Carlito"/>
                <a:cs typeface="Carlito"/>
              </a:rPr>
              <a:t>Organization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be used </a:t>
            </a:r>
            <a:r>
              <a:rPr sz="3200" spc="-30" dirty="0">
                <a:latin typeface="Carlito"/>
                <a:cs typeface="Carlito"/>
              </a:rPr>
              <a:t>for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table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triples.</a:t>
            </a:r>
            <a:endParaRPr sz="3200">
              <a:latin typeface="Carlito"/>
              <a:cs typeface="Carlito"/>
            </a:endParaRPr>
          </a:p>
          <a:p>
            <a:pPr marL="355600" marR="46037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Indirect </a:t>
            </a:r>
            <a:r>
              <a:rPr sz="3200" spc="-5" dirty="0">
                <a:latin typeface="Carlito"/>
                <a:cs typeface="Carlito"/>
              </a:rPr>
              <a:t>triple </a:t>
            </a:r>
            <a:r>
              <a:rPr sz="3200" spc="-15" dirty="0">
                <a:latin typeface="Carlito"/>
                <a:cs typeface="Carlito"/>
              </a:rPr>
              <a:t>representation provide </a:t>
            </a:r>
            <a:r>
              <a:rPr sz="3200" dirty="0">
                <a:latin typeface="Carlito"/>
                <a:cs typeface="Carlito"/>
              </a:rPr>
              <a:t>memory  </a:t>
            </a:r>
            <a:r>
              <a:rPr sz="3200" spc="-40" dirty="0">
                <a:latin typeface="Carlito"/>
                <a:cs typeface="Carlito"/>
              </a:rPr>
              <a:t>economy.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Aid: Common sub </a:t>
            </a:r>
            <a:r>
              <a:rPr sz="3200" spc="-15" dirty="0">
                <a:latin typeface="Carlito"/>
                <a:cs typeface="Carlito"/>
              </a:rPr>
              <a:t>expression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elimination.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See </a:t>
            </a:r>
            <a:r>
              <a:rPr sz="3200" spc="-10" dirty="0">
                <a:latin typeface="Carlito"/>
                <a:cs typeface="Carlito"/>
              </a:rPr>
              <a:t>figure </a:t>
            </a:r>
            <a:r>
              <a:rPr sz="3200" spc="-5" dirty="0">
                <a:latin typeface="Carlito"/>
                <a:cs typeface="Carlito"/>
              </a:rPr>
              <a:t>6.20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0" dirty="0">
                <a:latin typeface="Carlito"/>
                <a:cs typeface="Carlito"/>
              </a:rPr>
              <a:t>example </a:t>
            </a:r>
            <a:r>
              <a:rPr sz="3200" dirty="0">
                <a:latin typeface="Carlito"/>
                <a:cs typeface="Carlito"/>
              </a:rPr>
              <a:t>6.22 on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pg.no.189.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612394"/>
            <a:ext cx="8364855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3)</a:t>
            </a:r>
            <a:r>
              <a:rPr sz="30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3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Quadruple:</a:t>
            </a:r>
            <a:endParaRPr sz="3000">
              <a:latin typeface="Carlito"/>
              <a:cs typeface="Carlito"/>
            </a:endParaRPr>
          </a:p>
          <a:p>
            <a:pPr marL="355600" marR="46291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Result </a:t>
            </a:r>
            <a:r>
              <a:rPr sz="3000" spc="-5" dirty="0">
                <a:latin typeface="Carlito"/>
                <a:cs typeface="Carlito"/>
              </a:rPr>
              <a:t>name: </a:t>
            </a:r>
            <a:r>
              <a:rPr sz="3000" spc="-10" dirty="0">
                <a:latin typeface="Carlito"/>
                <a:cs typeface="Carlito"/>
              </a:rPr>
              <a:t>designates result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evaluation</a:t>
            </a:r>
            <a:r>
              <a:rPr sz="3000" spc="-11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that  can </a:t>
            </a:r>
            <a:r>
              <a:rPr sz="3000" spc="-5" dirty="0">
                <a:latin typeface="Carlito"/>
                <a:cs typeface="Carlito"/>
              </a:rPr>
              <a:t>be used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spc="-15" dirty="0">
                <a:latin typeface="Carlito"/>
                <a:cs typeface="Carlito"/>
              </a:rPr>
              <a:t>operand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5" dirty="0">
                <a:latin typeface="Carlito"/>
                <a:cs typeface="Carlito"/>
              </a:rPr>
              <a:t>other</a:t>
            </a:r>
            <a:r>
              <a:rPr sz="3000" spc="-5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quadruple.</a:t>
            </a:r>
            <a:endParaRPr sz="3000">
              <a:latin typeface="Carlito"/>
              <a:cs typeface="Carlito"/>
            </a:endParaRPr>
          </a:p>
          <a:p>
            <a:pPr marL="355600" marR="99695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More </a:t>
            </a:r>
            <a:r>
              <a:rPr sz="3000" spc="-20" dirty="0">
                <a:latin typeface="Carlito"/>
                <a:cs typeface="Carlito"/>
              </a:rPr>
              <a:t>convenient </a:t>
            </a:r>
            <a:r>
              <a:rPr sz="3000" dirty="0">
                <a:latin typeface="Carlito"/>
                <a:cs typeface="Carlito"/>
              </a:rPr>
              <a:t>than </a:t>
            </a:r>
            <a:r>
              <a:rPr sz="3000" spc="-10" dirty="0">
                <a:latin typeface="Carlito"/>
                <a:cs typeface="Carlito"/>
              </a:rPr>
              <a:t>using </a:t>
            </a:r>
            <a:r>
              <a:rPr sz="3000" spc="-5" dirty="0">
                <a:latin typeface="Carlito"/>
                <a:cs typeface="Carlito"/>
              </a:rPr>
              <a:t>triples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10" dirty="0">
                <a:latin typeface="Carlito"/>
                <a:cs typeface="Carlito"/>
              </a:rPr>
              <a:t>indirect  </a:t>
            </a:r>
            <a:r>
              <a:rPr sz="3000" spc="-5" dirty="0">
                <a:latin typeface="Carlito"/>
                <a:cs typeface="Carlito"/>
              </a:rPr>
              <a:t>triples.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For </a:t>
            </a:r>
            <a:r>
              <a:rPr sz="3000" spc="-20" dirty="0">
                <a:latin typeface="Carlito"/>
                <a:cs typeface="Carlito"/>
              </a:rPr>
              <a:t>example </a:t>
            </a:r>
            <a:r>
              <a:rPr sz="3000" dirty="0">
                <a:latin typeface="Carlito"/>
                <a:cs typeface="Carlito"/>
              </a:rPr>
              <a:t>: a+b*c+d*e^f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See </a:t>
            </a:r>
            <a:r>
              <a:rPr sz="3000" spc="-10" dirty="0">
                <a:latin typeface="Carlito"/>
                <a:cs typeface="Carlito"/>
              </a:rPr>
              <a:t>figure </a:t>
            </a:r>
            <a:r>
              <a:rPr sz="3000" dirty="0">
                <a:latin typeface="Carlito"/>
                <a:cs typeface="Carlito"/>
              </a:rPr>
              <a:t>6.21 </a:t>
            </a:r>
            <a:r>
              <a:rPr sz="3000" spc="-5" dirty="0">
                <a:latin typeface="Carlito"/>
                <a:cs typeface="Carlito"/>
              </a:rPr>
              <a:t>on pg. no.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190.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40" dirty="0">
                <a:latin typeface="Carlito"/>
                <a:cs typeface="Carlito"/>
              </a:rPr>
              <a:t>Remember, </a:t>
            </a:r>
            <a:r>
              <a:rPr sz="3000" spc="-10" dirty="0">
                <a:latin typeface="Carlito"/>
                <a:cs typeface="Carlito"/>
              </a:rPr>
              <a:t>they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not </a:t>
            </a:r>
            <a:r>
              <a:rPr sz="3000" spc="-15" dirty="0">
                <a:latin typeface="Carlito"/>
                <a:cs typeface="Carlito"/>
              </a:rPr>
              <a:t>temporary </a:t>
            </a:r>
            <a:r>
              <a:rPr sz="3000" spc="-10" dirty="0">
                <a:latin typeface="Carlito"/>
                <a:cs typeface="Carlito"/>
              </a:rPr>
              <a:t>locations </a:t>
            </a:r>
            <a:r>
              <a:rPr sz="3000" spc="-5" dirty="0">
                <a:latin typeface="Carlito"/>
                <a:cs typeface="Carlito"/>
              </a:rPr>
              <a:t>(t) </a:t>
            </a:r>
            <a:r>
              <a:rPr sz="3000" spc="-10" dirty="0">
                <a:latin typeface="Carlito"/>
                <a:cs typeface="Carlito"/>
              </a:rPr>
              <a:t>but  result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name.</a:t>
            </a:r>
            <a:endParaRPr sz="3000">
              <a:latin typeface="Carlito"/>
              <a:cs typeface="Carlito"/>
            </a:endParaRPr>
          </a:p>
          <a:p>
            <a:pPr marL="355600" marR="1686560" indent="-342900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For </a:t>
            </a:r>
            <a:r>
              <a:rPr sz="3000" spc="-5" dirty="0">
                <a:latin typeface="Carlito"/>
                <a:cs typeface="Carlito"/>
              </a:rPr>
              <a:t>elimination, </a:t>
            </a:r>
            <a:r>
              <a:rPr sz="3000" spc="-10" dirty="0">
                <a:latin typeface="Carlito"/>
                <a:cs typeface="Carlito"/>
              </a:rPr>
              <a:t>result </a:t>
            </a:r>
            <a:r>
              <a:rPr sz="3000" spc="-5" dirty="0">
                <a:latin typeface="Carlito"/>
                <a:cs typeface="Carlito"/>
              </a:rPr>
              <a:t>name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15" dirty="0">
                <a:latin typeface="Carlito"/>
                <a:cs typeface="Carlito"/>
              </a:rPr>
              <a:t>become  temporary</a:t>
            </a:r>
            <a:r>
              <a:rPr sz="3000" spc="-5" dirty="0">
                <a:latin typeface="Carlito"/>
                <a:cs typeface="Carlito"/>
              </a:rPr>
              <a:t> location.</a:t>
            </a:r>
            <a:endParaRPr sz="3000">
              <a:latin typeface="Carlito"/>
              <a:cs typeface="Carlit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36650" y="5937250"/>
          <a:ext cx="611505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Operator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Operand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Operand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Result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name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125" y="461594"/>
            <a:ext cx="40995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c) </a:t>
            </a:r>
            <a:r>
              <a:rPr sz="4400" spc="-5" dirty="0"/>
              <a:t>Expression</a:t>
            </a:r>
            <a:r>
              <a:rPr sz="4400" spc="-90" dirty="0"/>
              <a:t> </a:t>
            </a:r>
            <a:r>
              <a:rPr sz="4400" spc="-85" dirty="0"/>
              <a:t>Tree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1541"/>
            <a:ext cx="8059420" cy="4674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16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Carlito"/>
                <a:cs typeface="Carlito"/>
              </a:rPr>
              <a:t>Operator </a:t>
            </a:r>
            <a:r>
              <a:rPr sz="2000" spc="-10" dirty="0">
                <a:latin typeface="Carlito"/>
                <a:cs typeface="Carlito"/>
              </a:rPr>
              <a:t>are evaluated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10" dirty="0">
                <a:latin typeface="Carlito"/>
                <a:cs typeface="Carlito"/>
              </a:rPr>
              <a:t>order </a:t>
            </a:r>
            <a:r>
              <a:rPr sz="2000" spc="-5" dirty="0">
                <a:latin typeface="Carlito"/>
                <a:cs typeface="Carlito"/>
              </a:rPr>
              <a:t>determined by </a:t>
            </a:r>
            <a:r>
              <a:rPr sz="2000" spc="-10" dirty="0">
                <a:latin typeface="Carlito"/>
                <a:cs typeface="Carlito"/>
              </a:rPr>
              <a:t>bottom </a:t>
            </a:r>
            <a:r>
              <a:rPr sz="2000" dirty="0">
                <a:latin typeface="Carlito"/>
                <a:cs typeface="Carlito"/>
              </a:rPr>
              <a:t>up </a:t>
            </a:r>
            <a:r>
              <a:rPr sz="2000" spc="-10" dirty="0">
                <a:latin typeface="Carlito"/>
                <a:cs typeface="Carlito"/>
              </a:rPr>
              <a:t>parsing </a:t>
            </a:r>
            <a:r>
              <a:rPr sz="2000" spc="-5" dirty="0">
                <a:latin typeface="Carlito"/>
                <a:cs typeface="Carlito"/>
              </a:rPr>
              <a:t>which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is</a:t>
            </a:r>
            <a:endParaRPr sz="2000">
              <a:latin typeface="Carlito"/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latin typeface="Carlito"/>
                <a:cs typeface="Carlito"/>
              </a:rPr>
              <a:t>not </a:t>
            </a:r>
            <a:r>
              <a:rPr sz="2000" spc="-10" dirty="0">
                <a:latin typeface="Carlito"/>
                <a:cs typeface="Carlito"/>
              </a:rPr>
              <a:t>most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efficient.</a:t>
            </a:r>
            <a:endParaRPr sz="2000">
              <a:latin typeface="Carlito"/>
              <a:cs typeface="Carlito"/>
            </a:endParaRPr>
          </a:p>
          <a:p>
            <a:pPr marL="355600" marR="483870" indent="-342900">
              <a:lnSpc>
                <a:spcPts val="1920"/>
              </a:lnSpc>
              <a:spcBef>
                <a:spcPts val="46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20" dirty="0">
                <a:latin typeface="Arial"/>
                <a:cs typeface="Arial"/>
              </a:rPr>
              <a:t>Hence, </a:t>
            </a:r>
            <a:r>
              <a:rPr sz="2000" spc="-65" dirty="0">
                <a:latin typeface="Arial"/>
                <a:cs typeface="Arial"/>
              </a:rPr>
              <a:t>compiler’s </a:t>
            </a:r>
            <a:r>
              <a:rPr sz="2000" spc="-60" dirty="0">
                <a:latin typeface="Arial"/>
                <a:cs typeface="Arial"/>
              </a:rPr>
              <a:t>back</a:t>
            </a:r>
            <a:r>
              <a:rPr sz="2000" spc="-60" dirty="0">
                <a:latin typeface="Carlito"/>
                <a:cs typeface="Carlito"/>
              </a:rPr>
              <a:t>-end </a:t>
            </a:r>
            <a:r>
              <a:rPr sz="2000" spc="-10" dirty="0">
                <a:latin typeface="Carlito"/>
                <a:cs typeface="Carlito"/>
              </a:rPr>
              <a:t>analyze expression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find </a:t>
            </a:r>
            <a:r>
              <a:rPr sz="2000" spc="-10" dirty="0">
                <a:latin typeface="Carlito"/>
                <a:cs typeface="Carlito"/>
              </a:rPr>
              <a:t>best </a:t>
            </a:r>
            <a:r>
              <a:rPr sz="2000" spc="-5" dirty="0">
                <a:latin typeface="Carlito"/>
                <a:cs typeface="Carlito"/>
              </a:rPr>
              <a:t>evaluation  </a:t>
            </a:r>
            <a:r>
              <a:rPr sz="2000" spc="-45" dirty="0">
                <a:latin typeface="Carlito"/>
                <a:cs typeface="Carlito"/>
              </a:rPr>
              <a:t>order.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What will help us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here?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Expression </a:t>
            </a:r>
            <a:r>
              <a:rPr sz="2000" spc="-35" dirty="0">
                <a:latin typeface="Carlito"/>
                <a:cs typeface="Carlito"/>
              </a:rPr>
              <a:t>Tree: </a:t>
            </a:r>
            <a:r>
              <a:rPr sz="2000" dirty="0">
                <a:latin typeface="Carlito"/>
                <a:cs typeface="Carlito"/>
              </a:rPr>
              <a:t>is a AST </a:t>
            </a:r>
            <a:r>
              <a:rPr sz="2000" spc="-10" dirty="0">
                <a:latin typeface="Carlito"/>
                <a:cs typeface="Carlito"/>
              </a:rPr>
              <a:t>(Abstract </a:t>
            </a:r>
            <a:r>
              <a:rPr sz="2000" spc="-15" dirty="0">
                <a:latin typeface="Carlito"/>
                <a:cs typeface="Carlito"/>
              </a:rPr>
              <a:t>Syntax </a:t>
            </a:r>
            <a:r>
              <a:rPr sz="2000" spc="-35" dirty="0">
                <a:latin typeface="Carlito"/>
                <a:cs typeface="Carlito"/>
              </a:rPr>
              <a:t>Tree) </a:t>
            </a:r>
            <a:r>
              <a:rPr sz="2000" spc="-5" dirty="0">
                <a:latin typeface="Carlito"/>
                <a:cs typeface="Carlito"/>
              </a:rPr>
              <a:t>which depicts</a:t>
            </a:r>
            <a:r>
              <a:rPr sz="2000" spc="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endParaRPr sz="2000">
              <a:latin typeface="Carlito"/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latin typeface="Carlito"/>
                <a:cs typeface="Carlito"/>
              </a:rPr>
              <a:t>structure of </a:t>
            </a:r>
            <a:r>
              <a:rPr sz="2000" dirty="0">
                <a:latin typeface="Carlito"/>
                <a:cs typeface="Carlito"/>
              </a:rPr>
              <a:t>an</a:t>
            </a:r>
            <a:r>
              <a:rPr sz="2000" spc="-10" dirty="0">
                <a:latin typeface="Carlito"/>
                <a:cs typeface="Carlito"/>
              </a:rPr>
              <a:t> expression.</a:t>
            </a:r>
            <a:endParaRPr sz="2000">
              <a:latin typeface="Carlito"/>
              <a:cs typeface="Carlito"/>
            </a:endParaRPr>
          </a:p>
          <a:p>
            <a:pPr marL="355600" marR="314325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Thus, simplifying analysis of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10" dirty="0">
                <a:latin typeface="Carlito"/>
                <a:cs typeface="Carlito"/>
              </a:rPr>
              <a:t>expression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determine </a:t>
            </a:r>
            <a:r>
              <a:rPr sz="2000" spc="-10" dirty="0">
                <a:latin typeface="Carlito"/>
                <a:cs typeface="Carlito"/>
              </a:rPr>
              <a:t>best </a:t>
            </a:r>
            <a:r>
              <a:rPr sz="2000" spc="-5" dirty="0">
                <a:latin typeface="Carlito"/>
                <a:cs typeface="Carlito"/>
              </a:rPr>
              <a:t>evaluation  </a:t>
            </a:r>
            <a:r>
              <a:rPr sz="2000" spc="-45" dirty="0">
                <a:latin typeface="Carlito"/>
                <a:cs typeface="Carlito"/>
              </a:rPr>
              <a:t>order.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rlito"/>
                <a:cs typeface="Carlito"/>
              </a:rPr>
              <a:t>Eg: 6.24 pg.no.</a:t>
            </a:r>
            <a:r>
              <a:rPr sz="2000" spc="-1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190.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How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determine </a:t>
            </a:r>
            <a:r>
              <a:rPr sz="2000" spc="-10" dirty="0">
                <a:latin typeface="Carlito"/>
                <a:cs typeface="Carlito"/>
              </a:rPr>
              <a:t>best evaluation order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expression?</a:t>
            </a:r>
            <a:endParaRPr sz="2000">
              <a:latin typeface="Carlito"/>
              <a:cs typeface="Carlito"/>
            </a:endParaRPr>
          </a:p>
          <a:p>
            <a:pPr marL="756285" marR="833755" lvl="1" indent="-287020">
              <a:lnSpc>
                <a:spcPct val="80000"/>
              </a:lnSpc>
              <a:spcBef>
                <a:spcPts val="44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Step </a:t>
            </a:r>
            <a:r>
              <a:rPr sz="1800" dirty="0">
                <a:latin typeface="Carlito"/>
                <a:cs typeface="Carlito"/>
              </a:rPr>
              <a:t>1: </a:t>
            </a:r>
            <a:r>
              <a:rPr sz="1800" spc="-15" dirty="0">
                <a:latin typeface="Carlito"/>
                <a:cs typeface="Carlito"/>
              </a:rPr>
              <a:t>Register </a:t>
            </a:r>
            <a:r>
              <a:rPr sz="1800" spc="-10" dirty="0">
                <a:latin typeface="Carlito"/>
                <a:cs typeface="Carlito"/>
              </a:rPr>
              <a:t>Requirement </a:t>
            </a:r>
            <a:r>
              <a:rPr sz="1800" spc="-5" dirty="0">
                <a:latin typeface="Carlito"/>
                <a:cs typeface="Carlito"/>
              </a:rPr>
              <a:t>Label </a:t>
            </a:r>
            <a:r>
              <a:rPr sz="1800" spc="-10" dirty="0">
                <a:latin typeface="Carlito"/>
                <a:cs typeface="Carlito"/>
              </a:rPr>
              <a:t>(RR </a:t>
            </a:r>
            <a:r>
              <a:rPr sz="1800" spc="-5" dirty="0">
                <a:latin typeface="Carlito"/>
                <a:cs typeface="Carlito"/>
              </a:rPr>
              <a:t>Label) </a:t>
            </a:r>
            <a:r>
              <a:rPr sz="1800" spc="-10" dirty="0">
                <a:latin typeface="Carlito"/>
                <a:cs typeface="Carlito"/>
              </a:rPr>
              <a:t>indicates </a:t>
            </a:r>
            <a:r>
              <a:rPr sz="1800" spc="-5" dirty="0">
                <a:latin typeface="Carlito"/>
                <a:cs typeface="Carlito"/>
              </a:rPr>
              <a:t>no. of </a:t>
            </a:r>
            <a:r>
              <a:rPr sz="1800" spc="-10" dirty="0">
                <a:latin typeface="Carlito"/>
                <a:cs typeface="Carlito"/>
              </a:rPr>
              <a:t>register  required </a:t>
            </a:r>
            <a:r>
              <a:rPr sz="1800" spc="-5" dirty="0">
                <a:latin typeface="Carlito"/>
                <a:cs typeface="Carlito"/>
              </a:rPr>
              <a:t>by CPU </a:t>
            </a:r>
            <a:r>
              <a:rPr sz="1800" spc="-10" dirty="0">
                <a:latin typeface="Carlito"/>
                <a:cs typeface="Carlito"/>
              </a:rPr>
              <a:t>to evaluate</a:t>
            </a:r>
            <a:r>
              <a:rPr sz="1800" spc="4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sub-tree.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ts val="194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Step </a:t>
            </a:r>
            <a:r>
              <a:rPr sz="1800" dirty="0">
                <a:latin typeface="Carlito"/>
                <a:cs typeface="Carlito"/>
              </a:rPr>
              <a:t>2: </a:t>
            </a:r>
            <a:r>
              <a:rPr sz="1800" spc="-55" dirty="0">
                <a:latin typeface="Carlito"/>
                <a:cs typeface="Carlito"/>
              </a:rPr>
              <a:t>Top </a:t>
            </a:r>
            <a:r>
              <a:rPr sz="1800" spc="-5" dirty="0">
                <a:latin typeface="Carlito"/>
                <a:cs typeface="Carlito"/>
              </a:rPr>
              <a:t>Down </a:t>
            </a:r>
            <a:r>
              <a:rPr sz="1800" spc="-10" dirty="0">
                <a:latin typeface="Carlito"/>
                <a:cs typeface="Carlito"/>
              </a:rPr>
              <a:t>parsing </a:t>
            </a:r>
            <a:r>
              <a:rPr sz="1800" dirty="0">
                <a:latin typeface="Carlito"/>
                <a:cs typeface="Carlito"/>
              </a:rPr>
              <a:t>and RR </a:t>
            </a:r>
            <a:r>
              <a:rPr sz="1800" spc="-5" dirty="0">
                <a:latin typeface="Carlito"/>
                <a:cs typeface="Carlito"/>
              </a:rPr>
              <a:t>Label </a:t>
            </a:r>
            <a:r>
              <a:rPr sz="1800" spc="-10" dirty="0">
                <a:latin typeface="Carlito"/>
                <a:cs typeface="Carlito"/>
              </a:rPr>
              <a:t>information </a:t>
            </a:r>
            <a:r>
              <a:rPr sz="1800" spc="-5" dirty="0">
                <a:latin typeface="Carlito"/>
                <a:cs typeface="Carlito"/>
              </a:rPr>
              <a:t>is used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order</a:t>
            </a:r>
            <a:r>
              <a:rPr sz="1800" spc="16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of</a:t>
            </a:r>
            <a:endParaRPr sz="1800">
              <a:latin typeface="Carlito"/>
              <a:cs typeface="Carlito"/>
            </a:endParaRPr>
          </a:p>
          <a:p>
            <a:pPr marL="756285">
              <a:lnSpc>
                <a:spcPts val="1945"/>
              </a:lnSpc>
            </a:pPr>
            <a:r>
              <a:rPr sz="1800" spc="-10" dirty="0">
                <a:latin typeface="Carlito"/>
                <a:cs typeface="Carlito"/>
              </a:rPr>
              <a:t>evaluation </a:t>
            </a:r>
            <a:r>
              <a:rPr sz="1800" spc="-5" dirty="0">
                <a:latin typeface="Carlito"/>
                <a:cs typeface="Carlito"/>
              </a:rPr>
              <a:t>is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determined.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rlito"/>
                <a:cs typeface="Carlito"/>
              </a:rPr>
              <a:t>See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algorithm on pg.no.</a:t>
            </a:r>
            <a:r>
              <a:rPr sz="1800" spc="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191.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Example </a:t>
            </a:r>
            <a:r>
              <a:rPr sz="1800" dirty="0">
                <a:latin typeface="Carlito"/>
                <a:cs typeface="Carlito"/>
              </a:rPr>
              <a:t>6.25 and </a:t>
            </a:r>
            <a:r>
              <a:rPr sz="1800" spc="-10" dirty="0">
                <a:latin typeface="Carlito"/>
                <a:cs typeface="Carlito"/>
              </a:rPr>
              <a:t>expression tree </a:t>
            </a:r>
            <a:r>
              <a:rPr sz="1800" spc="-5" dirty="0">
                <a:latin typeface="Carlito"/>
                <a:cs typeface="Carlito"/>
              </a:rPr>
              <a:t>on pg.no. </a:t>
            </a:r>
            <a:r>
              <a:rPr sz="1800" dirty="0">
                <a:latin typeface="Carlito"/>
                <a:cs typeface="Carlito"/>
              </a:rPr>
              <a:t>191 and</a:t>
            </a:r>
            <a:r>
              <a:rPr sz="1800" spc="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192.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7344" y="2737180"/>
            <a:ext cx="575691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8605" marR="5080" indent="-1525905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COMPILATION </a:t>
            </a:r>
            <a:r>
              <a:rPr spc="-5" dirty="0"/>
              <a:t>OF </a:t>
            </a:r>
            <a:r>
              <a:rPr spc="-20" dirty="0"/>
              <a:t>CONTROL  </a:t>
            </a:r>
            <a:r>
              <a:rPr spc="-10" dirty="0"/>
              <a:t>STRUCTURES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418" y="461594"/>
            <a:ext cx="74199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Compilation </a:t>
            </a:r>
            <a:r>
              <a:rPr sz="4400" dirty="0"/>
              <a:t>of </a:t>
            </a:r>
            <a:r>
              <a:rPr sz="4400" spc="-15" dirty="0"/>
              <a:t>Control</a:t>
            </a:r>
            <a:r>
              <a:rPr sz="4400" spc="-110" dirty="0"/>
              <a:t> </a:t>
            </a:r>
            <a:r>
              <a:rPr sz="4400" spc="-10" dirty="0"/>
              <a:t>Structure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6870"/>
            <a:ext cx="6877684" cy="4265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u="heavy" spc="-5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Topic</a:t>
            </a:r>
            <a:r>
              <a:rPr sz="3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0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List:</a:t>
            </a:r>
            <a:endParaRPr sz="3000">
              <a:latin typeface="Carlito"/>
              <a:cs typeface="Carlito"/>
            </a:endParaRPr>
          </a:p>
          <a:p>
            <a:pPr marL="527685" marR="5080" indent="-515620">
              <a:lnSpc>
                <a:spcPct val="80000"/>
              </a:lnSpc>
              <a:spcBef>
                <a:spcPts val="720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3000" spc="-15" dirty="0">
                <a:latin typeface="Carlito"/>
                <a:cs typeface="Carlito"/>
              </a:rPr>
              <a:t>Control </a:t>
            </a:r>
            <a:r>
              <a:rPr sz="3000" spc="-70" dirty="0">
                <a:latin typeface="Carlito"/>
                <a:cs typeface="Carlito"/>
              </a:rPr>
              <a:t>Transfer, </a:t>
            </a:r>
            <a:r>
              <a:rPr sz="3000" spc="-5" dirty="0">
                <a:latin typeface="Carlito"/>
                <a:cs typeface="Carlito"/>
              </a:rPr>
              <a:t>Conditional </a:t>
            </a:r>
            <a:r>
              <a:rPr sz="3000" spc="-15" dirty="0">
                <a:latin typeface="Carlito"/>
                <a:cs typeface="Carlito"/>
              </a:rPr>
              <a:t>Execution </a:t>
            </a:r>
            <a:r>
              <a:rPr sz="3000" dirty="0">
                <a:latin typeface="Carlito"/>
                <a:cs typeface="Carlito"/>
              </a:rPr>
              <a:t>&amp;  </a:t>
            </a:r>
            <a:r>
              <a:rPr sz="3000" spc="-20" dirty="0">
                <a:latin typeface="Carlito"/>
                <a:cs typeface="Carlito"/>
              </a:rPr>
              <a:t>Iterative</a:t>
            </a:r>
            <a:r>
              <a:rPr sz="3000" spc="-5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Constructs</a:t>
            </a:r>
            <a:endParaRPr sz="30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Carlito"/>
                <a:cs typeface="Carlito"/>
              </a:rPr>
              <a:t>Function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15" dirty="0">
                <a:latin typeface="Carlito"/>
                <a:cs typeface="Carlito"/>
              </a:rPr>
              <a:t>Procedure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Calls</a:t>
            </a:r>
            <a:endParaRPr sz="30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AutoNum type="alphaU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Carlito"/>
                <a:cs typeface="Carlito"/>
              </a:rPr>
              <a:t>Calling</a:t>
            </a:r>
            <a:r>
              <a:rPr sz="3000" spc="-15" dirty="0">
                <a:latin typeface="Carlito"/>
                <a:cs typeface="Carlito"/>
              </a:rPr>
              <a:t> Conventions</a:t>
            </a:r>
            <a:endParaRPr sz="30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AutoNum type="alphaUcPeriod"/>
              <a:tabLst>
                <a:tab pos="527685" algn="l"/>
                <a:tab pos="528320" algn="l"/>
              </a:tabLst>
            </a:pPr>
            <a:r>
              <a:rPr sz="3000" spc="-20" dirty="0">
                <a:latin typeface="Carlito"/>
                <a:cs typeface="Carlito"/>
              </a:rPr>
              <a:t>Parameter </a:t>
            </a:r>
            <a:r>
              <a:rPr sz="3000" spc="-10" dirty="0">
                <a:latin typeface="Carlito"/>
                <a:cs typeface="Carlito"/>
              </a:rPr>
              <a:t>Passing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Mechanism</a:t>
            </a:r>
            <a:endParaRPr sz="30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984885" algn="l"/>
                <a:tab pos="985519" algn="l"/>
              </a:tabLst>
            </a:pPr>
            <a:r>
              <a:rPr sz="2600" spc="-5" dirty="0">
                <a:latin typeface="Carlito"/>
                <a:cs typeface="Carlito"/>
              </a:rPr>
              <a:t>Call by</a:t>
            </a:r>
            <a:r>
              <a:rPr sz="2600" spc="-35" dirty="0">
                <a:latin typeface="Carlito"/>
                <a:cs typeface="Carlito"/>
              </a:rPr>
              <a:t> </a:t>
            </a:r>
            <a:r>
              <a:rPr sz="2600" spc="-30" dirty="0">
                <a:latin typeface="Carlito"/>
                <a:cs typeface="Carlito"/>
              </a:rPr>
              <a:t>Value</a:t>
            </a:r>
            <a:endParaRPr sz="26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lphaLcParenR"/>
              <a:tabLst>
                <a:tab pos="984885" algn="l"/>
                <a:tab pos="985519" algn="l"/>
              </a:tabLst>
            </a:pPr>
            <a:r>
              <a:rPr sz="2600" spc="-5" dirty="0">
                <a:latin typeface="Carlito"/>
                <a:cs typeface="Carlito"/>
              </a:rPr>
              <a:t>Call </a:t>
            </a:r>
            <a:r>
              <a:rPr sz="2600" spc="-10" dirty="0">
                <a:latin typeface="Carlito"/>
                <a:cs typeface="Carlito"/>
              </a:rPr>
              <a:t>by </a:t>
            </a:r>
            <a:r>
              <a:rPr sz="2600" spc="-30" dirty="0">
                <a:latin typeface="Carlito"/>
                <a:cs typeface="Carlito"/>
              </a:rPr>
              <a:t>Value</a:t>
            </a:r>
            <a:r>
              <a:rPr sz="2600" spc="-20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Result</a:t>
            </a:r>
            <a:endParaRPr sz="26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lphaLcParenR"/>
              <a:tabLst>
                <a:tab pos="984885" algn="l"/>
                <a:tab pos="985519" algn="l"/>
              </a:tabLst>
            </a:pPr>
            <a:r>
              <a:rPr sz="2600" spc="-5" dirty="0">
                <a:latin typeface="Carlito"/>
                <a:cs typeface="Carlito"/>
              </a:rPr>
              <a:t>Call </a:t>
            </a:r>
            <a:r>
              <a:rPr sz="2600" spc="-10" dirty="0">
                <a:latin typeface="Carlito"/>
                <a:cs typeface="Carlito"/>
              </a:rPr>
              <a:t>by</a:t>
            </a:r>
            <a:r>
              <a:rPr sz="2600" spc="-20" dirty="0">
                <a:latin typeface="Carlito"/>
                <a:cs typeface="Carlito"/>
              </a:rPr>
              <a:t> Reference</a:t>
            </a:r>
            <a:endParaRPr sz="26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984885" algn="l"/>
                <a:tab pos="985519" algn="l"/>
              </a:tabLst>
            </a:pPr>
            <a:r>
              <a:rPr sz="2600" spc="-5" dirty="0">
                <a:latin typeface="Carlito"/>
                <a:cs typeface="Carlito"/>
              </a:rPr>
              <a:t>Call by</a:t>
            </a:r>
            <a:r>
              <a:rPr sz="2600" spc="-3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Name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11861"/>
            <a:ext cx="48196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arlito"/>
                <a:cs typeface="Carlito"/>
              </a:rPr>
              <a:t>Definition: </a:t>
            </a:r>
            <a:r>
              <a:rPr sz="3200" b="1" spc="-10" dirty="0">
                <a:latin typeface="Carlito"/>
                <a:cs typeface="Carlito"/>
              </a:rPr>
              <a:t>Control</a:t>
            </a:r>
            <a:r>
              <a:rPr sz="3200" b="1" spc="-10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Structure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897382"/>
            <a:ext cx="7815580" cy="461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Control </a:t>
            </a:r>
            <a:r>
              <a:rPr sz="3200" spc="-10" dirty="0">
                <a:latin typeface="Carlito"/>
                <a:cs typeface="Carlito"/>
              </a:rPr>
              <a:t>structure </a:t>
            </a:r>
            <a:r>
              <a:rPr sz="3200" dirty="0">
                <a:latin typeface="Carlito"/>
                <a:cs typeface="Carlito"/>
              </a:rPr>
              <a:t>of a </a:t>
            </a:r>
            <a:r>
              <a:rPr sz="3200" spc="-15" dirty="0">
                <a:latin typeface="Carlito"/>
                <a:cs typeface="Carlito"/>
              </a:rPr>
              <a:t>programming </a:t>
            </a:r>
            <a:r>
              <a:rPr sz="3200" dirty="0">
                <a:latin typeface="Carlito"/>
                <a:cs typeface="Carlito"/>
              </a:rPr>
              <a:t>language  is </a:t>
            </a:r>
            <a:r>
              <a:rPr sz="3200" spc="-5" dirty="0">
                <a:latin typeface="Carlito"/>
                <a:cs typeface="Carlito"/>
              </a:rPr>
              <a:t>the collection of language </a:t>
            </a:r>
            <a:r>
              <a:rPr sz="3200" spc="-20" dirty="0">
                <a:latin typeface="Carlito"/>
                <a:cs typeface="Carlito"/>
              </a:rPr>
              <a:t>features </a:t>
            </a:r>
            <a:r>
              <a:rPr sz="3200" spc="-5" dirty="0">
                <a:latin typeface="Carlito"/>
                <a:cs typeface="Carlito"/>
              </a:rPr>
              <a:t>which  </a:t>
            </a:r>
            <a:r>
              <a:rPr sz="3200" spc="-15" dirty="0">
                <a:latin typeface="Carlito"/>
                <a:cs typeface="Carlito"/>
              </a:rPr>
              <a:t>govern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sequencing of </a:t>
            </a:r>
            <a:r>
              <a:rPr sz="3200" spc="-20" dirty="0">
                <a:latin typeface="Carlito"/>
                <a:cs typeface="Carlito"/>
              </a:rPr>
              <a:t>control </a:t>
            </a:r>
            <a:r>
              <a:rPr sz="3200" spc="-10" dirty="0">
                <a:latin typeface="Carlito"/>
                <a:cs typeface="Carlito"/>
              </a:rPr>
              <a:t>through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15" dirty="0">
                <a:latin typeface="Carlito"/>
                <a:cs typeface="Carlito"/>
              </a:rPr>
              <a:t>program.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Control structure </a:t>
            </a:r>
            <a:r>
              <a:rPr sz="3200" dirty="0">
                <a:latin typeface="Carlito"/>
                <a:cs typeface="Carlito"/>
              </a:rPr>
              <a:t>of PL </a:t>
            </a:r>
            <a:r>
              <a:rPr sz="3200" spc="-10" dirty="0">
                <a:latin typeface="Carlito"/>
                <a:cs typeface="Carlito"/>
              </a:rPr>
              <a:t>construct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30" dirty="0">
                <a:latin typeface="Carlito"/>
                <a:cs typeface="Carlito"/>
              </a:rPr>
              <a:t>for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Control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Transfer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Conditional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Execution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Iterative</a:t>
            </a:r>
            <a:r>
              <a:rPr sz="2800" spc="-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Construct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Procedure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Call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965" marR="5080" indent="-889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[A] </a:t>
            </a:r>
            <a:r>
              <a:rPr spc="-15" dirty="0"/>
              <a:t>Control </a:t>
            </a:r>
            <a:r>
              <a:rPr spc="-95" dirty="0"/>
              <a:t>Transfer, </a:t>
            </a:r>
            <a:r>
              <a:rPr spc="-10" dirty="0"/>
              <a:t>Conditional  </a:t>
            </a:r>
            <a:r>
              <a:rPr spc="-15" dirty="0"/>
              <a:t>Execution </a:t>
            </a:r>
            <a:r>
              <a:rPr spc="-5" dirty="0"/>
              <a:t>&amp; </a:t>
            </a:r>
            <a:r>
              <a:rPr spc="-30" dirty="0"/>
              <a:t>Iterative</a:t>
            </a:r>
            <a:r>
              <a:rPr spc="-35" dirty="0"/>
              <a:t> </a:t>
            </a:r>
            <a:r>
              <a:rPr spc="-10" dirty="0"/>
              <a:t>Construct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1066"/>
            <a:ext cx="8053070" cy="4164329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marR="5080" indent="-342900">
              <a:lnSpc>
                <a:spcPts val="292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Control </a:t>
            </a:r>
            <a:r>
              <a:rPr sz="2700" spc="-25" dirty="0">
                <a:latin typeface="Carlito"/>
                <a:cs typeface="Carlito"/>
              </a:rPr>
              <a:t>transfer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implemented </a:t>
            </a:r>
            <a:r>
              <a:rPr sz="2700" spc="-15" dirty="0">
                <a:latin typeface="Carlito"/>
                <a:cs typeface="Carlito"/>
              </a:rPr>
              <a:t>through </a:t>
            </a:r>
            <a:r>
              <a:rPr sz="2700" spc="-10" dirty="0">
                <a:latin typeface="Carlito"/>
                <a:cs typeface="Carlito"/>
              </a:rPr>
              <a:t>conditional </a:t>
            </a:r>
            <a:r>
              <a:rPr sz="2700" dirty="0">
                <a:latin typeface="Carlito"/>
                <a:cs typeface="Carlito"/>
              </a:rPr>
              <a:t>&amp;  </a:t>
            </a:r>
            <a:r>
              <a:rPr sz="2700" spc="-50" dirty="0">
                <a:latin typeface="Carlito"/>
                <a:cs typeface="Carlito"/>
              </a:rPr>
              <a:t>un-</a:t>
            </a:r>
            <a:r>
              <a:rPr sz="2700" spc="-50" dirty="0">
                <a:latin typeface="Arial"/>
                <a:cs typeface="Arial"/>
              </a:rPr>
              <a:t>conditional</a:t>
            </a:r>
            <a:r>
              <a:rPr sz="2700" spc="-20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‘</a:t>
            </a:r>
            <a:r>
              <a:rPr sz="2700" dirty="0">
                <a:latin typeface="Carlito"/>
                <a:cs typeface="Carlito"/>
              </a:rPr>
              <a:t>goto</a:t>
            </a:r>
            <a:r>
              <a:rPr sz="2700" dirty="0">
                <a:latin typeface="Arial"/>
                <a:cs typeface="Arial"/>
              </a:rPr>
              <a:t>’</a:t>
            </a:r>
            <a:r>
              <a:rPr sz="2700" spc="-135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statements</a:t>
            </a:r>
            <a:r>
              <a:rPr sz="2700" spc="-190" dirty="0">
                <a:latin typeface="Arial"/>
                <a:cs typeface="Arial"/>
              </a:rPr>
              <a:t> </a:t>
            </a:r>
            <a:r>
              <a:rPr sz="2700" spc="-125" dirty="0">
                <a:latin typeface="Arial"/>
                <a:cs typeface="Arial"/>
              </a:rPr>
              <a:t>are</a:t>
            </a:r>
            <a:r>
              <a:rPr sz="2700" spc="-155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the</a:t>
            </a:r>
            <a:r>
              <a:rPr sz="2700" spc="-170" dirty="0">
                <a:latin typeface="Arial"/>
                <a:cs typeface="Arial"/>
              </a:rPr>
              <a:t> </a:t>
            </a:r>
            <a:r>
              <a:rPr sz="2700" spc="-85" dirty="0">
                <a:latin typeface="Arial"/>
                <a:cs typeface="Arial"/>
              </a:rPr>
              <a:t>most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30" dirty="0">
                <a:latin typeface="Arial"/>
                <a:cs typeface="Arial"/>
              </a:rPr>
              <a:t>primitive  </a:t>
            </a:r>
            <a:r>
              <a:rPr sz="2700" spc="-20" dirty="0">
                <a:latin typeface="Carlito"/>
                <a:cs typeface="Carlito"/>
              </a:rPr>
              <a:t>control</a:t>
            </a:r>
            <a:r>
              <a:rPr sz="2700" spc="-1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structure.</a:t>
            </a:r>
            <a:endParaRPr sz="2700">
              <a:latin typeface="Carlito"/>
              <a:cs typeface="Carlito"/>
            </a:endParaRPr>
          </a:p>
          <a:p>
            <a:pPr marL="355600" marR="558165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Control structure </a:t>
            </a:r>
            <a:r>
              <a:rPr sz="2700" spc="-25" dirty="0">
                <a:latin typeface="Carlito"/>
                <a:cs typeface="Carlito"/>
              </a:rPr>
              <a:t>like </a:t>
            </a:r>
            <a:r>
              <a:rPr sz="2700" spc="-55" dirty="0">
                <a:latin typeface="Carlito"/>
                <a:cs typeface="Carlito"/>
              </a:rPr>
              <a:t>if, </a:t>
            </a:r>
            <a:r>
              <a:rPr sz="2700" spc="-25" dirty="0">
                <a:latin typeface="Carlito"/>
                <a:cs typeface="Carlito"/>
              </a:rPr>
              <a:t>for </a:t>
            </a:r>
            <a:r>
              <a:rPr sz="2700" spc="-5" dirty="0">
                <a:latin typeface="Carlito"/>
                <a:cs typeface="Carlito"/>
              </a:rPr>
              <a:t>or </a:t>
            </a:r>
            <a:r>
              <a:rPr sz="2700" dirty="0">
                <a:latin typeface="Carlito"/>
                <a:cs typeface="Carlito"/>
              </a:rPr>
              <a:t>while </a:t>
            </a:r>
            <a:r>
              <a:rPr sz="2700" spc="-5" dirty="0">
                <a:latin typeface="Carlito"/>
                <a:cs typeface="Carlito"/>
              </a:rPr>
              <a:t>cause </a:t>
            </a:r>
            <a:r>
              <a:rPr sz="2700" spc="-10" dirty="0">
                <a:latin typeface="Carlito"/>
                <a:cs typeface="Carlito"/>
              </a:rPr>
              <a:t>semantic  </a:t>
            </a:r>
            <a:r>
              <a:rPr sz="2700" spc="-20" dirty="0">
                <a:latin typeface="Carlito"/>
                <a:cs typeface="Carlito"/>
              </a:rPr>
              <a:t>gap </a:t>
            </a:r>
            <a:r>
              <a:rPr sz="2700" spc="-5" dirty="0">
                <a:latin typeface="Carlito"/>
                <a:cs typeface="Carlito"/>
              </a:rPr>
              <a:t>b/w </a:t>
            </a:r>
            <a:r>
              <a:rPr sz="2700" dirty="0">
                <a:latin typeface="Carlito"/>
                <a:cs typeface="Carlito"/>
              </a:rPr>
              <a:t>PL </a:t>
            </a:r>
            <a:r>
              <a:rPr sz="2700" spc="-5" dirty="0">
                <a:latin typeface="Carlito"/>
                <a:cs typeface="Carlito"/>
              </a:rPr>
              <a:t>domain </a:t>
            </a:r>
            <a:r>
              <a:rPr sz="2700" dirty="0">
                <a:latin typeface="Carlito"/>
                <a:cs typeface="Carlito"/>
              </a:rPr>
              <a:t>&amp; </a:t>
            </a:r>
            <a:r>
              <a:rPr sz="2700" spc="-15" dirty="0">
                <a:latin typeface="Carlito"/>
                <a:cs typeface="Carlito"/>
              </a:rPr>
              <a:t>execution</a:t>
            </a:r>
            <a:r>
              <a:rPr sz="2700" spc="-4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domain.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Why? Control </a:t>
            </a:r>
            <a:r>
              <a:rPr sz="2700" spc="-25" dirty="0">
                <a:latin typeface="Carlito"/>
                <a:cs typeface="Carlito"/>
              </a:rPr>
              <a:t>transfer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dirty="0">
                <a:latin typeface="Carlito"/>
                <a:cs typeface="Carlito"/>
              </a:rPr>
              <a:t>implicit </a:t>
            </a:r>
            <a:r>
              <a:rPr sz="2700" spc="-20" dirty="0">
                <a:latin typeface="Carlito"/>
                <a:cs typeface="Carlito"/>
              </a:rPr>
              <a:t>rather </a:t>
            </a:r>
            <a:r>
              <a:rPr sz="2700" dirty="0">
                <a:latin typeface="Carlito"/>
                <a:cs typeface="Carlito"/>
              </a:rPr>
              <a:t>then</a:t>
            </a:r>
            <a:r>
              <a:rPr sz="2700" spc="-10" dirty="0">
                <a:latin typeface="Carlito"/>
                <a:cs typeface="Carlito"/>
              </a:rPr>
              <a:t> explicit.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This </a:t>
            </a:r>
            <a:r>
              <a:rPr sz="2700" spc="-10" dirty="0">
                <a:latin typeface="Carlito"/>
                <a:cs typeface="Carlito"/>
              </a:rPr>
              <a:t>semantic </a:t>
            </a:r>
            <a:r>
              <a:rPr sz="2700" spc="-20" dirty="0">
                <a:latin typeface="Carlito"/>
                <a:cs typeface="Carlito"/>
              </a:rPr>
              <a:t>gap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10" dirty="0">
                <a:latin typeface="Carlito"/>
                <a:cs typeface="Carlito"/>
              </a:rPr>
              <a:t>bridge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10" dirty="0">
                <a:latin typeface="Carlito"/>
                <a:cs typeface="Carlito"/>
              </a:rPr>
              <a:t>two</a:t>
            </a:r>
            <a:r>
              <a:rPr sz="2700" spc="-35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steps:</a:t>
            </a:r>
            <a:endParaRPr sz="27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Control </a:t>
            </a:r>
            <a:r>
              <a:rPr sz="2400" spc="-10" dirty="0">
                <a:latin typeface="Carlito"/>
                <a:cs typeface="Carlito"/>
              </a:rPr>
              <a:t>structure </a:t>
            </a:r>
            <a:r>
              <a:rPr sz="2400" dirty="0">
                <a:latin typeface="Carlito"/>
                <a:cs typeface="Carlito"/>
              </a:rPr>
              <a:t>is mapped </a:t>
            </a:r>
            <a:r>
              <a:rPr sz="2400" spc="-15" dirty="0">
                <a:latin typeface="Carlito"/>
                <a:cs typeface="Carlito"/>
              </a:rPr>
              <a:t>into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goto.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Then </a:t>
            </a:r>
            <a:r>
              <a:rPr sz="2400" dirty="0">
                <a:latin typeface="Carlito"/>
                <a:cs typeface="Carlito"/>
              </a:rPr>
              <a:t>this </a:t>
            </a:r>
            <a:r>
              <a:rPr sz="2400" spc="-15" dirty="0">
                <a:latin typeface="Carlito"/>
                <a:cs typeface="Carlito"/>
              </a:rPr>
              <a:t>programs are </a:t>
            </a:r>
            <a:r>
              <a:rPr sz="2400" spc="-10" dirty="0">
                <a:latin typeface="Carlito"/>
                <a:cs typeface="Carlito"/>
              </a:rPr>
              <a:t>translated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assembly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program.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See Fig. </a:t>
            </a:r>
            <a:r>
              <a:rPr sz="2700" dirty="0">
                <a:latin typeface="Carlito"/>
                <a:cs typeface="Carlito"/>
              </a:rPr>
              <a:t>6.25 and </a:t>
            </a:r>
            <a:r>
              <a:rPr sz="2700" spc="-10" dirty="0">
                <a:latin typeface="Carlito"/>
                <a:cs typeface="Carlito"/>
              </a:rPr>
              <a:t>Example </a:t>
            </a:r>
            <a:r>
              <a:rPr sz="2700" dirty="0">
                <a:latin typeface="Carlito"/>
                <a:cs typeface="Carlito"/>
              </a:rPr>
              <a:t>6.26 </a:t>
            </a:r>
            <a:r>
              <a:rPr sz="2700" spc="-5" dirty="0">
                <a:latin typeface="Carlito"/>
                <a:cs typeface="Carlito"/>
              </a:rPr>
              <a:t>on pg.no. </a:t>
            </a:r>
            <a:r>
              <a:rPr sz="2700" dirty="0">
                <a:latin typeface="Carlito"/>
                <a:cs typeface="Carlito"/>
              </a:rPr>
              <a:t>193 and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194.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606" y="286257"/>
            <a:ext cx="67043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[B] </a:t>
            </a:r>
            <a:r>
              <a:rPr sz="4400" spc="-5" dirty="0"/>
              <a:t>Function </a:t>
            </a:r>
            <a:r>
              <a:rPr sz="4400" dirty="0"/>
              <a:t>&amp; </a:t>
            </a:r>
            <a:r>
              <a:rPr sz="4400" spc="-15" dirty="0"/>
              <a:t>Procedure</a:t>
            </a:r>
            <a:r>
              <a:rPr sz="4400" spc="-70" dirty="0"/>
              <a:t> </a:t>
            </a:r>
            <a:r>
              <a:rPr sz="4400" spc="-5" dirty="0"/>
              <a:t>Call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098549"/>
            <a:ext cx="7959725" cy="5191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x := fn-1(y , z) + b *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c;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ts val="238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In the </a:t>
            </a:r>
            <a:r>
              <a:rPr sz="2200" spc="-10" dirty="0">
                <a:latin typeface="Carlito"/>
                <a:cs typeface="Carlito"/>
              </a:rPr>
              <a:t>given </a:t>
            </a:r>
            <a:r>
              <a:rPr sz="2200" spc="-20" dirty="0">
                <a:latin typeface="Carlito"/>
                <a:cs typeface="Carlito"/>
              </a:rPr>
              <a:t>statement </a:t>
            </a:r>
            <a:r>
              <a:rPr sz="2200" spc="-10" dirty="0">
                <a:latin typeface="Carlito"/>
                <a:cs typeface="Carlito"/>
              </a:rPr>
              <a:t>function call </a:t>
            </a:r>
            <a:r>
              <a:rPr sz="2200" spc="-5" dirty="0">
                <a:latin typeface="Carlito"/>
                <a:cs typeface="Carlito"/>
              </a:rPr>
              <a:t>on fn-1 is made </a:t>
            </a:r>
            <a:r>
              <a:rPr sz="2200" spc="-15" dirty="0">
                <a:latin typeface="Carlito"/>
                <a:cs typeface="Carlito"/>
              </a:rPr>
              <a:t>after</a:t>
            </a:r>
            <a:r>
              <a:rPr sz="2200" spc="17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execution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380"/>
              </a:lnSpc>
            </a:pPr>
            <a:r>
              <a:rPr sz="2200" spc="-10" dirty="0">
                <a:latin typeface="Carlito"/>
                <a:cs typeface="Carlito"/>
              </a:rPr>
              <a:t>returns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value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calling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function.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This </a:t>
            </a:r>
            <a:r>
              <a:rPr sz="2200" spc="-20" dirty="0">
                <a:latin typeface="Carlito"/>
                <a:cs typeface="Carlito"/>
              </a:rPr>
              <a:t>may </a:t>
            </a:r>
            <a:r>
              <a:rPr sz="2200" spc="-10" dirty="0">
                <a:latin typeface="Carlito"/>
                <a:cs typeface="Carlito"/>
              </a:rPr>
              <a:t>result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some </a:t>
            </a:r>
            <a:r>
              <a:rPr sz="2200" spc="-10" dirty="0">
                <a:latin typeface="Carlito"/>
                <a:cs typeface="Carlito"/>
              </a:rPr>
              <a:t>side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effects.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Def: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Side</a:t>
            </a:r>
            <a:r>
              <a:rPr sz="2200" u="heavy" spc="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3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Effect: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115"/>
              </a:lnSpc>
            </a:pPr>
            <a:r>
              <a:rPr sz="2200" spc="-10" dirty="0">
                <a:latin typeface="Carlito"/>
                <a:cs typeface="Carlito"/>
              </a:rPr>
              <a:t>Side </a:t>
            </a:r>
            <a:r>
              <a:rPr sz="2200" spc="-25" dirty="0">
                <a:latin typeface="Carlito"/>
                <a:cs typeface="Carlito"/>
              </a:rPr>
              <a:t>effect </a:t>
            </a:r>
            <a:r>
              <a:rPr sz="2200" spc="-5" dirty="0">
                <a:latin typeface="Carlito"/>
                <a:cs typeface="Carlito"/>
              </a:rPr>
              <a:t>of a </a:t>
            </a:r>
            <a:r>
              <a:rPr sz="2200" spc="-10" dirty="0">
                <a:latin typeface="Carlito"/>
                <a:cs typeface="Carlito"/>
              </a:rPr>
              <a:t>function </a:t>
            </a:r>
            <a:r>
              <a:rPr sz="2200" spc="-15" dirty="0">
                <a:latin typeface="Carlito"/>
                <a:cs typeface="Carlito"/>
              </a:rPr>
              <a:t>(procedure) call </a:t>
            </a:r>
            <a:r>
              <a:rPr sz="2200" spc="-5" dirty="0">
                <a:latin typeface="Carlito"/>
                <a:cs typeface="Carlito"/>
              </a:rPr>
              <a:t>is a chance </a:t>
            </a:r>
            <a:r>
              <a:rPr sz="2200" spc="-10" dirty="0">
                <a:latin typeface="Carlito"/>
                <a:cs typeface="Carlito"/>
              </a:rPr>
              <a:t>in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value</a:t>
            </a:r>
            <a:r>
              <a:rPr sz="2200" spc="2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of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200" spc="-5" dirty="0">
                <a:latin typeface="Carlito"/>
                <a:cs typeface="Carlito"/>
              </a:rPr>
              <a:t>a variable which is not </a:t>
            </a:r>
            <a:r>
              <a:rPr sz="2200" spc="-10" dirty="0">
                <a:latin typeface="Carlito"/>
                <a:cs typeface="Carlito"/>
              </a:rPr>
              <a:t>local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called </a:t>
            </a:r>
            <a:r>
              <a:rPr sz="2200" spc="-5" dirty="0">
                <a:latin typeface="Carlito"/>
                <a:cs typeface="Carlito"/>
              </a:rPr>
              <a:t>function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(procedure).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procedure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90" dirty="0">
                <a:latin typeface="Arial"/>
                <a:cs typeface="Arial"/>
              </a:rPr>
              <a:t>call </a:t>
            </a:r>
            <a:r>
              <a:rPr sz="2200" spc="-65" dirty="0">
                <a:latin typeface="Arial"/>
                <a:cs typeface="Arial"/>
              </a:rPr>
              <a:t>only </a:t>
            </a:r>
            <a:r>
              <a:rPr sz="2200" spc="-135" dirty="0">
                <a:latin typeface="Arial"/>
                <a:cs typeface="Arial"/>
              </a:rPr>
              <a:t>achieves </a:t>
            </a:r>
            <a:r>
              <a:rPr sz="2200" spc="-114" dirty="0">
                <a:latin typeface="Arial"/>
                <a:cs typeface="Arial"/>
              </a:rPr>
              <a:t>side </a:t>
            </a:r>
            <a:r>
              <a:rPr sz="2200" spc="-55" dirty="0">
                <a:latin typeface="Arial"/>
                <a:cs typeface="Arial"/>
              </a:rPr>
              <a:t>effect, </a:t>
            </a:r>
            <a:r>
              <a:rPr sz="2200" spc="65" dirty="0">
                <a:latin typeface="Arial"/>
                <a:cs typeface="Arial"/>
              </a:rPr>
              <a:t>it </a:t>
            </a:r>
            <a:r>
              <a:rPr sz="2200" spc="-60" dirty="0">
                <a:latin typeface="Arial"/>
                <a:cs typeface="Arial"/>
              </a:rPr>
              <a:t>doesn’t </a:t>
            </a:r>
            <a:r>
              <a:rPr sz="2200" spc="-20" dirty="0">
                <a:latin typeface="Arial"/>
                <a:cs typeface="Arial"/>
              </a:rPr>
              <a:t>return </a:t>
            </a:r>
            <a:r>
              <a:rPr sz="2200" spc="-175" dirty="0">
                <a:latin typeface="Arial"/>
                <a:cs typeface="Arial"/>
              </a:rPr>
              <a:t>a</a:t>
            </a:r>
            <a:r>
              <a:rPr sz="2200" spc="-450" dirty="0">
                <a:latin typeface="Arial"/>
                <a:cs typeface="Arial"/>
              </a:rPr>
              <a:t> </a:t>
            </a:r>
            <a:r>
              <a:rPr sz="2200" spc="-95" dirty="0">
                <a:latin typeface="Arial"/>
                <a:cs typeface="Arial"/>
              </a:rPr>
              <a:t>value.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function</a:t>
            </a:r>
            <a:r>
              <a:rPr sz="2200" spc="-10" dirty="0">
                <a:latin typeface="Carlito"/>
                <a:cs typeface="Carlito"/>
              </a:rPr>
              <a:t> call achieves side </a:t>
            </a:r>
            <a:r>
              <a:rPr sz="2200" spc="-25" dirty="0">
                <a:latin typeface="Carlito"/>
                <a:cs typeface="Carlito"/>
              </a:rPr>
              <a:t>effect </a:t>
            </a:r>
            <a:r>
              <a:rPr sz="2200" spc="-5" dirty="0">
                <a:latin typeface="Carlito"/>
                <a:cs typeface="Carlito"/>
              </a:rPr>
              <a:t>also </a:t>
            </a:r>
            <a:r>
              <a:rPr sz="2200" spc="-10" dirty="0">
                <a:latin typeface="Carlito"/>
                <a:cs typeface="Carlito"/>
              </a:rPr>
              <a:t>returns </a:t>
            </a:r>
            <a:r>
              <a:rPr sz="2200" spc="-5" dirty="0">
                <a:latin typeface="Carlito"/>
                <a:cs typeface="Carlito"/>
              </a:rPr>
              <a:t>same</a:t>
            </a:r>
            <a:r>
              <a:rPr sz="2200" spc="1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value.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Compiler </a:t>
            </a:r>
            <a:r>
              <a:rPr sz="2200" spc="-10" dirty="0">
                <a:latin typeface="Carlito"/>
                <a:cs typeface="Carlito"/>
              </a:rPr>
              <a:t>must ensure following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function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call: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1. Actual </a:t>
            </a:r>
            <a:r>
              <a:rPr sz="2000" spc="-30" dirty="0">
                <a:latin typeface="Carlito"/>
                <a:cs typeface="Carlito"/>
              </a:rPr>
              <a:t>(y,z) </a:t>
            </a:r>
            <a:r>
              <a:rPr sz="2000" spc="-15" dirty="0">
                <a:latin typeface="Carlito"/>
                <a:cs typeface="Carlito"/>
              </a:rPr>
              <a:t>parameters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dirty="0">
                <a:latin typeface="Carlito"/>
                <a:cs typeface="Carlito"/>
              </a:rPr>
              <a:t>accessible in </a:t>
            </a:r>
            <a:r>
              <a:rPr sz="2000" spc="-5" dirty="0">
                <a:latin typeface="Carlito"/>
                <a:cs typeface="Carlito"/>
              </a:rPr>
              <a:t>called</a:t>
            </a:r>
            <a:r>
              <a:rPr sz="2000" spc="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function.</a:t>
            </a:r>
            <a:endParaRPr sz="2000">
              <a:latin typeface="Carlito"/>
              <a:cs typeface="Carlito"/>
            </a:endParaRPr>
          </a:p>
          <a:p>
            <a:pPr marL="756285" marR="204470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2. </a:t>
            </a:r>
            <a:r>
              <a:rPr sz="2000" spc="-5" dirty="0">
                <a:latin typeface="Carlito"/>
                <a:cs typeface="Carlito"/>
              </a:rPr>
              <a:t>Called </a:t>
            </a:r>
            <a:r>
              <a:rPr sz="2000" dirty="0">
                <a:latin typeface="Carlito"/>
                <a:cs typeface="Carlito"/>
              </a:rPr>
              <a:t>function is able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produce </a:t>
            </a:r>
            <a:r>
              <a:rPr sz="2000" spc="-5" dirty="0">
                <a:latin typeface="Carlito"/>
                <a:cs typeface="Carlito"/>
              </a:rPr>
              <a:t>side </a:t>
            </a:r>
            <a:r>
              <a:rPr sz="2000" spc="-15" dirty="0">
                <a:latin typeface="Carlito"/>
                <a:cs typeface="Carlito"/>
              </a:rPr>
              <a:t>effect </a:t>
            </a:r>
            <a:r>
              <a:rPr sz="2000" spc="-5" dirty="0">
                <a:latin typeface="Carlito"/>
                <a:cs typeface="Carlito"/>
              </a:rPr>
              <a:t>according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rules </a:t>
            </a:r>
            <a:r>
              <a:rPr sz="2000" spc="-5" dirty="0">
                <a:latin typeface="Carlito"/>
                <a:cs typeface="Carlito"/>
              </a:rPr>
              <a:t>of  </a:t>
            </a:r>
            <a:r>
              <a:rPr sz="2000" dirty="0">
                <a:latin typeface="Carlito"/>
                <a:cs typeface="Carlito"/>
              </a:rPr>
              <a:t>PL.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3. </a:t>
            </a:r>
            <a:r>
              <a:rPr sz="2000" spc="-10" dirty="0">
                <a:latin typeface="Carlito"/>
                <a:cs typeface="Carlito"/>
              </a:rPr>
              <a:t>Control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5" dirty="0">
                <a:latin typeface="Carlito"/>
                <a:cs typeface="Carlito"/>
              </a:rPr>
              <a:t>transferred </a:t>
            </a:r>
            <a:r>
              <a:rPr sz="2000" spc="-25" dirty="0">
                <a:latin typeface="Carlito"/>
                <a:cs typeface="Carlito"/>
              </a:rPr>
              <a:t>to, </a:t>
            </a:r>
            <a:r>
              <a:rPr sz="2000" dirty="0">
                <a:latin typeface="Carlito"/>
                <a:cs typeface="Carlito"/>
              </a:rPr>
              <a:t>and is </a:t>
            </a:r>
            <a:r>
              <a:rPr sz="2000" spc="-5" dirty="0">
                <a:latin typeface="Carlito"/>
                <a:cs typeface="Carlito"/>
              </a:rPr>
              <a:t>returned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called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function.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4. Function </a:t>
            </a:r>
            <a:r>
              <a:rPr sz="2000" spc="-10" dirty="0">
                <a:latin typeface="Carlito"/>
                <a:cs typeface="Carlito"/>
              </a:rPr>
              <a:t>value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returned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calling</a:t>
            </a:r>
            <a:r>
              <a:rPr sz="2000" spc="-4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program.</a:t>
            </a:r>
            <a:endParaRPr sz="2000">
              <a:latin typeface="Carlito"/>
              <a:cs typeface="Carlito"/>
            </a:endParaRPr>
          </a:p>
          <a:p>
            <a:pPr marL="756285" marR="107950" lvl="1" indent="-287020">
              <a:lnSpc>
                <a:spcPts val="1920"/>
              </a:lnSpc>
              <a:spcBef>
                <a:spcPts val="4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5. All other aspects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execution </a:t>
            </a:r>
            <a:r>
              <a:rPr sz="2000" spc="-5" dirty="0">
                <a:latin typeface="Carlito"/>
                <a:cs typeface="Carlito"/>
              </a:rPr>
              <a:t>of calling </a:t>
            </a:r>
            <a:r>
              <a:rPr sz="2000" spc="-15" dirty="0">
                <a:latin typeface="Carlito"/>
                <a:cs typeface="Carlito"/>
              </a:rPr>
              <a:t>program </a:t>
            </a:r>
            <a:r>
              <a:rPr sz="2000" spc="-10" dirty="0">
                <a:latin typeface="Carlito"/>
                <a:cs typeface="Carlito"/>
              </a:rPr>
              <a:t>are unaffected </a:t>
            </a:r>
            <a:r>
              <a:rPr sz="2000" spc="-5" dirty="0">
                <a:latin typeface="Carlito"/>
                <a:cs typeface="Carlito"/>
              </a:rPr>
              <a:t>by  </a:t>
            </a:r>
            <a:r>
              <a:rPr sz="2000" dirty="0">
                <a:latin typeface="Carlito"/>
                <a:cs typeface="Carlito"/>
              </a:rPr>
              <a:t>function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call.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237185"/>
            <a:ext cx="8239759" cy="6120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1094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Compiler </a:t>
            </a:r>
            <a:r>
              <a:rPr sz="3000" spc="-5" dirty="0">
                <a:latin typeface="Carlito"/>
                <a:cs typeface="Carlito"/>
              </a:rPr>
              <a:t>uses </a:t>
            </a:r>
            <a:r>
              <a:rPr sz="3000" spc="-10" dirty="0">
                <a:latin typeface="Carlito"/>
                <a:cs typeface="Carlito"/>
              </a:rPr>
              <a:t>set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20" dirty="0">
                <a:latin typeface="Carlito"/>
                <a:cs typeface="Carlito"/>
              </a:rPr>
              <a:t>features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implement  </a:t>
            </a:r>
            <a:r>
              <a:rPr sz="3000" spc="-5" dirty="0">
                <a:latin typeface="Carlito"/>
                <a:cs typeface="Carlito"/>
              </a:rPr>
              <a:t>functions: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756920" algn="l"/>
              </a:tabLst>
            </a:pPr>
            <a:r>
              <a:rPr sz="26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Parameter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List</a:t>
            </a:r>
            <a:r>
              <a:rPr sz="2600" spc="-5" dirty="0">
                <a:latin typeface="Carlito"/>
                <a:cs typeface="Carlito"/>
              </a:rPr>
              <a:t>: </a:t>
            </a:r>
            <a:r>
              <a:rPr sz="2600" spc="-15" dirty="0">
                <a:latin typeface="Carlito"/>
                <a:cs typeface="Carlito"/>
              </a:rPr>
              <a:t>contains </a:t>
            </a:r>
            <a:r>
              <a:rPr sz="2600" spc="-5" dirty="0">
                <a:latin typeface="Carlito"/>
                <a:cs typeface="Carlito"/>
              </a:rPr>
              <a:t>descriptor </a:t>
            </a:r>
            <a:r>
              <a:rPr sz="2600" spc="-25" dirty="0">
                <a:latin typeface="Carlito"/>
                <a:cs typeface="Carlito"/>
              </a:rPr>
              <a:t>for </a:t>
            </a:r>
            <a:r>
              <a:rPr sz="2600" dirty="0">
                <a:latin typeface="Carlito"/>
                <a:cs typeface="Carlito"/>
              </a:rPr>
              <a:t>each</a:t>
            </a:r>
            <a:r>
              <a:rPr sz="2600" spc="-20" dirty="0">
                <a:latin typeface="Carlito"/>
                <a:cs typeface="Carlito"/>
              </a:rPr>
              <a:t> </a:t>
            </a:r>
            <a:r>
              <a:rPr sz="2600" spc="-35" dirty="0">
                <a:latin typeface="Carlito"/>
                <a:cs typeface="Carlito"/>
              </a:rPr>
              <a:t>parameter.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50"/>
              </a:spcBef>
              <a:buFont typeface="Arial"/>
              <a:buChar char="–"/>
              <a:tabLst>
                <a:tab pos="756920" algn="l"/>
              </a:tabLst>
            </a:pPr>
            <a:r>
              <a:rPr sz="26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Save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Area</a:t>
            </a:r>
            <a:r>
              <a:rPr sz="2600" spc="-10" dirty="0">
                <a:latin typeface="Carlito"/>
                <a:cs typeface="Carlito"/>
              </a:rPr>
              <a:t>: </a:t>
            </a:r>
            <a:r>
              <a:rPr sz="2600" spc="-15" dirty="0">
                <a:latin typeface="Carlito"/>
                <a:cs typeface="Carlito"/>
              </a:rPr>
              <a:t>Register </a:t>
            </a:r>
            <a:r>
              <a:rPr sz="2600" spc="5" dirty="0">
                <a:latin typeface="Wingdings"/>
                <a:cs typeface="Wingdings"/>
              </a:rPr>
              <a:t>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Wingdings"/>
                <a:cs typeface="Wingdings"/>
              </a:rPr>
              <a:t>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Carlito"/>
                <a:cs typeface="Carlito"/>
              </a:rPr>
              <a:t>Save</a:t>
            </a:r>
            <a:r>
              <a:rPr sz="2600" spc="-190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Area</a:t>
            </a:r>
            <a:endParaRPr sz="2600">
              <a:latin typeface="Carlito"/>
              <a:cs typeface="Carlito"/>
            </a:endParaRPr>
          </a:p>
          <a:p>
            <a:pPr marL="756285" marR="816610" lvl="1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Calling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Conventions</a:t>
            </a:r>
            <a:r>
              <a:rPr sz="2600" spc="-10" dirty="0">
                <a:latin typeface="Carlito"/>
                <a:cs typeface="Carlito"/>
              </a:rPr>
              <a:t>: </a:t>
            </a:r>
            <a:r>
              <a:rPr sz="2600" spc="-5" dirty="0">
                <a:latin typeface="Carlito"/>
                <a:cs typeface="Carlito"/>
              </a:rPr>
              <a:t>there </a:t>
            </a:r>
            <a:r>
              <a:rPr sz="2600" spc="-10" dirty="0">
                <a:latin typeface="Carlito"/>
                <a:cs typeface="Carlito"/>
              </a:rPr>
              <a:t>are </a:t>
            </a:r>
            <a:r>
              <a:rPr sz="2600" spc="-25" dirty="0">
                <a:latin typeface="Carlito"/>
                <a:cs typeface="Carlito"/>
              </a:rPr>
              <a:t>few </a:t>
            </a:r>
            <a:r>
              <a:rPr sz="2600" spc="-15" dirty="0">
                <a:latin typeface="Carlito"/>
                <a:cs typeface="Carlito"/>
              </a:rPr>
              <a:t>execution </a:t>
            </a:r>
            <a:r>
              <a:rPr sz="2600" dirty="0">
                <a:latin typeface="Carlito"/>
                <a:cs typeface="Carlito"/>
              </a:rPr>
              <a:t>time  assumptions:</a:t>
            </a:r>
            <a:endParaRPr sz="2600">
              <a:latin typeface="Carlito"/>
              <a:cs typeface="Carlito"/>
            </a:endParaRPr>
          </a:p>
          <a:p>
            <a:pPr marL="1442085" lvl="2" indent="-515620">
              <a:lnSpc>
                <a:spcPct val="100000"/>
              </a:lnSpc>
              <a:spcBef>
                <a:spcPts val="555"/>
              </a:spcBef>
              <a:buAutoNum type="romanLcPeriod"/>
              <a:tabLst>
                <a:tab pos="1442085" algn="l"/>
                <a:tab pos="1442720" algn="l"/>
              </a:tabLst>
            </a:pPr>
            <a:r>
              <a:rPr sz="2200" spc="-10" dirty="0">
                <a:latin typeface="Carlito"/>
                <a:cs typeface="Carlito"/>
              </a:rPr>
              <a:t>How </a:t>
            </a:r>
            <a:r>
              <a:rPr sz="2200" spc="-15" dirty="0">
                <a:latin typeface="Carlito"/>
                <a:cs typeface="Carlito"/>
              </a:rPr>
              <a:t>parameter </a:t>
            </a:r>
            <a:r>
              <a:rPr sz="2200" spc="-10" dirty="0">
                <a:latin typeface="Carlito"/>
                <a:cs typeface="Carlito"/>
              </a:rPr>
              <a:t>list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accessed?</a:t>
            </a:r>
            <a:endParaRPr sz="2200">
              <a:latin typeface="Carlito"/>
              <a:cs typeface="Carlito"/>
            </a:endParaRPr>
          </a:p>
          <a:p>
            <a:pPr marL="1442085" lvl="2" indent="-515620">
              <a:lnSpc>
                <a:spcPct val="100000"/>
              </a:lnSpc>
              <a:spcBef>
                <a:spcPts val="530"/>
              </a:spcBef>
              <a:buAutoNum type="romanLcPeriod"/>
              <a:tabLst>
                <a:tab pos="1442085" algn="l"/>
                <a:tab pos="1442720" algn="l"/>
              </a:tabLst>
            </a:pPr>
            <a:r>
              <a:rPr sz="2200" spc="-10" dirty="0">
                <a:latin typeface="Carlito"/>
                <a:cs typeface="Carlito"/>
              </a:rPr>
              <a:t>How </a:t>
            </a:r>
            <a:r>
              <a:rPr sz="2200" spc="-15" dirty="0">
                <a:latin typeface="Carlito"/>
                <a:cs typeface="Carlito"/>
              </a:rPr>
              <a:t>save </a:t>
            </a:r>
            <a:r>
              <a:rPr sz="2200" spc="-10" dirty="0">
                <a:latin typeface="Carlito"/>
                <a:cs typeface="Carlito"/>
              </a:rPr>
              <a:t>area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accessed?</a:t>
            </a:r>
            <a:endParaRPr sz="2200">
              <a:latin typeface="Carlito"/>
              <a:cs typeface="Carlito"/>
            </a:endParaRPr>
          </a:p>
          <a:p>
            <a:pPr marL="1442085" lvl="2" indent="-515620">
              <a:lnSpc>
                <a:spcPct val="100000"/>
              </a:lnSpc>
              <a:spcBef>
                <a:spcPts val="530"/>
              </a:spcBef>
              <a:buAutoNum type="romanLcPeriod"/>
              <a:tabLst>
                <a:tab pos="1442085" algn="l"/>
                <a:tab pos="1442720" algn="l"/>
              </a:tabLst>
            </a:pPr>
            <a:r>
              <a:rPr sz="2200" spc="-10" dirty="0">
                <a:latin typeface="Carlito"/>
                <a:cs typeface="Carlito"/>
              </a:rPr>
              <a:t>How </a:t>
            </a:r>
            <a:r>
              <a:rPr sz="2200" spc="-20" dirty="0">
                <a:latin typeface="Carlito"/>
                <a:cs typeface="Carlito"/>
              </a:rPr>
              <a:t>transfer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20" dirty="0">
                <a:latin typeface="Carlito"/>
                <a:cs typeface="Carlito"/>
              </a:rPr>
              <a:t>control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10" dirty="0">
                <a:latin typeface="Carlito"/>
                <a:cs typeface="Carlito"/>
              </a:rPr>
              <a:t>call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10" dirty="0">
                <a:latin typeface="Carlito"/>
                <a:cs typeface="Carlito"/>
              </a:rPr>
              <a:t>return are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implemented?</a:t>
            </a:r>
            <a:endParaRPr sz="2200">
              <a:latin typeface="Carlito"/>
              <a:cs typeface="Carlito"/>
            </a:endParaRPr>
          </a:p>
          <a:p>
            <a:pPr marL="1442085" lvl="2" indent="-515620">
              <a:lnSpc>
                <a:spcPct val="100000"/>
              </a:lnSpc>
              <a:spcBef>
                <a:spcPts val="530"/>
              </a:spcBef>
              <a:buAutoNum type="romanLcPeriod"/>
              <a:tabLst>
                <a:tab pos="1442085" algn="l"/>
                <a:tab pos="1442720" algn="l"/>
              </a:tabLst>
            </a:pPr>
            <a:r>
              <a:rPr sz="2200" spc="-10" dirty="0">
                <a:latin typeface="Carlito"/>
                <a:cs typeface="Carlito"/>
              </a:rPr>
              <a:t>How </a:t>
            </a:r>
            <a:r>
              <a:rPr sz="2200" spc="-5" dirty="0">
                <a:latin typeface="Carlito"/>
                <a:cs typeface="Carlito"/>
              </a:rPr>
              <a:t>function </a:t>
            </a:r>
            <a:r>
              <a:rPr sz="2200" spc="-10" dirty="0">
                <a:latin typeface="Carlito"/>
                <a:cs typeface="Carlito"/>
              </a:rPr>
              <a:t>value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returned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calling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program.</a:t>
            </a:r>
            <a:endParaRPr sz="2200">
              <a:latin typeface="Carlito"/>
              <a:cs typeface="Carlito"/>
            </a:endParaRPr>
          </a:p>
          <a:p>
            <a:pPr marL="1041400" marR="441325" indent="-514350">
              <a:lnSpc>
                <a:spcPct val="100000"/>
              </a:lnSpc>
              <a:spcBef>
                <a:spcPts val="595"/>
              </a:spcBef>
              <a:buFont typeface="Arial"/>
              <a:buChar char="–"/>
              <a:tabLst>
                <a:tab pos="1041400" algn="l"/>
                <a:tab pos="1042035" algn="l"/>
              </a:tabLst>
            </a:pPr>
            <a:r>
              <a:rPr sz="2600" spc="-5" dirty="0">
                <a:latin typeface="Carlito"/>
                <a:cs typeface="Carlito"/>
              </a:rPr>
              <a:t>(iii) </a:t>
            </a:r>
            <a:r>
              <a:rPr sz="2600" dirty="0">
                <a:latin typeface="Carlito"/>
                <a:cs typeface="Carlito"/>
              </a:rPr>
              <a:t>&amp; </a:t>
            </a:r>
            <a:r>
              <a:rPr sz="2600" spc="-5" dirty="0">
                <a:latin typeface="Carlito"/>
                <a:cs typeface="Carlito"/>
              </a:rPr>
              <a:t>(iv) </a:t>
            </a:r>
            <a:r>
              <a:rPr sz="2600" spc="-15" dirty="0">
                <a:latin typeface="Carlito"/>
                <a:cs typeface="Carlito"/>
              </a:rPr>
              <a:t>are </a:t>
            </a:r>
            <a:r>
              <a:rPr sz="2600" spc="-10" dirty="0">
                <a:latin typeface="Carlito"/>
                <a:cs typeface="Carlito"/>
              </a:rPr>
              <a:t>performed by </a:t>
            </a:r>
            <a:r>
              <a:rPr sz="2600" dirty="0">
                <a:latin typeface="Carlito"/>
                <a:cs typeface="Carlito"/>
              </a:rPr>
              <a:t>machine instruction</a:t>
            </a:r>
            <a:r>
              <a:rPr sz="2600" spc="-114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or  CPU?</a:t>
            </a:r>
            <a:endParaRPr sz="2600">
              <a:latin typeface="Carlito"/>
              <a:cs typeface="Carlito"/>
            </a:endParaRPr>
          </a:p>
          <a:p>
            <a:pPr marL="1041400" marR="5080" indent="-51435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1041400" algn="l"/>
                <a:tab pos="1042035" algn="l"/>
              </a:tabLst>
            </a:pPr>
            <a:r>
              <a:rPr sz="2600" spc="-10" dirty="0">
                <a:latin typeface="Carlito"/>
                <a:cs typeface="Carlito"/>
              </a:rPr>
              <a:t>Others are </a:t>
            </a:r>
            <a:r>
              <a:rPr sz="2600" dirty="0">
                <a:latin typeface="Carlito"/>
                <a:cs typeface="Carlito"/>
              </a:rPr>
              <a:t>assumptions </a:t>
            </a:r>
            <a:r>
              <a:rPr sz="2600" spc="-5" dirty="0">
                <a:latin typeface="Carlito"/>
                <a:cs typeface="Carlito"/>
              </a:rPr>
              <a:t>they </a:t>
            </a:r>
            <a:r>
              <a:rPr sz="2600" spc="-10" dirty="0">
                <a:latin typeface="Carlito"/>
                <a:cs typeface="Carlito"/>
              </a:rPr>
              <a:t>are </a:t>
            </a:r>
            <a:r>
              <a:rPr sz="2600" spc="-5" dirty="0">
                <a:latin typeface="Carlito"/>
                <a:cs typeface="Carlito"/>
              </a:rPr>
              <a:t>not achieved by</a:t>
            </a:r>
            <a:r>
              <a:rPr sz="2600" spc="-12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CPU  or </a:t>
            </a:r>
            <a:r>
              <a:rPr sz="2600" dirty="0">
                <a:latin typeface="Carlito"/>
                <a:cs typeface="Carlito"/>
              </a:rPr>
              <a:t>machine</a:t>
            </a:r>
            <a:r>
              <a:rPr sz="2600" spc="-3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instruction.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8052" y="461594"/>
            <a:ext cx="52470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[C] </a:t>
            </a:r>
            <a:r>
              <a:rPr sz="4400" spc="-5" dirty="0"/>
              <a:t>Calling</a:t>
            </a:r>
            <a:r>
              <a:rPr sz="4400" spc="-40" dirty="0"/>
              <a:t> </a:t>
            </a:r>
            <a:r>
              <a:rPr sz="4400" spc="-15" dirty="0"/>
              <a:t>Conventions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31140" y="1424203"/>
            <a:ext cx="4149725" cy="508952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390"/>
              </a:spcBef>
            </a:pPr>
            <a:r>
              <a:rPr sz="2400" b="1" spc="-10" dirty="0">
                <a:latin typeface="Carlito"/>
                <a:cs typeface="Carlito"/>
              </a:rPr>
              <a:t>Static </a:t>
            </a:r>
            <a:r>
              <a:rPr sz="2400" b="1" spc="-5" dirty="0">
                <a:latin typeface="Carlito"/>
                <a:cs typeface="Carlito"/>
              </a:rPr>
              <a:t>Calling </a:t>
            </a:r>
            <a:r>
              <a:rPr sz="2400" b="1" spc="-10" dirty="0">
                <a:latin typeface="Carlito"/>
                <a:cs typeface="Carlito"/>
              </a:rPr>
              <a:t>Convention</a:t>
            </a:r>
            <a:endParaRPr sz="2400">
              <a:latin typeface="Carlito"/>
              <a:cs typeface="Carlito"/>
            </a:endParaRPr>
          </a:p>
          <a:p>
            <a:pPr marL="355600" marR="716915" indent="-342900">
              <a:lnSpc>
                <a:spcPct val="8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Static </a:t>
            </a:r>
            <a:r>
              <a:rPr sz="2200" spc="-5" dirty="0">
                <a:latin typeface="Carlito"/>
                <a:cs typeface="Carlito"/>
              </a:rPr>
              <a:t>memory </a:t>
            </a:r>
            <a:r>
              <a:rPr sz="2200" spc="-10" dirty="0">
                <a:latin typeface="Carlito"/>
                <a:cs typeface="Carlito"/>
              </a:rPr>
              <a:t>allocation </a:t>
            </a:r>
            <a:r>
              <a:rPr sz="2200" spc="-5" dirty="0">
                <a:latin typeface="Carlito"/>
                <a:cs typeface="Carlito"/>
              </a:rPr>
              <a:t>&amp;  </a:t>
            </a:r>
            <a:r>
              <a:rPr sz="2200" spc="-15" dirty="0">
                <a:latin typeface="Carlito"/>
                <a:cs typeface="Carlito"/>
              </a:rPr>
              <a:t>environment.</a:t>
            </a:r>
            <a:endParaRPr sz="2200">
              <a:latin typeface="Carlito"/>
              <a:cs typeface="Carlito"/>
            </a:endParaRPr>
          </a:p>
          <a:p>
            <a:pPr marL="355600" marR="40005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Parameter </a:t>
            </a:r>
            <a:r>
              <a:rPr sz="2200" spc="-10" dirty="0">
                <a:latin typeface="Carlito"/>
                <a:cs typeface="Carlito"/>
              </a:rPr>
              <a:t>list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20" dirty="0">
                <a:latin typeface="Carlito"/>
                <a:cs typeface="Carlito"/>
              </a:rPr>
              <a:t>save </a:t>
            </a:r>
            <a:r>
              <a:rPr sz="2200" spc="-10" dirty="0">
                <a:latin typeface="Carlito"/>
                <a:cs typeface="Carlito"/>
              </a:rPr>
              <a:t>area are  allocated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calling</a:t>
            </a:r>
            <a:r>
              <a:rPr sz="2200" spc="-3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program.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ts val="2110"/>
              </a:lnSpc>
              <a:spcBef>
                <a:spcPts val="5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Calling </a:t>
            </a:r>
            <a:r>
              <a:rPr sz="2200" spc="-15" dirty="0">
                <a:latin typeface="Carlito"/>
                <a:cs typeface="Carlito"/>
              </a:rPr>
              <a:t>conventions </a:t>
            </a:r>
            <a:r>
              <a:rPr sz="2200" spc="-10" dirty="0">
                <a:latin typeface="Carlito"/>
                <a:cs typeface="Carlito"/>
              </a:rPr>
              <a:t>required.  Address </a:t>
            </a:r>
            <a:r>
              <a:rPr sz="2200" spc="-5" dirty="0">
                <a:latin typeface="Carlito"/>
                <a:cs typeface="Carlito"/>
              </a:rPr>
              <a:t>of function, </a:t>
            </a:r>
            <a:r>
              <a:rPr sz="2200" spc="-15" dirty="0">
                <a:latin typeface="Carlito"/>
                <a:cs typeface="Carlito"/>
              </a:rPr>
              <a:t>parameter  </a:t>
            </a:r>
            <a:r>
              <a:rPr sz="2200" spc="-10" dirty="0">
                <a:latin typeface="Carlito"/>
                <a:cs typeface="Carlito"/>
              </a:rPr>
              <a:t>list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20" dirty="0">
                <a:latin typeface="Carlito"/>
                <a:cs typeface="Carlito"/>
              </a:rPr>
              <a:t>save </a:t>
            </a:r>
            <a:r>
              <a:rPr sz="2200" spc="-10" dirty="0">
                <a:latin typeface="Carlito"/>
                <a:cs typeface="Carlito"/>
              </a:rPr>
              <a:t>area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5" dirty="0">
                <a:latin typeface="Carlito"/>
                <a:cs typeface="Carlito"/>
              </a:rPr>
              <a:t>contained 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specific </a:t>
            </a:r>
            <a:r>
              <a:rPr sz="2200" spc="-5" dirty="0">
                <a:latin typeface="Carlito"/>
                <a:cs typeface="Carlito"/>
              </a:rPr>
              <a:t>CPU </a:t>
            </a:r>
            <a:r>
              <a:rPr sz="2200" spc="-15" dirty="0">
                <a:latin typeface="Carlito"/>
                <a:cs typeface="Carlito"/>
              </a:rPr>
              <a:t>registers at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call.</a:t>
            </a:r>
            <a:endParaRPr sz="2200">
              <a:latin typeface="Carlito"/>
              <a:cs typeface="Carlito"/>
            </a:endParaRPr>
          </a:p>
          <a:p>
            <a:pPr marL="355600" marR="588645" indent="-342900">
              <a:lnSpc>
                <a:spcPts val="211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During </a:t>
            </a:r>
            <a:r>
              <a:rPr sz="2200" spc="-20" dirty="0">
                <a:latin typeface="Carlito"/>
                <a:cs typeface="Carlito"/>
              </a:rPr>
              <a:t>execution </a:t>
            </a:r>
            <a:r>
              <a:rPr sz="2200" spc="-5" dirty="0">
                <a:latin typeface="Carlito"/>
                <a:cs typeface="Carlito"/>
              </a:rPr>
              <a:t>Dp has the  address: &lt;r_par_list&gt; +  </a:t>
            </a:r>
            <a:r>
              <a:rPr sz="2200" spc="-10" dirty="0">
                <a:latin typeface="Carlito"/>
                <a:cs typeface="Carlito"/>
              </a:rPr>
              <a:t>(dDp)par_list.</a:t>
            </a:r>
            <a:endParaRPr sz="2200">
              <a:latin typeface="Carlito"/>
              <a:cs typeface="Carlito"/>
            </a:endParaRPr>
          </a:p>
          <a:p>
            <a:pPr marL="355600" marR="5715">
              <a:lnSpc>
                <a:spcPct val="80000"/>
              </a:lnSpc>
              <a:spcBef>
                <a:spcPts val="25"/>
              </a:spcBef>
            </a:pPr>
            <a:r>
              <a:rPr sz="2200" spc="-10" dirty="0">
                <a:latin typeface="Carlito"/>
                <a:cs typeface="Carlito"/>
              </a:rPr>
              <a:t>Where, </a:t>
            </a:r>
            <a:r>
              <a:rPr sz="2200" spc="-5" dirty="0">
                <a:latin typeface="Carlito"/>
                <a:cs typeface="Carlito"/>
              </a:rPr>
              <a:t>r_par_list is </a:t>
            </a:r>
            <a:r>
              <a:rPr sz="2200" spc="-15" dirty="0">
                <a:latin typeface="Carlito"/>
                <a:cs typeface="Carlito"/>
              </a:rPr>
              <a:t>register  containing </a:t>
            </a:r>
            <a:r>
              <a:rPr sz="2200" spc="-5" dirty="0">
                <a:latin typeface="Carlito"/>
                <a:cs typeface="Carlito"/>
              </a:rPr>
              <a:t>address of </a:t>
            </a:r>
            <a:r>
              <a:rPr sz="2200" spc="-35" dirty="0">
                <a:latin typeface="Carlito"/>
                <a:cs typeface="Carlito"/>
              </a:rPr>
              <a:t>parameter,  </a:t>
            </a:r>
            <a:r>
              <a:rPr sz="2200" spc="-10" dirty="0">
                <a:latin typeface="Carlito"/>
                <a:cs typeface="Carlito"/>
              </a:rPr>
              <a:t>dDp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displacement </a:t>
            </a:r>
            <a:r>
              <a:rPr sz="2200" spc="-5" dirty="0">
                <a:latin typeface="Carlito"/>
                <a:cs typeface="Carlito"/>
              </a:rPr>
              <a:t>of Dp in  </a:t>
            </a:r>
            <a:r>
              <a:rPr sz="2200" spc="-15" dirty="0">
                <a:latin typeface="Carlito"/>
                <a:cs typeface="Carlito"/>
              </a:rPr>
              <a:t>parameter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list.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Eg: pg no. 195 </a:t>
            </a:r>
            <a:r>
              <a:rPr sz="2200" spc="-15" dirty="0">
                <a:latin typeface="Carlito"/>
                <a:cs typeface="Carlito"/>
              </a:rPr>
              <a:t>example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6.29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527" y="1351639"/>
            <a:ext cx="4140835" cy="489394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690"/>
              </a:spcBef>
            </a:pPr>
            <a:r>
              <a:rPr sz="2400" b="1" dirty="0">
                <a:latin typeface="Carlito"/>
                <a:cs typeface="Carlito"/>
              </a:rPr>
              <a:t>Dynamic </a:t>
            </a:r>
            <a:r>
              <a:rPr sz="2400" b="1" spc="-5" dirty="0">
                <a:latin typeface="Carlito"/>
                <a:cs typeface="Carlito"/>
              </a:rPr>
              <a:t>Calling</a:t>
            </a:r>
            <a:r>
              <a:rPr sz="2400" b="1" spc="-35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Convention</a:t>
            </a:r>
            <a:endParaRPr sz="2400">
              <a:latin typeface="Carlito"/>
              <a:cs typeface="Carlito"/>
            </a:endParaRPr>
          </a:p>
          <a:p>
            <a:pPr marL="355600" marR="351790" indent="-342900">
              <a:lnSpc>
                <a:spcPct val="80000"/>
              </a:lnSpc>
              <a:spcBef>
                <a:spcPts val="10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Dynamic </a:t>
            </a:r>
            <a:r>
              <a:rPr sz="2200" spc="-5" dirty="0">
                <a:latin typeface="Carlito"/>
                <a:cs typeface="Carlito"/>
              </a:rPr>
              <a:t>memory </a:t>
            </a:r>
            <a:r>
              <a:rPr sz="2200" spc="-10" dirty="0">
                <a:latin typeface="Carlito"/>
                <a:cs typeface="Carlito"/>
              </a:rPr>
              <a:t>allocation </a:t>
            </a:r>
            <a:r>
              <a:rPr sz="2200" spc="-5" dirty="0">
                <a:latin typeface="Carlito"/>
                <a:cs typeface="Carlito"/>
              </a:rPr>
              <a:t>&amp;  </a:t>
            </a:r>
            <a:r>
              <a:rPr sz="2200" spc="-15" dirty="0">
                <a:latin typeface="Carlito"/>
                <a:cs typeface="Carlito"/>
              </a:rPr>
              <a:t>Environment.</a:t>
            </a:r>
            <a:endParaRPr sz="2200">
              <a:latin typeface="Carlito"/>
              <a:cs typeface="Carlito"/>
            </a:endParaRPr>
          </a:p>
          <a:p>
            <a:pPr marL="355600" marR="429895" indent="-342900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Calling </a:t>
            </a:r>
            <a:r>
              <a:rPr sz="2200" spc="-20" dirty="0">
                <a:latin typeface="Carlito"/>
                <a:cs typeface="Carlito"/>
              </a:rPr>
              <a:t>program </a:t>
            </a:r>
            <a:r>
              <a:rPr sz="2200" spc="-10" dirty="0">
                <a:latin typeface="Carlito"/>
                <a:cs typeface="Carlito"/>
              </a:rPr>
              <a:t>construct  </a:t>
            </a:r>
            <a:r>
              <a:rPr sz="2200" spc="-15" dirty="0">
                <a:latin typeface="Carlito"/>
                <a:cs typeface="Carlito"/>
              </a:rPr>
              <a:t>parameter </a:t>
            </a:r>
            <a:r>
              <a:rPr sz="2200" spc="-10" dirty="0">
                <a:latin typeface="Carlito"/>
                <a:cs typeface="Carlito"/>
              </a:rPr>
              <a:t>list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5" dirty="0">
                <a:latin typeface="Carlito"/>
                <a:cs typeface="Carlito"/>
              </a:rPr>
              <a:t>saved </a:t>
            </a:r>
            <a:r>
              <a:rPr sz="2200" spc="-10" dirty="0">
                <a:latin typeface="Carlito"/>
                <a:cs typeface="Carlito"/>
              </a:rPr>
              <a:t>area  using</a:t>
            </a:r>
            <a:r>
              <a:rPr sz="2200" spc="-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stack.</a:t>
            </a:r>
            <a:endParaRPr sz="2200">
              <a:latin typeface="Carlito"/>
              <a:cs typeface="Carlito"/>
            </a:endParaRPr>
          </a:p>
          <a:p>
            <a:pPr marL="355600" marR="193040" indent="-342900">
              <a:lnSpc>
                <a:spcPts val="211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This becomes part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called  </a:t>
            </a:r>
            <a:r>
              <a:rPr sz="2200" spc="-60" dirty="0">
                <a:latin typeface="Arial"/>
                <a:cs typeface="Arial"/>
              </a:rPr>
              <a:t>function’s </a:t>
            </a:r>
            <a:r>
              <a:rPr sz="2200" spc="-300" dirty="0">
                <a:latin typeface="Arial"/>
                <a:cs typeface="Arial"/>
              </a:rPr>
              <a:t>AR </a:t>
            </a:r>
            <a:r>
              <a:rPr sz="2200" spc="-75" dirty="0">
                <a:latin typeface="Arial"/>
                <a:cs typeface="Arial"/>
              </a:rPr>
              <a:t>when </a:t>
            </a:r>
            <a:r>
              <a:rPr sz="2200" spc="-85" dirty="0">
                <a:latin typeface="Arial"/>
                <a:cs typeface="Arial"/>
              </a:rPr>
              <a:t>execution </a:t>
            </a:r>
            <a:r>
              <a:rPr sz="2200" spc="-114" dirty="0">
                <a:latin typeface="Arial"/>
                <a:cs typeface="Arial"/>
              </a:rPr>
              <a:t>is  </a:t>
            </a:r>
            <a:r>
              <a:rPr sz="2200" spc="-10" dirty="0">
                <a:latin typeface="Carlito"/>
                <a:cs typeface="Carlito"/>
              </a:rPr>
              <a:t>initiated.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ts val="2375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During </a:t>
            </a:r>
            <a:r>
              <a:rPr sz="2200" spc="-20" dirty="0">
                <a:latin typeface="Carlito"/>
                <a:cs typeface="Carlito"/>
              </a:rPr>
              <a:t>execution </a:t>
            </a:r>
            <a:r>
              <a:rPr sz="2200" spc="-5" dirty="0">
                <a:latin typeface="Carlito"/>
                <a:cs typeface="Carlito"/>
              </a:rPr>
              <a:t>Dp has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address: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110"/>
              </a:lnSpc>
            </a:pPr>
            <a:r>
              <a:rPr sz="2200" spc="-10" dirty="0">
                <a:latin typeface="Carlito"/>
                <a:cs typeface="Carlito"/>
              </a:rPr>
              <a:t>&lt;ARB&gt; </a:t>
            </a:r>
            <a:r>
              <a:rPr sz="2200" spc="-5" dirty="0">
                <a:latin typeface="Carlito"/>
                <a:cs typeface="Carlito"/>
              </a:rPr>
              <a:t>+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(dDp)AR.</a:t>
            </a:r>
            <a:endParaRPr sz="2200">
              <a:latin typeface="Carlito"/>
              <a:cs typeface="Carlito"/>
            </a:endParaRPr>
          </a:p>
          <a:p>
            <a:pPr marL="355600" marR="39370">
              <a:lnSpc>
                <a:spcPct val="80000"/>
              </a:lnSpc>
              <a:spcBef>
                <a:spcPts val="265"/>
              </a:spcBef>
            </a:pPr>
            <a:r>
              <a:rPr sz="2200" spc="-10" dirty="0">
                <a:latin typeface="Carlito"/>
                <a:cs typeface="Carlito"/>
              </a:rPr>
              <a:t>Where, ARB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start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parameter  </a:t>
            </a:r>
            <a:r>
              <a:rPr sz="2200" spc="-10" dirty="0">
                <a:latin typeface="Carlito"/>
                <a:cs typeface="Carlito"/>
              </a:rPr>
              <a:t>list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and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1850"/>
              </a:lnSpc>
            </a:pPr>
            <a:r>
              <a:rPr sz="2200" spc="-10" dirty="0">
                <a:latin typeface="Carlito"/>
                <a:cs typeface="Carlito"/>
              </a:rPr>
              <a:t>(eDp)AR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computed </a:t>
            </a:r>
            <a:r>
              <a:rPr sz="2200" spc="-5" dirty="0">
                <a:latin typeface="Carlito"/>
                <a:cs typeface="Carlito"/>
              </a:rPr>
              <a:t>and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stored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symbol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table.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Eg: pg.no. 196 </a:t>
            </a:r>
            <a:r>
              <a:rPr sz="2200" spc="-15" dirty="0">
                <a:latin typeface="Carlito"/>
                <a:cs typeface="Carlito"/>
              </a:rPr>
              <a:t>example</a:t>
            </a:r>
            <a:r>
              <a:rPr sz="2200" spc="-5" dirty="0">
                <a:latin typeface="Carlito"/>
                <a:cs typeface="Carlito"/>
              </a:rPr>
              <a:t> same.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2082" y="168910"/>
            <a:ext cx="32594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Example</a:t>
            </a:r>
            <a:r>
              <a:rPr spc="-80" dirty="0"/>
              <a:t> </a:t>
            </a:r>
            <a:r>
              <a:rPr spc="-225" dirty="0"/>
              <a:t>conti</a:t>
            </a:r>
            <a:r>
              <a:rPr spc="-225" dirty="0">
                <a:latin typeface="Arial"/>
                <a:cs typeface="Arial"/>
              </a:rPr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4600" y="1219200"/>
            <a:ext cx="3657600" cy="457200"/>
          </a:xfrm>
          <a:prstGeom prst="rect">
            <a:avLst/>
          </a:prstGeom>
          <a:solidFill>
            <a:srgbClr val="C0504D"/>
          </a:solidFill>
          <a:ln w="25400">
            <a:solidFill>
              <a:srgbClr val="385D89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110871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Code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Optimizer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178300" y="825500"/>
            <a:ext cx="177800" cy="406400"/>
            <a:chOff x="4178300" y="825500"/>
            <a:chExt cx="177800" cy="406400"/>
          </a:xfrm>
        </p:grpSpPr>
        <p:sp>
          <p:nvSpPr>
            <p:cNvPr id="5" name="object 5"/>
            <p:cNvSpPr/>
            <p:nvPr/>
          </p:nvSpPr>
          <p:spPr>
            <a:xfrm>
              <a:off x="4191000" y="8382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91000" y="8382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124200" y="2133600"/>
            <a:ext cx="2362200" cy="6858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330200" marR="265430" indent="-58419">
              <a:lnSpc>
                <a:spcPct val="100000"/>
              </a:lnSpc>
              <a:spcBef>
                <a:spcPts val="425"/>
              </a:spcBef>
            </a:pPr>
            <a:r>
              <a:rPr sz="1800" spc="-35" dirty="0">
                <a:solidFill>
                  <a:srgbClr val="FFFFFF"/>
                </a:solidFill>
                <a:latin typeface="Carlito"/>
                <a:cs typeface="Carlito"/>
              </a:rPr>
              <a:t>Temp1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:=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id3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* 60.0 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id1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:=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id2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+</a:t>
            </a:r>
            <a:r>
              <a:rPr sz="1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Temp1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4600" y="3276600"/>
            <a:ext cx="3657600" cy="457200"/>
          </a:xfrm>
          <a:prstGeom prst="rect">
            <a:avLst/>
          </a:prstGeom>
          <a:solidFill>
            <a:srgbClr val="C0504D"/>
          </a:solidFill>
          <a:ln w="25400">
            <a:solidFill>
              <a:srgbClr val="385D89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089025">
              <a:lnSpc>
                <a:spcPct val="100000"/>
              </a:lnSpc>
              <a:spcBef>
                <a:spcPts val="605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Code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Generator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178300" y="2806700"/>
            <a:ext cx="177800" cy="406400"/>
            <a:chOff x="4178300" y="2806700"/>
            <a:chExt cx="177800" cy="406400"/>
          </a:xfrm>
        </p:grpSpPr>
        <p:sp>
          <p:nvSpPr>
            <p:cNvPr id="10" name="object 10"/>
            <p:cNvSpPr/>
            <p:nvPr/>
          </p:nvSpPr>
          <p:spPr>
            <a:xfrm>
              <a:off x="4191000" y="28194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91000" y="28194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178300" y="1663700"/>
            <a:ext cx="177800" cy="406400"/>
            <a:chOff x="4178300" y="1663700"/>
            <a:chExt cx="177800" cy="406400"/>
          </a:xfrm>
        </p:grpSpPr>
        <p:sp>
          <p:nvSpPr>
            <p:cNvPr id="13" name="object 13"/>
            <p:cNvSpPr/>
            <p:nvPr/>
          </p:nvSpPr>
          <p:spPr>
            <a:xfrm>
              <a:off x="4191000" y="16764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91000" y="16764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971800" y="4267200"/>
            <a:ext cx="2590800" cy="16764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38430" rIns="0" bIns="0" rtlCol="0">
            <a:spAutoFit/>
          </a:bodyPr>
          <a:lstStyle/>
          <a:p>
            <a:pPr marL="638175" marR="631825" indent="1905" algn="ctr">
              <a:lnSpc>
                <a:spcPct val="100000"/>
              </a:lnSpc>
              <a:spcBef>
                <a:spcPts val="109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MOVE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id3,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R2 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MULR</a:t>
            </a:r>
            <a:r>
              <a:rPr sz="1800" spc="-1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60.0,R2 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MOVE id2,R1 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ADDR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R2,R1 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MOVE</a:t>
            </a:r>
            <a:r>
              <a:rPr sz="1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R1,id1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178300" y="3721100"/>
            <a:ext cx="177800" cy="406400"/>
            <a:chOff x="4178300" y="3721100"/>
            <a:chExt cx="177800" cy="406400"/>
          </a:xfrm>
        </p:grpSpPr>
        <p:sp>
          <p:nvSpPr>
            <p:cNvPr id="17" name="object 17"/>
            <p:cNvSpPr/>
            <p:nvPr/>
          </p:nvSpPr>
          <p:spPr>
            <a:xfrm>
              <a:off x="4191000" y="37338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114300" y="0"/>
                  </a:moveTo>
                  <a:lnTo>
                    <a:pt x="38100" y="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76200" y="381000"/>
                  </a:lnTo>
                  <a:lnTo>
                    <a:pt x="152400" y="304800"/>
                  </a:lnTo>
                  <a:lnTo>
                    <a:pt x="114300" y="3048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91000" y="3733800"/>
              <a:ext cx="152400" cy="381000"/>
            </a:xfrm>
            <a:custGeom>
              <a:avLst/>
              <a:gdLst/>
              <a:ahLst/>
              <a:cxnLst/>
              <a:rect l="l" t="t" r="r" b="b"/>
              <a:pathLst>
                <a:path w="152400" h="381000">
                  <a:moveTo>
                    <a:pt x="0" y="304800"/>
                  </a:moveTo>
                  <a:lnTo>
                    <a:pt x="38100" y="3048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04800"/>
                  </a:lnTo>
                  <a:lnTo>
                    <a:pt x="152400" y="304800"/>
                  </a:lnTo>
                  <a:lnTo>
                    <a:pt x="76200" y="3810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3158" y="461594"/>
            <a:ext cx="7780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[D] </a:t>
            </a:r>
            <a:r>
              <a:rPr sz="4400" spc="-30" dirty="0"/>
              <a:t>Parameter </a:t>
            </a:r>
            <a:r>
              <a:rPr sz="4400" spc="-15" dirty="0"/>
              <a:t>Passing</a:t>
            </a:r>
            <a:r>
              <a:rPr sz="4400" spc="15" dirty="0"/>
              <a:t> </a:t>
            </a:r>
            <a:r>
              <a:rPr sz="4400" dirty="0"/>
              <a:t>Mechanism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8874"/>
            <a:ext cx="7868284" cy="434530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7145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Define </a:t>
            </a:r>
            <a:r>
              <a:rPr sz="3200" spc="-5" dirty="0">
                <a:latin typeface="Carlito"/>
                <a:cs typeface="Carlito"/>
              </a:rPr>
              <a:t>semantics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parameter </a:t>
            </a:r>
            <a:r>
              <a:rPr sz="3200" spc="-10" dirty="0">
                <a:latin typeface="Carlito"/>
                <a:cs typeface="Carlito"/>
              </a:rPr>
              <a:t>usage </a:t>
            </a:r>
            <a:r>
              <a:rPr sz="3200" spc="-5" dirty="0">
                <a:latin typeface="Carlito"/>
                <a:cs typeface="Carlito"/>
              </a:rPr>
              <a:t>inside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5" dirty="0">
                <a:latin typeface="Carlito"/>
                <a:cs typeface="Carlito"/>
              </a:rPr>
              <a:t>function.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Thus, </a:t>
            </a:r>
            <a:r>
              <a:rPr sz="3200" spc="-10" dirty="0">
                <a:latin typeface="Carlito"/>
                <a:cs typeface="Carlito"/>
              </a:rPr>
              <a:t>defines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kind of side </a:t>
            </a:r>
            <a:r>
              <a:rPr sz="3200" spc="-20" dirty="0">
                <a:latin typeface="Carlito"/>
                <a:cs typeface="Carlito"/>
              </a:rPr>
              <a:t>effects,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5" dirty="0">
                <a:latin typeface="Carlito"/>
                <a:cs typeface="Carlito"/>
              </a:rPr>
              <a:t>function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15" dirty="0">
                <a:latin typeface="Carlito"/>
                <a:cs typeface="Carlito"/>
              </a:rPr>
              <a:t>produce </a:t>
            </a:r>
            <a:r>
              <a:rPr sz="3200" spc="-5" dirty="0">
                <a:latin typeface="Carlito"/>
                <a:cs typeface="Carlito"/>
              </a:rPr>
              <a:t>on </a:t>
            </a:r>
            <a:r>
              <a:rPr sz="3200" dirty="0">
                <a:latin typeface="Carlito"/>
                <a:cs typeface="Carlito"/>
              </a:rPr>
              <a:t>its actual</a:t>
            </a:r>
            <a:r>
              <a:rPr sz="3200" spc="80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parameter.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rlito"/>
                <a:cs typeface="Carlito"/>
              </a:rPr>
              <a:t>Types: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Call </a:t>
            </a:r>
            <a:r>
              <a:rPr sz="2800" spc="-15" dirty="0">
                <a:latin typeface="Carlito"/>
                <a:cs typeface="Carlito"/>
              </a:rPr>
              <a:t>by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value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Call </a:t>
            </a:r>
            <a:r>
              <a:rPr sz="2800" spc="-20" dirty="0">
                <a:latin typeface="Carlito"/>
                <a:cs typeface="Carlito"/>
              </a:rPr>
              <a:t>by </a:t>
            </a:r>
            <a:r>
              <a:rPr sz="2800" spc="-10" dirty="0">
                <a:latin typeface="Carlito"/>
                <a:cs typeface="Carlito"/>
              </a:rPr>
              <a:t>value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result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Call </a:t>
            </a:r>
            <a:r>
              <a:rPr sz="2800" spc="-20" dirty="0">
                <a:latin typeface="Carlito"/>
                <a:cs typeface="Carlito"/>
              </a:rPr>
              <a:t>by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reference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Call </a:t>
            </a:r>
            <a:r>
              <a:rPr sz="2800" spc="-15" dirty="0">
                <a:latin typeface="Carlito"/>
                <a:cs typeface="Carlito"/>
              </a:rPr>
              <a:t>by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name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6070" y="461594"/>
            <a:ext cx="344995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1. </a:t>
            </a:r>
            <a:r>
              <a:rPr sz="4400" spc="-5" dirty="0"/>
              <a:t>Call </a:t>
            </a:r>
            <a:r>
              <a:rPr sz="4400" spc="-10" dirty="0"/>
              <a:t>by</a:t>
            </a:r>
            <a:r>
              <a:rPr sz="4400" spc="-80" dirty="0"/>
              <a:t> </a:t>
            </a:r>
            <a:r>
              <a:rPr sz="4400" spc="-50" dirty="0"/>
              <a:t>Value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7918450" cy="4280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Actual </a:t>
            </a:r>
            <a:r>
              <a:rPr sz="2500" spc="-15" dirty="0">
                <a:latin typeface="Carlito"/>
                <a:cs typeface="Carlito"/>
              </a:rPr>
              <a:t>parameters are </a:t>
            </a:r>
            <a:r>
              <a:rPr sz="2500" spc="-5" dirty="0">
                <a:latin typeface="Carlito"/>
                <a:cs typeface="Carlito"/>
              </a:rPr>
              <a:t>passed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called</a:t>
            </a:r>
            <a:r>
              <a:rPr sz="2500" spc="3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function.</a:t>
            </a:r>
            <a:endParaRPr sz="2500">
              <a:latin typeface="Carlito"/>
              <a:cs typeface="Carlito"/>
            </a:endParaRPr>
          </a:p>
          <a:p>
            <a:pPr marL="355600" marR="1045844" indent="-342900">
              <a:lnSpc>
                <a:spcPts val="24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These values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5" dirty="0">
                <a:latin typeface="Carlito"/>
                <a:cs typeface="Carlito"/>
              </a:rPr>
              <a:t>assigned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10" dirty="0">
                <a:latin typeface="Carlito"/>
                <a:cs typeface="Carlito"/>
              </a:rPr>
              <a:t>corresponding </a:t>
            </a:r>
            <a:r>
              <a:rPr sz="2500" spc="-15" dirty="0">
                <a:latin typeface="Carlito"/>
                <a:cs typeface="Carlito"/>
              </a:rPr>
              <a:t>formal  parameters.</a:t>
            </a:r>
            <a:endParaRPr sz="2500">
              <a:latin typeface="Carlito"/>
              <a:cs typeface="Carlito"/>
            </a:endParaRPr>
          </a:p>
          <a:p>
            <a:pPr marL="355600" marR="1002665" indent="-342900">
              <a:lnSpc>
                <a:spcPts val="24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180" dirty="0">
                <a:latin typeface="Arial"/>
                <a:cs typeface="Arial"/>
              </a:rPr>
              <a:t>Values </a:t>
            </a:r>
            <a:r>
              <a:rPr sz="2500" spc="-114" dirty="0">
                <a:latin typeface="Arial"/>
                <a:cs typeface="Arial"/>
              </a:rPr>
              <a:t>are </a:t>
            </a:r>
            <a:r>
              <a:rPr sz="2500" spc="-180" dirty="0">
                <a:latin typeface="Arial"/>
                <a:cs typeface="Arial"/>
              </a:rPr>
              <a:t>passed </a:t>
            </a:r>
            <a:r>
              <a:rPr sz="2500" spc="-35" dirty="0">
                <a:latin typeface="Arial"/>
                <a:cs typeface="Arial"/>
              </a:rPr>
              <a:t>in </a:t>
            </a:r>
            <a:r>
              <a:rPr sz="2500" spc="-85" dirty="0">
                <a:latin typeface="Arial"/>
                <a:cs typeface="Arial"/>
              </a:rPr>
              <a:t>‘one </a:t>
            </a:r>
            <a:r>
              <a:rPr sz="2500" spc="-60" dirty="0">
                <a:latin typeface="Arial"/>
                <a:cs typeface="Arial"/>
              </a:rPr>
              <a:t>direction’. </a:t>
            </a:r>
            <a:r>
              <a:rPr sz="2500" dirty="0">
                <a:latin typeface="Carlito"/>
                <a:cs typeface="Carlito"/>
              </a:rPr>
              <a:t>i.e </a:t>
            </a:r>
            <a:r>
              <a:rPr sz="2500" spc="-15" dirty="0">
                <a:latin typeface="Carlito"/>
                <a:cs typeface="Carlito"/>
              </a:rPr>
              <a:t>from</a:t>
            </a:r>
            <a:r>
              <a:rPr sz="2500" spc="-145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calling  </a:t>
            </a:r>
            <a:r>
              <a:rPr sz="2500" spc="-20" dirty="0">
                <a:latin typeface="Carlito"/>
                <a:cs typeface="Carlito"/>
              </a:rPr>
              <a:t>program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called</a:t>
            </a:r>
            <a:r>
              <a:rPr sz="2500" spc="-15" dirty="0">
                <a:latin typeface="Carlito"/>
                <a:cs typeface="Carlito"/>
              </a:rPr>
              <a:t> program.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If </a:t>
            </a:r>
            <a:r>
              <a:rPr sz="2500" spc="-10" dirty="0">
                <a:latin typeface="Carlito"/>
                <a:cs typeface="Carlito"/>
              </a:rPr>
              <a:t>function changes value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5" dirty="0">
                <a:latin typeface="Carlito"/>
                <a:cs typeface="Carlito"/>
              </a:rPr>
              <a:t>formal </a:t>
            </a:r>
            <a:r>
              <a:rPr sz="2500" spc="-35" dirty="0">
                <a:latin typeface="Carlito"/>
                <a:cs typeface="Carlito"/>
              </a:rPr>
              <a:t>parameter, </a:t>
            </a:r>
            <a:r>
              <a:rPr sz="2500" spc="-10" dirty="0">
                <a:latin typeface="Carlito"/>
                <a:cs typeface="Carlito"/>
              </a:rPr>
              <a:t>changes </a:t>
            </a:r>
            <a:r>
              <a:rPr sz="2500" spc="-15" dirty="0">
                <a:latin typeface="Carlito"/>
                <a:cs typeface="Carlito"/>
              </a:rPr>
              <a:t>are  </a:t>
            </a:r>
            <a:r>
              <a:rPr sz="2500" spc="-10" dirty="0">
                <a:latin typeface="Carlito"/>
                <a:cs typeface="Carlito"/>
              </a:rPr>
              <a:t>not </a:t>
            </a:r>
            <a:r>
              <a:rPr sz="2500" spc="-15" dirty="0">
                <a:latin typeface="Carlito"/>
                <a:cs typeface="Carlito"/>
              </a:rPr>
              <a:t>reflected </a:t>
            </a:r>
            <a:r>
              <a:rPr sz="2500" spc="-5" dirty="0">
                <a:latin typeface="Carlito"/>
                <a:cs typeface="Carlito"/>
              </a:rPr>
              <a:t>on actual</a:t>
            </a:r>
            <a:r>
              <a:rPr sz="2500" spc="15" dirty="0">
                <a:latin typeface="Carlito"/>
                <a:cs typeface="Carlito"/>
              </a:rPr>
              <a:t> </a:t>
            </a:r>
            <a:r>
              <a:rPr sz="2500" spc="-35" dirty="0">
                <a:latin typeface="Carlito"/>
                <a:cs typeface="Carlito"/>
              </a:rPr>
              <a:t>parameter.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170" dirty="0">
                <a:latin typeface="Arial"/>
                <a:cs typeface="Arial"/>
              </a:rPr>
              <a:t>Thus, </a:t>
            </a:r>
            <a:r>
              <a:rPr sz="2500" spc="-60" dirty="0">
                <a:latin typeface="Arial"/>
                <a:cs typeface="Arial"/>
              </a:rPr>
              <a:t>can’t </a:t>
            </a:r>
            <a:r>
              <a:rPr sz="2500" spc="-100" dirty="0">
                <a:latin typeface="Arial"/>
                <a:cs typeface="Arial"/>
              </a:rPr>
              <a:t>produce </a:t>
            </a:r>
            <a:r>
              <a:rPr sz="2500" spc="-150" dirty="0">
                <a:latin typeface="Arial"/>
                <a:cs typeface="Arial"/>
              </a:rPr>
              <a:t>any </a:t>
            </a:r>
            <a:r>
              <a:rPr sz="2500" spc="-125" dirty="0">
                <a:latin typeface="Arial"/>
                <a:cs typeface="Arial"/>
              </a:rPr>
              <a:t>side </a:t>
            </a:r>
            <a:r>
              <a:rPr sz="2500" spc="-60" dirty="0">
                <a:latin typeface="Arial"/>
                <a:cs typeface="Arial"/>
              </a:rPr>
              <a:t>effect </a:t>
            </a:r>
            <a:r>
              <a:rPr sz="2500" spc="-80" dirty="0">
                <a:latin typeface="Arial"/>
                <a:cs typeface="Arial"/>
              </a:rPr>
              <a:t>on</a:t>
            </a:r>
            <a:r>
              <a:rPr sz="2500" spc="-204" dirty="0">
                <a:latin typeface="Arial"/>
                <a:cs typeface="Arial"/>
              </a:rPr>
              <a:t> </a:t>
            </a:r>
            <a:r>
              <a:rPr sz="2500" spc="-105" dirty="0">
                <a:latin typeface="Arial"/>
                <a:cs typeface="Arial"/>
              </a:rPr>
              <a:t>parameters.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Generally used </a:t>
            </a:r>
            <a:r>
              <a:rPr sz="2500" spc="-5" dirty="0">
                <a:latin typeface="Carlito"/>
                <a:cs typeface="Carlito"/>
              </a:rPr>
              <a:t>in </a:t>
            </a:r>
            <a:r>
              <a:rPr sz="2500" spc="-10" dirty="0">
                <a:latin typeface="Carlito"/>
                <a:cs typeface="Carlito"/>
              </a:rPr>
              <a:t>built </a:t>
            </a:r>
            <a:r>
              <a:rPr sz="2500" spc="-5" dirty="0">
                <a:latin typeface="Carlito"/>
                <a:cs typeface="Carlito"/>
              </a:rPr>
              <a:t>in</a:t>
            </a:r>
            <a:r>
              <a:rPr sz="2500" spc="5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function.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rlito"/>
                <a:cs typeface="Carlito"/>
              </a:rPr>
              <a:t>Advantage: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Simplicity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0" dirty="0">
                <a:latin typeface="Carlito"/>
                <a:cs typeface="Carlito"/>
              </a:rPr>
              <a:t>Efficient </a:t>
            </a: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20" dirty="0">
                <a:latin typeface="Carlito"/>
                <a:cs typeface="Carlito"/>
              </a:rPr>
              <a:t>parameters </a:t>
            </a:r>
            <a:r>
              <a:rPr sz="2200" spc="-10" dirty="0">
                <a:latin typeface="Carlito"/>
                <a:cs typeface="Carlito"/>
              </a:rPr>
              <a:t>are scalar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variables.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2164" y="461594"/>
            <a:ext cx="49828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2. </a:t>
            </a:r>
            <a:r>
              <a:rPr sz="4400" spc="-5" dirty="0"/>
              <a:t>Call </a:t>
            </a:r>
            <a:r>
              <a:rPr sz="4400" dirty="0"/>
              <a:t>by </a:t>
            </a:r>
            <a:r>
              <a:rPr sz="4400" spc="-50" dirty="0"/>
              <a:t>Value</a:t>
            </a:r>
            <a:r>
              <a:rPr sz="4400" spc="-80" dirty="0"/>
              <a:t> </a:t>
            </a:r>
            <a:r>
              <a:rPr sz="4400" spc="-10" dirty="0"/>
              <a:t>Result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0703"/>
            <a:ext cx="7329805" cy="446659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Extends capability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call </a:t>
            </a:r>
            <a:r>
              <a:rPr sz="3200" dirty="0">
                <a:latin typeface="Carlito"/>
                <a:cs typeface="Carlito"/>
              </a:rPr>
              <a:t>by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value.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Copies </a:t>
            </a:r>
            <a:r>
              <a:rPr sz="3200" spc="-10" dirty="0">
                <a:latin typeface="Carlito"/>
                <a:cs typeface="Carlito"/>
              </a:rPr>
              <a:t>values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formal parameter </a:t>
            </a:r>
            <a:r>
              <a:rPr sz="3200" spc="-5" dirty="0">
                <a:latin typeface="Carlito"/>
                <a:cs typeface="Carlito"/>
              </a:rPr>
              <a:t>back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10" dirty="0">
                <a:latin typeface="Carlito"/>
                <a:cs typeface="Carlito"/>
              </a:rPr>
              <a:t>corresponding </a:t>
            </a:r>
            <a:r>
              <a:rPr sz="3200" dirty="0">
                <a:latin typeface="Carlito"/>
                <a:cs typeface="Carlito"/>
              </a:rPr>
              <a:t>actual </a:t>
            </a:r>
            <a:r>
              <a:rPr sz="3200" spc="-15" dirty="0">
                <a:latin typeface="Carlito"/>
                <a:cs typeface="Carlito"/>
              </a:rPr>
              <a:t>parameter at </a:t>
            </a:r>
            <a:r>
              <a:rPr sz="3200" spc="-10" dirty="0">
                <a:latin typeface="Carlito"/>
                <a:cs typeface="Carlito"/>
              </a:rPr>
              <a:t>return.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So, </a:t>
            </a:r>
            <a:r>
              <a:rPr sz="3200" spc="-5" dirty="0">
                <a:latin typeface="Carlito"/>
                <a:cs typeface="Carlito"/>
              </a:rPr>
              <a:t>side </a:t>
            </a:r>
            <a:r>
              <a:rPr sz="3200" spc="-25" dirty="0">
                <a:latin typeface="Carlito"/>
                <a:cs typeface="Carlito"/>
              </a:rPr>
              <a:t>effects </a:t>
            </a:r>
            <a:r>
              <a:rPr sz="3200" spc="-15" dirty="0">
                <a:latin typeface="Carlito"/>
                <a:cs typeface="Carlito"/>
              </a:rPr>
              <a:t>are reflected at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return.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Advantage: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Simplicity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Disadvantage: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Incurs </a:t>
            </a:r>
            <a:r>
              <a:rPr sz="2800" spc="-5" dirty="0">
                <a:latin typeface="Carlito"/>
                <a:cs typeface="Carlito"/>
              </a:rPr>
              <a:t>higher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overhead.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3625" y="324357"/>
            <a:ext cx="44742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3. </a:t>
            </a:r>
            <a:r>
              <a:rPr sz="4400" spc="-5" dirty="0"/>
              <a:t>Call by</a:t>
            </a:r>
            <a:r>
              <a:rPr sz="4400" spc="-65" dirty="0"/>
              <a:t> </a:t>
            </a:r>
            <a:r>
              <a:rPr sz="4400" spc="-35" dirty="0"/>
              <a:t>Reference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7340" y="1257045"/>
            <a:ext cx="8277225" cy="5245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Address of </a:t>
            </a:r>
            <a:r>
              <a:rPr sz="2000" dirty="0">
                <a:latin typeface="Carlito"/>
                <a:cs typeface="Carlito"/>
              </a:rPr>
              <a:t>actual </a:t>
            </a:r>
            <a:r>
              <a:rPr sz="2000" spc="-10" dirty="0">
                <a:latin typeface="Carlito"/>
                <a:cs typeface="Carlito"/>
              </a:rPr>
              <a:t>parameter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passed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called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function.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Carlito"/>
                <a:cs typeface="Carlito"/>
              </a:rPr>
              <a:t>Parameter </a:t>
            </a:r>
            <a:r>
              <a:rPr sz="2000" spc="-10" dirty="0">
                <a:latin typeface="Carlito"/>
                <a:cs typeface="Carlito"/>
              </a:rPr>
              <a:t>list </a:t>
            </a:r>
            <a:r>
              <a:rPr sz="2000" dirty="0">
                <a:latin typeface="Carlito"/>
                <a:cs typeface="Carlito"/>
              </a:rPr>
              <a:t>is actually the </a:t>
            </a:r>
            <a:r>
              <a:rPr sz="2000" spc="-10" dirty="0">
                <a:latin typeface="Carlito"/>
                <a:cs typeface="Carlito"/>
              </a:rPr>
              <a:t>list </a:t>
            </a:r>
            <a:r>
              <a:rPr sz="2000" spc="-5" dirty="0">
                <a:latin typeface="Carlito"/>
                <a:cs typeface="Carlito"/>
              </a:rPr>
              <a:t>of</a:t>
            </a:r>
            <a:r>
              <a:rPr sz="2000" spc="8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addresses.</a:t>
            </a:r>
            <a:endParaRPr sz="2000">
              <a:latin typeface="Carlito"/>
              <a:cs typeface="Carlito"/>
            </a:endParaRPr>
          </a:p>
          <a:p>
            <a:pPr marL="355600" marR="5080" indent="-342900">
              <a:lnSpc>
                <a:spcPts val="192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5" dirty="0">
                <a:latin typeface="Carlito"/>
                <a:cs typeface="Carlito"/>
              </a:rPr>
              <a:t>At </a:t>
            </a:r>
            <a:r>
              <a:rPr sz="2000" spc="-10" dirty="0">
                <a:latin typeface="Carlito"/>
                <a:cs typeface="Carlito"/>
              </a:rPr>
              <a:t>every </a:t>
            </a:r>
            <a:r>
              <a:rPr sz="2000" dirty="0">
                <a:latin typeface="Carlito"/>
                <a:cs typeface="Carlito"/>
              </a:rPr>
              <a:t>access, </a:t>
            </a:r>
            <a:r>
              <a:rPr sz="2000" spc="-5" dirty="0">
                <a:latin typeface="Carlito"/>
                <a:cs typeface="Carlito"/>
              </a:rPr>
              <a:t>corresponding </a:t>
            </a:r>
            <a:r>
              <a:rPr sz="2000" dirty="0">
                <a:latin typeface="Carlito"/>
                <a:cs typeface="Carlito"/>
              </a:rPr>
              <a:t>actual </a:t>
            </a:r>
            <a:r>
              <a:rPr sz="2000" spc="-10" dirty="0">
                <a:latin typeface="Carlito"/>
                <a:cs typeface="Carlito"/>
              </a:rPr>
              <a:t>parameter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obtained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spc="-10" dirty="0">
                <a:latin typeface="Carlito"/>
                <a:cs typeface="Carlito"/>
              </a:rPr>
              <a:t>parameter  list.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Code: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ts val="1945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rlito"/>
                <a:cs typeface="Carlito"/>
              </a:rPr>
              <a:t>1. r  &lt;- </a:t>
            </a:r>
            <a:r>
              <a:rPr sz="1800" spc="-5" dirty="0">
                <a:latin typeface="Carlito"/>
                <a:cs typeface="Carlito"/>
              </a:rPr>
              <a:t>&lt;ARB&gt; </a:t>
            </a:r>
            <a:r>
              <a:rPr sz="1800" dirty="0">
                <a:latin typeface="Carlito"/>
                <a:cs typeface="Carlito"/>
              </a:rPr>
              <a:t>+ </a:t>
            </a:r>
            <a:r>
              <a:rPr sz="1800" spc="-5" dirty="0">
                <a:latin typeface="Carlito"/>
                <a:cs typeface="Carlito"/>
              </a:rPr>
              <a:t>(dDp)AR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or</a:t>
            </a:r>
            <a:endParaRPr sz="1800">
              <a:latin typeface="Carlito"/>
              <a:cs typeface="Carlito"/>
            </a:endParaRPr>
          </a:p>
          <a:p>
            <a:pPr marL="1030605">
              <a:lnSpc>
                <a:spcPts val="1945"/>
              </a:lnSpc>
            </a:pPr>
            <a:r>
              <a:rPr sz="1800" dirty="0">
                <a:latin typeface="Carlito"/>
                <a:cs typeface="Carlito"/>
              </a:rPr>
              <a:t>r  &lt;- </a:t>
            </a:r>
            <a:r>
              <a:rPr sz="1800" spc="-5" dirty="0">
                <a:latin typeface="Carlito"/>
                <a:cs typeface="Carlito"/>
              </a:rPr>
              <a:t>&lt;r_par_list&gt; </a:t>
            </a:r>
            <a:r>
              <a:rPr sz="1800" dirty="0">
                <a:latin typeface="Carlito"/>
                <a:cs typeface="Carlito"/>
              </a:rPr>
              <a:t>+</a:t>
            </a:r>
            <a:r>
              <a:rPr sz="1800" spc="-10" dirty="0">
                <a:latin typeface="Carlito"/>
                <a:cs typeface="Carlito"/>
              </a:rPr>
              <a:t> (dDp)par_list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ts val="215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rlito"/>
                <a:cs typeface="Carlito"/>
              </a:rPr>
              <a:t>2. </a:t>
            </a:r>
            <a:r>
              <a:rPr sz="1800" spc="-5" dirty="0">
                <a:latin typeface="Carlito"/>
                <a:cs typeface="Carlito"/>
              </a:rPr>
              <a:t>Access value using address </a:t>
            </a:r>
            <a:r>
              <a:rPr sz="1800" spc="-10" dirty="0">
                <a:latin typeface="Carlito"/>
                <a:cs typeface="Carlito"/>
              </a:rPr>
              <a:t>contained </a:t>
            </a:r>
            <a:r>
              <a:rPr sz="1800" spc="-5" dirty="0">
                <a:latin typeface="Carlito"/>
                <a:cs typeface="Carlito"/>
              </a:rPr>
              <a:t>in</a:t>
            </a:r>
            <a:r>
              <a:rPr sz="1800" spc="40" dirty="0">
                <a:latin typeface="Carlito"/>
                <a:cs typeface="Carlito"/>
              </a:rPr>
              <a:t> </a:t>
            </a:r>
            <a:r>
              <a:rPr sz="1800" spc="-30" dirty="0">
                <a:latin typeface="Carlito"/>
                <a:cs typeface="Carlito"/>
              </a:rPr>
              <a:t>register.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Code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analysis: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Step </a:t>
            </a:r>
            <a:r>
              <a:rPr sz="1800" dirty="0">
                <a:latin typeface="Carlito"/>
                <a:cs typeface="Carlito"/>
              </a:rPr>
              <a:t>1: </a:t>
            </a:r>
            <a:r>
              <a:rPr sz="1800" spc="-15" dirty="0">
                <a:latin typeface="Carlito"/>
                <a:cs typeface="Carlito"/>
              </a:rPr>
              <a:t>incurs</a:t>
            </a:r>
            <a:r>
              <a:rPr sz="1800" spc="3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overhead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ts val="215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Step </a:t>
            </a:r>
            <a:r>
              <a:rPr sz="1800" dirty="0">
                <a:latin typeface="Carlito"/>
                <a:cs typeface="Carlito"/>
              </a:rPr>
              <a:t>2: </a:t>
            </a:r>
            <a:r>
              <a:rPr sz="1800" spc="-10" dirty="0">
                <a:latin typeface="Carlito"/>
                <a:cs typeface="Carlito"/>
              </a:rPr>
              <a:t>produces instantaneous </a:t>
            </a:r>
            <a:r>
              <a:rPr sz="1800" spc="-5" dirty="0">
                <a:latin typeface="Carlito"/>
                <a:cs typeface="Carlito"/>
              </a:rPr>
              <a:t>side</a:t>
            </a:r>
            <a:r>
              <a:rPr sz="1800" spc="5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effects.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ts val="24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rlito"/>
                <a:cs typeface="Carlito"/>
              </a:rPr>
              <a:t>Mechanism is </a:t>
            </a:r>
            <a:r>
              <a:rPr sz="2000" spc="-5" dirty="0">
                <a:latin typeface="Carlito"/>
                <a:cs typeface="Carlito"/>
              </a:rPr>
              <a:t>popular because </a:t>
            </a:r>
            <a:r>
              <a:rPr sz="2000" dirty="0">
                <a:latin typeface="Carlito"/>
                <a:cs typeface="Carlito"/>
              </a:rPr>
              <a:t>has clear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semantics.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Carlito"/>
                <a:cs typeface="Carlito"/>
              </a:rPr>
              <a:t>Plays </a:t>
            </a:r>
            <a:r>
              <a:rPr sz="2000" spc="-10" dirty="0">
                <a:latin typeface="Carlito"/>
                <a:cs typeface="Carlito"/>
              </a:rPr>
              <a:t>important </a:t>
            </a:r>
            <a:r>
              <a:rPr sz="2000" spc="-15" dirty="0">
                <a:latin typeface="Carlito"/>
                <a:cs typeface="Carlito"/>
              </a:rPr>
              <a:t>role at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time of nesting of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structures.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How? </a:t>
            </a:r>
            <a:r>
              <a:rPr sz="2000" dirty="0">
                <a:latin typeface="Carlito"/>
                <a:cs typeface="Carlito"/>
              </a:rPr>
              <a:t>It </a:t>
            </a:r>
            <a:r>
              <a:rPr sz="2000" spc="-10" dirty="0">
                <a:latin typeface="Carlito"/>
                <a:cs typeface="Carlito"/>
              </a:rPr>
              <a:t>provides updated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value.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See </a:t>
            </a:r>
            <a:r>
              <a:rPr sz="2000" dirty="0">
                <a:latin typeface="Carlito"/>
                <a:cs typeface="Carlito"/>
              </a:rPr>
              <a:t>eg. 6.29 </a:t>
            </a:r>
            <a:r>
              <a:rPr sz="2000" spc="-5" dirty="0">
                <a:latin typeface="Carlito"/>
                <a:cs typeface="Carlito"/>
              </a:rPr>
              <a:t>on pg. no.</a:t>
            </a:r>
            <a:r>
              <a:rPr sz="2000" spc="-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197.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Here, </a:t>
            </a:r>
            <a:r>
              <a:rPr sz="2000" dirty="0">
                <a:latin typeface="Carlito"/>
                <a:cs typeface="Carlito"/>
              </a:rPr>
              <a:t>z,i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spc="-5" dirty="0">
                <a:latin typeface="Carlito"/>
                <a:cs typeface="Carlito"/>
              </a:rPr>
              <a:t>non local variables of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alpha.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rlito"/>
                <a:cs typeface="Carlito"/>
              </a:rPr>
              <a:t>Alpha </a:t>
            </a:r>
            <a:r>
              <a:rPr sz="2000" spc="-5" dirty="0">
                <a:latin typeface="Carlito"/>
                <a:cs typeface="Carlito"/>
              </a:rPr>
              <a:t>be called </a:t>
            </a:r>
            <a:r>
              <a:rPr sz="2000" dirty="0">
                <a:latin typeface="Carlito"/>
                <a:cs typeface="Carlito"/>
              </a:rPr>
              <a:t>as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(d[i],x).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25" dirty="0">
                <a:latin typeface="Arial"/>
                <a:cs typeface="Arial"/>
              </a:rPr>
              <a:t>Value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5" dirty="0">
                <a:latin typeface="Arial"/>
                <a:cs typeface="Arial"/>
              </a:rPr>
              <a:t>‘x’ </a:t>
            </a:r>
            <a:r>
              <a:rPr sz="2000" spc="-135" dirty="0">
                <a:latin typeface="Arial"/>
                <a:cs typeface="Arial"/>
              </a:rPr>
              <a:t>changes </a:t>
            </a:r>
            <a:r>
              <a:rPr sz="2000" spc="-185" dirty="0">
                <a:latin typeface="Arial"/>
                <a:cs typeface="Arial"/>
              </a:rPr>
              <a:t>as </a:t>
            </a:r>
            <a:r>
              <a:rPr sz="2000" spc="15" dirty="0">
                <a:latin typeface="Arial"/>
                <a:cs typeface="Arial"/>
              </a:rPr>
              <a:t>‘b’ </a:t>
            </a:r>
            <a:r>
              <a:rPr sz="2000" spc="-105" dirty="0">
                <a:latin typeface="Arial"/>
                <a:cs typeface="Arial"/>
              </a:rPr>
              <a:t>also</a:t>
            </a:r>
            <a:r>
              <a:rPr sz="2000" spc="-37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changes.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0370" y="283210"/>
            <a:ext cx="32238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 </a:t>
            </a:r>
            <a:r>
              <a:rPr spc="-10" dirty="0"/>
              <a:t>Call </a:t>
            </a:r>
            <a:r>
              <a:rPr spc="-20" dirty="0"/>
              <a:t>by</a:t>
            </a:r>
            <a:r>
              <a:rPr spc="-45" dirty="0"/>
              <a:t> </a:t>
            </a:r>
            <a:r>
              <a:rPr spc="-5" dirty="0"/>
              <a:t>Name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118361"/>
            <a:ext cx="8598535" cy="52616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arlito"/>
                <a:cs typeface="Carlito"/>
              </a:rPr>
              <a:t>Same </a:t>
            </a:r>
            <a:r>
              <a:rPr sz="1500" spc="-15" dirty="0">
                <a:latin typeface="Carlito"/>
                <a:cs typeface="Carlito"/>
              </a:rPr>
              <a:t>effect </a:t>
            </a:r>
            <a:r>
              <a:rPr sz="1500" dirty="0">
                <a:latin typeface="Carlito"/>
                <a:cs typeface="Carlito"/>
              </a:rPr>
              <a:t>as </a:t>
            </a:r>
            <a:r>
              <a:rPr sz="1500" spc="-5" dirty="0">
                <a:latin typeface="Carlito"/>
                <a:cs typeface="Carlito"/>
              </a:rPr>
              <a:t>call by</a:t>
            </a:r>
            <a:r>
              <a:rPr sz="1500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reference.</a:t>
            </a:r>
            <a:endParaRPr sz="1500">
              <a:latin typeface="Carlito"/>
              <a:cs typeface="Carlito"/>
            </a:endParaRPr>
          </a:p>
          <a:p>
            <a:pPr marL="355600" marR="5080" indent="-342900">
              <a:lnSpc>
                <a:spcPts val="162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rlito"/>
                <a:cs typeface="Carlito"/>
              </a:rPr>
              <a:t>Every </a:t>
            </a:r>
            <a:r>
              <a:rPr sz="1500" spc="-5" dirty="0">
                <a:latin typeface="Carlito"/>
                <a:cs typeface="Carlito"/>
              </a:rPr>
              <a:t>occurrence of </a:t>
            </a:r>
            <a:r>
              <a:rPr sz="1500" spc="-10" dirty="0">
                <a:latin typeface="Carlito"/>
                <a:cs typeface="Carlito"/>
              </a:rPr>
              <a:t>formal parameters </a:t>
            </a:r>
            <a:r>
              <a:rPr sz="1500" dirty="0">
                <a:latin typeface="Carlito"/>
                <a:cs typeface="Carlito"/>
              </a:rPr>
              <a:t>in the </a:t>
            </a:r>
            <a:r>
              <a:rPr sz="1500" spc="-5" dirty="0">
                <a:latin typeface="Carlito"/>
                <a:cs typeface="Carlito"/>
              </a:rPr>
              <a:t>called function </a:t>
            </a:r>
            <a:r>
              <a:rPr sz="1500" dirty="0">
                <a:latin typeface="Carlito"/>
                <a:cs typeface="Carlito"/>
              </a:rPr>
              <a:t>is </a:t>
            </a:r>
            <a:r>
              <a:rPr sz="1500" spc="-5" dirty="0">
                <a:latin typeface="Carlito"/>
                <a:cs typeface="Carlito"/>
              </a:rPr>
              <a:t>replaced by </a:t>
            </a:r>
            <a:r>
              <a:rPr sz="1500" dirty="0">
                <a:latin typeface="Carlito"/>
                <a:cs typeface="Carlito"/>
              </a:rPr>
              <a:t>the name </a:t>
            </a:r>
            <a:r>
              <a:rPr sz="1500" spc="-5" dirty="0">
                <a:latin typeface="Carlito"/>
                <a:cs typeface="Carlito"/>
              </a:rPr>
              <a:t>of </a:t>
            </a:r>
            <a:r>
              <a:rPr sz="1500" dirty="0">
                <a:latin typeface="Carlito"/>
                <a:cs typeface="Carlito"/>
              </a:rPr>
              <a:t>the </a:t>
            </a:r>
            <a:r>
              <a:rPr sz="1500" spc="-5" dirty="0">
                <a:latin typeface="Carlito"/>
                <a:cs typeface="Carlito"/>
              </a:rPr>
              <a:t>corresponding  </a:t>
            </a:r>
            <a:r>
              <a:rPr sz="1500" dirty="0">
                <a:latin typeface="Carlito"/>
                <a:cs typeface="Carlito"/>
              </a:rPr>
              <a:t>actual</a:t>
            </a:r>
            <a:r>
              <a:rPr sz="1500" spc="-45" dirty="0">
                <a:latin typeface="Carlito"/>
                <a:cs typeface="Carlito"/>
              </a:rPr>
              <a:t> </a:t>
            </a:r>
            <a:r>
              <a:rPr sz="1500" spc="-25" dirty="0">
                <a:latin typeface="Carlito"/>
                <a:cs typeface="Carlito"/>
              </a:rPr>
              <a:t>parameter.</a:t>
            </a:r>
            <a:endParaRPr sz="1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arlito"/>
                <a:cs typeface="Carlito"/>
              </a:rPr>
              <a:t>Eg:</a:t>
            </a:r>
            <a:endParaRPr sz="15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  <a:spcBef>
                <a:spcPts val="180"/>
              </a:spcBef>
            </a:pPr>
            <a:r>
              <a:rPr sz="1500" dirty="0">
                <a:latin typeface="Carlito"/>
                <a:cs typeface="Carlito"/>
              </a:rPr>
              <a:t>a =</a:t>
            </a:r>
            <a:r>
              <a:rPr sz="1500" spc="-12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d[i];</a:t>
            </a:r>
            <a:endParaRPr sz="1500">
              <a:latin typeface="Carlito"/>
              <a:cs typeface="Carlito"/>
            </a:endParaRPr>
          </a:p>
          <a:p>
            <a:pPr marL="927100" marR="7066915">
              <a:lnSpc>
                <a:spcPct val="110000"/>
              </a:lnSpc>
            </a:pPr>
            <a:r>
              <a:rPr sz="1500" dirty="0">
                <a:latin typeface="Carlito"/>
                <a:cs typeface="Carlito"/>
              </a:rPr>
              <a:t>z = </a:t>
            </a:r>
            <a:r>
              <a:rPr sz="1500" spc="-5" dirty="0">
                <a:latin typeface="Carlito"/>
                <a:cs typeface="Carlito"/>
              </a:rPr>
              <a:t>d[i];  </a:t>
            </a:r>
            <a:r>
              <a:rPr sz="1500" dirty="0">
                <a:latin typeface="Carlito"/>
                <a:cs typeface="Carlito"/>
              </a:rPr>
              <a:t>i = i +</a:t>
            </a:r>
            <a:r>
              <a:rPr sz="1500" spc="-10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1;</a:t>
            </a:r>
            <a:endParaRPr sz="15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  <a:spcBef>
                <a:spcPts val="180"/>
              </a:spcBef>
            </a:pPr>
            <a:r>
              <a:rPr sz="1500" spc="-5" dirty="0">
                <a:latin typeface="Carlito"/>
                <a:cs typeface="Carlito"/>
              </a:rPr>
              <a:t>-b </a:t>
            </a:r>
            <a:r>
              <a:rPr sz="1500" dirty="0">
                <a:latin typeface="Carlito"/>
                <a:cs typeface="Carlito"/>
              </a:rPr>
              <a:t>= d[i] +</a:t>
            </a:r>
            <a:r>
              <a:rPr sz="1500" spc="-1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5;</a:t>
            </a:r>
            <a:endParaRPr sz="15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  <a:spcBef>
                <a:spcPts val="185"/>
              </a:spcBef>
            </a:pPr>
            <a:r>
              <a:rPr sz="1500" dirty="0">
                <a:latin typeface="Carlito"/>
                <a:cs typeface="Carlito"/>
              </a:rPr>
              <a:t>x = </a:t>
            </a:r>
            <a:r>
              <a:rPr sz="1500" spc="-5" dirty="0">
                <a:latin typeface="Carlito"/>
                <a:cs typeface="Carlito"/>
              </a:rPr>
              <a:t>d[i] </a:t>
            </a:r>
            <a:r>
              <a:rPr sz="1500" dirty="0">
                <a:latin typeface="Carlito"/>
                <a:cs typeface="Carlito"/>
              </a:rPr>
              <a:t>+</a:t>
            </a:r>
            <a:r>
              <a:rPr sz="1500" spc="-2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5;</a:t>
            </a:r>
            <a:endParaRPr sz="1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arlito"/>
                <a:cs typeface="Carlito"/>
              </a:rPr>
              <a:t>Achieves </a:t>
            </a:r>
            <a:r>
              <a:rPr sz="1500" spc="-10" dirty="0">
                <a:latin typeface="Carlito"/>
                <a:cs typeface="Carlito"/>
              </a:rPr>
              <a:t>instantaneous </a:t>
            </a:r>
            <a:r>
              <a:rPr sz="1500" spc="-5" dirty="0">
                <a:latin typeface="Carlito"/>
                <a:cs typeface="Carlito"/>
              </a:rPr>
              <a:t>side</a:t>
            </a:r>
            <a:r>
              <a:rPr sz="1500" spc="-2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effects.</a:t>
            </a:r>
            <a:endParaRPr sz="1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arlito"/>
                <a:cs typeface="Carlito"/>
              </a:rPr>
              <a:t>Has implication of changes </a:t>
            </a:r>
            <a:r>
              <a:rPr sz="1500" dirty="0">
                <a:latin typeface="Carlito"/>
                <a:cs typeface="Carlito"/>
              </a:rPr>
              <a:t>in </a:t>
            </a:r>
            <a:r>
              <a:rPr sz="1500" spc="-10" dirty="0">
                <a:latin typeface="Carlito"/>
                <a:cs typeface="Carlito"/>
              </a:rPr>
              <a:t>parameters </a:t>
            </a:r>
            <a:r>
              <a:rPr sz="1500" dirty="0">
                <a:latin typeface="Carlito"/>
                <a:cs typeface="Carlito"/>
              </a:rPr>
              <a:t>during</a:t>
            </a:r>
            <a:r>
              <a:rPr sz="1500" spc="-70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execution.</a:t>
            </a:r>
            <a:endParaRPr sz="1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arlito"/>
                <a:cs typeface="Carlito"/>
              </a:rPr>
              <a:t>Code:</a:t>
            </a:r>
            <a:endParaRPr sz="1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spc="-5" dirty="0">
                <a:latin typeface="Carlito"/>
                <a:cs typeface="Carlito"/>
              </a:rPr>
              <a:t>1. </a:t>
            </a:r>
            <a:r>
              <a:rPr sz="1500" dirty="0">
                <a:latin typeface="Carlito"/>
                <a:cs typeface="Carlito"/>
              </a:rPr>
              <a:t>r </a:t>
            </a:r>
            <a:r>
              <a:rPr sz="1500" spc="-5" dirty="0">
                <a:latin typeface="Carlito"/>
                <a:cs typeface="Carlito"/>
              </a:rPr>
              <a:t>&lt;- &lt;ARB&gt; </a:t>
            </a:r>
            <a:r>
              <a:rPr sz="1500" dirty="0">
                <a:latin typeface="Carlito"/>
                <a:cs typeface="Carlito"/>
              </a:rPr>
              <a:t>+</a:t>
            </a:r>
            <a:r>
              <a:rPr sz="1500" spc="-5" dirty="0">
                <a:latin typeface="Carlito"/>
                <a:cs typeface="Carlito"/>
              </a:rPr>
              <a:t> (dDp)AR</a:t>
            </a:r>
            <a:endParaRPr sz="1500">
              <a:latin typeface="Carlito"/>
              <a:cs typeface="Carlito"/>
            </a:endParaRPr>
          </a:p>
          <a:p>
            <a:pPr marL="925830" lvl="1" indent="-456565">
              <a:lnSpc>
                <a:spcPct val="100000"/>
              </a:lnSpc>
              <a:spcBef>
                <a:spcPts val="180"/>
              </a:spcBef>
              <a:buFont typeface="Arial"/>
              <a:buChar char="–"/>
              <a:tabLst>
                <a:tab pos="925194" algn="l"/>
                <a:tab pos="926465" algn="l"/>
              </a:tabLst>
            </a:pPr>
            <a:r>
              <a:rPr sz="1500" dirty="0">
                <a:latin typeface="Carlito"/>
                <a:cs typeface="Carlito"/>
              </a:rPr>
              <a:t>r </a:t>
            </a:r>
            <a:r>
              <a:rPr sz="1500" spc="-5" dirty="0">
                <a:latin typeface="Carlito"/>
                <a:cs typeface="Carlito"/>
              </a:rPr>
              <a:t>&lt;- &lt;r_par_list&gt; </a:t>
            </a:r>
            <a:r>
              <a:rPr sz="1500" dirty="0">
                <a:latin typeface="Carlito"/>
                <a:cs typeface="Carlito"/>
              </a:rPr>
              <a:t>+ </a:t>
            </a:r>
            <a:r>
              <a:rPr sz="1500" spc="-5" dirty="0">
                <a:latin typeface="Carlito"/>
                <a:cs typeface="Carlito"/>
              </a:rPr>
              <a:t>(dDp)par_list</a:t>
            </a:r>
            <a:endParaRPr sz="1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spc="-5" dirty="0">
                <a:latin typeface="Carlito"/>
                <a:cs typeface="Carlito"/>
              </a:rPr>
              <a:t>2. </a:t>
            </a:r>
            <a:r>
              <a:rPr sz="1500" dirty="0">
                <a:latin typeface="Carlito"/>
                <a:cs typeface="Carlito"/>
              </a:rPr>
              <a:t>Call the </a:t>
            </a:r>
            <a:r>
              <a:rPr sz="1500" spc="-5" dirty="0">
                <a:latin typeface="Carlito"/>
                <a:cs typeface="Carlito"/>
              </a:rPr>
              <a:t>function </a:t>
            </a:r>
            <a:r>
              <a:rPr sz="1500" dirty="0">
                <a:latin typeface="Carlito"/>
                <a:cs typeface="Carlito"/>
              </a:rPr>
              <a:t>whose </a:t>
            </a:r>
            <a:r>
              <a:rPr sz="1500" spc="-5" dirty="0">
                <a:latin typeface="Carlito"/>
                <a:cs typeface="Carlito"/>
              </a:rPr>
              <a:t>address </a:t>
            </a:r>
            <a:r>
              <a:rPr sz="1500" dirty="0">
                <a:latin typeface="Carlito"/>
                <a:cs typeface="Carlito"/>
              </a:rPr>
              <a:t>is </a:t>
            </a:r>
            <a:r>
              <a:rPr sz="1500" spc="-10" dirty="0">
                <a:latin typeface="Carlito"/>
                <a:cs typeface="Carlito"/>
              </a:rPr>
              <a:t>contained </a:t>
            </a:r>
            <a:r>
              <a:rPr sz="1500" dirty="0">
                <a:latin typeface="Carlito"/>
                <a:cs typeface="Carlito"/>
              </a:rPr>
              <a:t>in</a:t>
            </a:r>
            <a:r>
              <a:rPr sz="1500" spc="-50" dirty="0">
                <a:latin typeface="Carlito"/>
                <a:cs typeface="Carlito"/>
              </a:rPr>
              <a:t> </a:t>
            </a:r>
            <a:r>
              <a:rPr sz="1500" spc="-80" dirty="0">
                <a:latin typeface="Carlito"/>
                <a:cs typeface="Carlito"/>
              </a:rPr>
              <a:t>r.</a:t>
            </a:r>
            <a:endParaRPr sz="1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spc="-5" dirty="0">
                <a:latin typeface="Carlito"/>
                <a:cs typeface="Carlito"/>
              </a:rPr>
              <a:t>3. </a:t>
            </a:r>
            <a:r>
              <a:rPr sz="1500" dirty="0">
                <a:latin typeface="Carlito"/>
                <a:cs typeface="Carlito"/>
              </a:rPr>
              <a:t>Use the </a:t>
            </a:r>
            <a:r>
              <a:rPr sz="1500" spc="-5" dirty="0">
                <a:latin typeface="Carlito"/>
                <a:cs typeface="Carlito"/>
              </a:rPr>
              <a:t>address returned by </a:t>
            </a:r>
            <a:r>
              <a:rPr sz="1500" dirty="0">
                <a:latin typeface="Carlito"/>
                <a:cs typeface="Carlito"/>
              </a:rPr>
              <a:t>the </a:t>
            </a:r>
            <a:r>
              <a:rPr sz="1500" spc="-5" dirty="0">
                <a:latin typeface="Carlito"/>
                <a:cs typeface="Carlito"/>
              </a:rPr>
              <a:t>function </a:t>
            </a:r>
            <a:r>
              <a:rPr sz="1500" spc="-10" dirty="0">
                <a:latin typeface="Carlito"/>
                <a:cs typeface="Carlito"/>
              </a:rPr>
              <a:t>to </a:t>
            </a:r>
            <a:r>
              <a:rPr sz="1500" dirty="0">
                <a:latin typeface="Carlito"/>
                <a:cs typeface="Carlito"/>
              </a:rPr>
              <a:t>access</a:t>
            </a:r>
            <a:r>
              <a:rPr sz="1500" spc="-4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p.</a:t>
            </a:r>
            <a:endParaRPr sz="1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rlito"/>
                <a:cs typeface="Carlito"/>
              </a:rPr>
              <a:t>Advantage:</a:t>
            </a:r>
            <a:endParaRPr sz="1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spc="-5" dirty="0">
                <a:latin typeface="Carlito"/>
                <a:cs typeface="Carlito"/>
              </a:rPr>
              <a:t>Changes </a:t>
            </a:r>
            <a:r>
              <a:rPr sz="1500" spc="-10" dirty="0">
                <a:latin typeface="Carlito"/>
                <a:cs typeface="Carlito"/>
              </a:rPr>
              <a:t>are </a:t>
            </a:r>
            <a:r>
              <a:rPr sz="1500" dirty="0">
                <a:latin typeface="Carlito"/>
                <a:cs typeface="Carlito"/>
              </a:rPr>
              <a:t>made </a:t>
            </a:r>
            <a:r>
              <a:rPr sz="1500" spc="-5" dirty="0">
                <a:latin typeface="Carlito"/>
                <a:cs typeface="Carlito"/>
              </a:rPr>
              <a:t>dynamically </a:t>
            </a:r>
            <a:r>
              <a:rPr sz="1500" dirty="0">
                <a:latin typeface="Carlito"/>
                <a:cs typeface="Carlito"/>
              </a:rPr>
              <a:t>which </a:t>
            </a:r>
            <a:r>
              <a:rPr sz="1500" spc="-10" dirty="0">
                <a:latin typeface="Carlito"/>
                <a:cs typeface="Carlito"/>
              </a:rPr>
              <a:t>makes </a:t>
            </a:r>
            <a:r>
              <a:rPr sz="1500" spc="-5" dirty="0">
                <a:latin typeface="Carlito"/>
                <a:cs typeface="Carlito"/>
              </a:rPr>
              <a:t>call by </a:t>
            </a:r>
            <a:r>
              <a:rPr sz="1500" dirty="0">
                <a:latin typeface="Carlito"/>
                <a:cs typeface="Carlito"/>
              </a:rPr>
              <a:t>name mechanism immensely</a:t>
            </a:r>
            <a:r>
              <a:rPr sz="1500" spc="-7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powerful.</a:t>
            </a:r>
            <a:endParaRPr sz="1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rlito"/>
                <a:cs typeface="Carlito"/>
              </a:rPr>
              <a:t>Dis-advantage:</a:t>
            </a:r>
            <a:endParaRPr sz="1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spc="-5" dirty="0">
                <a:latin typeface="Carlito"/>
                <a:cs typeface="Carlito"/>
              </a:rPr>
              <a:t>High overhead </a:t>
            </a:r>
            <a:r>
              <a:rPr sz="1500" spc="-10" dirty="0">
                <a:latin typeface="Carlito"/>
                <a:cs typeface="Carlito"/>
              </a:rPr>
              <a:t>at step</a:t>
            </a:r>
            <a:r>
              <a:rPr sz="1500" spc="-4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2.</a:t>
            </a:r>
            <a:endParaRPr sz="1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500" dirty="0">
                <a:latin typeface="Carlito"/>
                <a:cs typeface="Carlito"/>
              </a:rPr>
              <a:t>Not much </a:t>
            </a:r>
            <a:r>
              <a:rPr sz="1500" spc="-5" dirty="0">
                <a:latin typeface="Carlito"/>
                <a:cs typeface="Carlito"/>
              </a:rPr>
              <a:t>practically</a:t>
            </a:r>
            <a:r>
              <a:rPr sz="1500" spc="-7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practiced.</a:t>
            </a:r>
            <a:endParaRPr sz="1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99160" marR="5080" indent="-742315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Parameter </a:t>
            </a:r>
            <a:r>
              <a:rPr spc="-15" dirty="0"/>
              <a:t>Passing </a:t>
            </a:r>
            <a:r>
              <a:rPr dirty="0"/>
              <a:t>Mechanism  </a:t>
            </a:r>
            <a:r>
              <a:rPr spc="-10" dirty="0"/>
              <a:t>supported </a:t>
            </a:r>
            <a:r>
              <a:rPr spc="-20" dirty="0"/>
              <a:t>by</a:t>
            </a:r>
            <a:r>
              <a:rPr spc="-5" dirty="0"/>
              <a:t> Language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15184"/>
            <a:ext cx="1502410" cy="26600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C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5" dirty="0">
                <a:latin typeface="Carlito"/>
                <a:cs typeface="Carlito"/>
              </a:rPr>
              <a:t>Pascal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5" dirty="0">
                <a:solidFill>
                  <a:srgbClr val="FF0000"/>
                </a:solidFill>
                <a:latin typeface="Carlito"/>
                <a:cs typeface="Carlito"/>
              </a:rPr>
              <a:t>Fortran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Carlito"/>
                <a:cs typeface="Carlito"/>
              </a:rPr>
              <a:t>PL/I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5" dirty="0">
                <a:solidFill>
                  <a:srgbClr val="FF0000"/>
                </a:solidFill>
                <a:latin typeface="Carlito"/>
                <a:cs typeface="Carlito"/>
              </a:rPr>
              <a:t>ADA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Carlito"/>
                <a:cs typeface="Carlito"/>
              </a:rPr>
              <a:t>Al</a:t>
            </a:r>
            <a:r>
              <a:rPr sz="2400" spc="-15" dirty="0">
                <a:latin typeface="Carlito"/>
                <a:cs typeface="Carlito"/>
              </a:rPr>
              <a:t>g</a:t>
            </a:r>
            <a:r>
              <a:rPr sz="2400" spc="-5" dirty="0">
                <a:latin typeface="Carlito"/>
                <a:cs typeface="Carlito"/>
              </a:rPr>
              <a:t>ol-60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731390"/>
            <a:ext cx="4810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01160" algn="l"/>
              </a:tabLst>
            </a:pPr>
            <a:r>
              <a:rPr sz="2400" b="1" dirty="0">
                <a:latin typeface="Carlito"/>
                <a:cs typeface="Carlito"/>
              </a:rPr>
              <a:t>Langua</a:t>
            </a:r>
            <a:r>
              <a:rPr sz="2400" b="1" spc="-20" dirty="0">
                <a:latin typeface="Carlito"/>
                <a:cs typeface="Carlito"/>
              </a:rPr>
              <a:t>g</a:t>
            </a:r>
            <a:r>
              <a:rPr sz="2400" b="1" dirty="0">
                <a:latin typeface="Carlito"/>
                <a:cs typeface="Carlito"/>
              </a:rPr>
              <a:t>e	U</a:t>
            </a:r>
            <a:r>
              <a:rPr sz="2400" b="1" spc="5" dirty="0">
                <a:latin typeface="Carlito"/>
                <a:cs typeface="Carlito"/>
              </a:rPr>
              <a:t>s</a:t>
            </a:r>
            <a:r>
              <a:rPr sz="2400" b="1" spc="-5" dirty="0">
                <a:latin typeface="Carlito"/>
                <a:cs typeface="Carlito"/>
              </a:rPr>
              <a:t>es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527" y="2115185"/>
            <a:ext cx="2799080" cy="36480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39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Call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by</a:t>
            </a:r>
            <a:r>
              <a:rPr sz="2400" spc="-10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value</a:t>
            </a:r>
            <a:endParaRPr sz="24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arlito"/>
                <a:cs typeface="Carlito"/>
              </a:rPr>
              <a:t>Call </a:t>
            </a:r>
            <a:r>
              <a:rPr sz="2400" spc="-10" dirty="0">
                <a:latin typeface="Carlito"/>
                <a:cs typeface="Carlito"/>
              </a:rPr>
              <a:t>by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value</a:t>
            </a:r>
            <a:endParaRPr sz="2400">
              <a:latin typeface="Carlito"/>
              <a:cs typeface="Carlito"/>
            </a:endParaRPr>
          </a:p>
          <a:p>
            <a:pPr marR="256540" algn="r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Carlito"/>
                <a:cs typeface="Carlito"/>
              </a:rPr>
              <a:t>Call </a:t>
            </a:r>
            <a:r>
              <a:rPr sz="2400" spc="-10" dirty="0">
                <a:latin typeface="Carlito"/>
                <a:cs typeface="Carlito"/>
              </a:rPr>
              <a:t>by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reference</a:t>
            </a:r>
            <a:endParaRPr sz="2400">
              <a:latin typeface="Carlito"/>
              <a:cs typeface="Carlito"/>
            </a:endParaRPr>
          </a:p>
          <a:p>
            <a:pPr marL="456565" marR="256540" indent="-456565" algn="r">
              <a:lnSpc>
                <a:spcPct val="100000"/>
              </a:lnSpc>
              <a:spcBef>
                <a:spcPts val="290"/>
              </a:spcBef>
              <a:buAutoNum type="arabicPeriod" startAt="3"/>
              <a:tabLst>
                <a:tab pos="4565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Call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by</a:t>
            </a:r>
            <a:r>
              <a:rPr sz="2400" spc="-7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FF0000"/>
                </a:solidFill>
                <a:latin typeface="Carlito"/>
                <a:cs typeface="Carlito"/>
              </a:rPr>
              <a:t>reference</a:t>
            </a:r>
            <a:endParaRPr sz="2400">
              <a:latin typeface="Carlito"/>
              <a:cs typeface="Carlito"/>
            </a:endParaRPr>
          </a:p>
          <a:p>
            <a:pPr marL="456565" marR="257175" indent="-456565" algn="r">
              <a:lnSpc>
                <a:spcPct val="100000"/>
              </a:lnSpc>
              <a:spcBef>
                <a:spcPts val="290"/>
              </a:spcBef>
              <a:buAutoNum type="arabicPeriod" startAt="3"/>
              <a:tabLst>
                <a:tab pos="456565" algn="l"/>
                <a:tab pos="469900" algn="l"/>
              </a:tabLst>
            </a:pPr>
            <a:r>
              <a:rPr sz="2400" spc="-5" dirty="0">
                <a:latin typeface="Carlito"/>
                <a:cs typeface="Carlito"/>
              </a:rPr>
              <a:t>Call </a:t>
            </a:r>
            <a:r>
              <a:rPr sz="2400" spc="-10" dirty="0">
                <a:latin typeface="Carlito"/>
                <a:cs typeface="Carlito"/>
              </a:rPr>
              <a:t>by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reference</a:t>
            </a:r>
            <a:endParaRPr sz="2400">
              <a:latin typeface="Carlito"/>
              <a:cs typeface="Carlito"/>
            </a:endParaRPr>
          </a:p>
          <a:p>
            <a:pPr marL="469900" marR="5080" indent="-457200">
              <a:lnSpc>
                <a:spcPct val="110000"/>
              </a:lnSpc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Call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by value</a:t>
            </a:r>
            <a:r>
              <a:rPr sz="2400" spc="-5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result 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Call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by</a:t>
            </a:r>
            <a:r>
              <a:rPr sz="2400" spc="-5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FF0000"/>
                </a:solidFill>
                <a:latin typeface="Carlito"/>
                <a:cs typeface="Carlito"/>
              </a:rPr>
              <a:t>reference</a:t>
            </a:r>
            <a:endParaRPr sz="24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290"/>
              </a:spcBef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5" dirty="0">
                <a:latin typeface="Carlito"/>
                <a:cs typeface="Carlito"/>
              </a:rPr>
              <a:t>Call </a:t>
            </a:r>
            <a:r>
              <a:rPr sz="2400" spc="-10" dirty="0">
                <a:latin typeface="Carlito"/>
                <a:cs typeface="Carlito"/>
              </a:rPr>
              <a:t>by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value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Carlito"/>
                <a:cs typeface="Carlito"/>
              </a:rPr>
              <a:t>Call </a:t>
            </a:r>
            <a:r>
              <a:rPr sz="2400" spc="-10" dirty="0">
                <a:latin typeface="Carlito"/>
                <a:cs typeface="Carlito"/>
              </a:rPr>
              <a:t>by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name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0557" y="3006928"/>
            <a:ext cx="4803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CODE</a:t>
            </a:r>
            <a:r>
              <a:rPr sz="4400" spc="-45" dirty="0"/>
              <a:t> </a:t>
            </a:r>
            <a:r>
              <a:rPr sz="4400" spc="-40" dirty="0"/>
              <a:t>OPTIMIZATION</a:t>
            </a:r>
            <a:endParaRPr sz="44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5969" y="461594"/>
            <a:ext cx="6588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Code </a:t>
            </a:r>
            <a:r>
              <a:rPr sz="4400" spc="-10" dirty="0"/>
              <a:t>Optimization: </a:t>
            </a:r>
            <a:r>
              <a:rPr sz="4400" spc="-80" dirty="0"/>
              <a:t>Topic</a:t>
            </a:r>
            <a:r>
              <a:rPr sz="4400" spc="-85" dirty="0"/>
              <a:t> </a:t>
            </a:r>
            <a:r>
              <a:rPr sz="4400" spc="-15" dirty="0"/>
              <a:t>List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pc="-5" dirty="0"/>
              <a:t>Optimizing</a:t>
            </a:r>
            <a:r>
              <a:rPr spc="-10" dirty="0"/>
              <a:t> </a:t>
            </a:r>
            <a:r>
              <a:rPr spc="-25" dirty="0"/>
              <a:t>Transformation</a:t>
            </a:r>
          </a:p>
          <a:p>
            <a:pPr marL="984885" lvl="1" indent="-515620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984885" algn="l"/>
                <a:tab pos="985519" algn="l"/>
              </a:tabLst>
            </a:pPr>
            <a:r>
              <a:rPr sz="2200" spc="-5" dirty="0">
                <a:latin typeface="Carlito"/>
                <a:cs typeface="Carlito"/>
              </a:rPr>
              <a:t>Compile </a:t>
            </a:r>
            <a:r>
              <a:rPr sz="2200" spc="-10" dirty="0">
                <a:latin typeface="Carlito"/>
                <a:cs typeface="Carlito"/>
              </a:rPr>
              <a:t>Time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Evaluation</a:t>
            </a:r>
            <a:endParaRPr sz="22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lphaLcParenR"/>
              <a:tabLst>
                <a:tab pos="984885" algn="l"/>
                <a:tab pos="985519" algn="l"/>
              </a:tabLst>
            </a:pPr>
            <a:r>
              <a:rPr sz="2200" spc="-5" dirty="0">
                <a:latin typeface="Carlito"/>
                <a:cs typeface="Carlito"/>
              </a:rPr>
              <a:t>Combination of Common</a:t>
            </a:r>
            <a:r>
              <a:rPr sz="2200" spc="-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Sub-expression</a:t>
            </a:r>
            <a:endParaRPr sz="22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lphaLcParenR"/>
              <a:tabLst>
                <a:tab pos="984885" algn="l"/>
                <a:tab pos="985519" algn="l"/>
              </a:tabLst>
            </a:pPr>
            <a:r>
              <a:rPr sz="2200" spc="-5" dirty="0">
                <a:latin typeface="Carlito"/>
                <a:cs typeface="Carlito"/>
              </a:rPr>
              <a:t>Dead Code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Elimination</a:t>
            </a:r>
            <a:endParaRPr sz="22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984885" algn="l"/>
                <a:tab pos="985519" algn="l"/>
              </a:tabLst>
            </a:pPr>
            <a:r>
              <a:rPr sz="2200" spc="-10" dirty="0">
                <a:latin typeface="Carlito"/>
                <a:cs typeface="Carlito"/>
              </a:rPr>
              <a:t>Frequency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Reduction</a:t>
            </a:r>
            <a:endParaRPr sz="22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lphaLcParenR"/>
              <a:tabLst>
                <a:tab pos="984885" algn="l"/>
                <a:tab pos="985519" algn="l"/>
              </a:tabLst>
            </a:pPr>
            <a:r>
              <a:rPr sz="2200" spc="-15" dirty="0">
                <a:latin typeface="Carlito"/>
                <a:cs typeface="Carlito"/>
              </a:rPr>
              <a:t>Strength</a:t>
            </a:r>
            <a:r>
              <a:rPr sz="2200" spc="-10" dirty="0">
                <a:latin typeface="Carlito"/>
                <a:cs typeface="Carlito"/>
              </a:rPr>
              <a:t> Reduction</a:t>
            </a:r>
            <a:endParaRPr sz="22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buAutoNum type="alphaLcParenR"/>
              <a:tabLst>
                <a:tab pos="984885" algn="l"/>
                <a:tab pos="985519" algn="l"/>
              </a:tabLst>
            </a:pPr>
            <a:r>
              <a:rPr sz="2200" spc="-10" dirty="0">
                <a:latin typeface="Carlito"/>
                <a:cs typeface="Carlito"/>
              </a:rPr>
              <a:t>Local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10" dirty="0">
                <a:latin typeface="Carlito"/>
                <a:cs typeface="Carlito"/>
              </a:rPr>
              <a:t>Global Optimization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938397"/>
            <a:ext cx="2774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Carlito"/>
                <a:cs typeface="Carlito"/>
              </a:rPr>
              <a:t>B.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1356" y="3938397"/>
            <a:ext cx="241617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Carlito"/>
                <a:cs typeface="Carlito"/>
              </a:rPr>
              <a:t>Local</a:t>
            </a:r>
            <a:r>
              <a:rPr sz="2500" spc="-6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Optimization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321302"/>
            <a:ext cx="4253865" cy="1412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>
              <a:lnSpc>
                <a:spcPts val="2635"/>
              </a:lnSpc>
              <a:spcBef>
                <a:spcPts val="95"/>
              </a:spcBef>
              <a:tabLst>
                <a:tab pos="984885" algn="l"/>
              </a:tabLst>
            </a:pPr>
            <a:r>
              <a:rPr sz="2200" spc="-5" dirty="0">
                <a:latin typeface="Carlito"/>
                <a:cs typeface="Carlito"/>
              </a:rPr>
              <a:t>a)	</a:t>
            </a:r>
            <a:r>
              <a:rPr sz="2200" spc="-30" dirty="0">
                <a:latin typeface="Carlito"/>
                <a:cs typeface="Carlito"/>
              </a:rPr>
              <a:t>Value</a:t>
            </a:r>
            <a:r>
              <a:rPr sz="2200" spc="-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Numbers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ts val="2995"/>
              </a:lnSpc>
              <a:buAutoNum type="alphaUcPeriod" startAt="3"/>
              <a:tabLst>
                <a:tab pos="527685" algn="l"/>
                <a:tab pos="528320" algn="l"/>
              </a:tabLst>
            </a:pPr>
            <a:r>
              <a:rPr sz="2500" spc="-5" dirty="0">
                <a:latin typeface="Carlito"/>
                <a:cs typeface="Carlito"/>
              </a:rPr>
              <a:t>Global</a:t>
            </a:r>
            <a:r>
              <a:rPr sz="2500" spc="-1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Optimization</a:t>
            </a:r>
            <a:endParaRPr sz="25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984885" algn="l"/>
                <a:tab pos="985519" algn="l"/>
              </a:tabLst>
            </a:pPr>
            <a:r>
              <a:rPr sz="2200" spc="-15" dirty="0">
                <a:latin typeface="Carlito"/>
                <a:cs typeface="Carlito"/>
              </a:rPr>
              <a:t>Program Representation</a:t>
            </a:r>
            <a:endParaRPr sz="2200">
              <a:latin typeface="Carlito"/>
              <a:cs typeface="Carlito"/>
            </a:endParaRPr>
          </a:p>
          <a:p>
            <a:pPr marL="984885" lvl="1" indent="-51562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984885" algn="l"/>
                <a:tab pos="985519" algn="l"/>
              </a:tabLst>
            </a:pPr>
            <a:r>
              <a:rPr sz="2200" spc="-15" dirty="0">
                <a:latin typeface="Carlito"/>
                <a:cs typeface="Carlito"/>
              </a:rPr>
              <a:t>Control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15" dirty="0">
                <a:latin typeface="Carlito"/>
                <a:cs typeface="Carlito"/>
              </a:rPr>
              <a:t>Data </a:t>
            </a:r>
            <a:r>
              <a:rPr sz="2200" spc="-10" dirty="0">
                <a:latin typeface="Carlito"/>
                <a:cs typeface="Carlito"/>
              </a:rPr>
              <a:t>Flow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Analysis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518" y="461594"/>
            <a:ext cx="73520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Code </a:t>
            </a:r>
            <a:r>
              <a:rPr sz="4400" spc="-10" dirty="0"/>
              <a:t>Optimization:</a:t>
            </a:r>
            <a:r>
              <a:rPr sz="4400" spc="-45" dirty="0"/>
              <a:t> </a:t>
            </a:r>
            <a:r>
              <a:rPr sz="4400" spc="-15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8064500" cy="4418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Aim: </a:t>
            </a:r>
            <a:r>
              <a:rPr sz="2500" spc="-10" dirty="0">
                <a:latin typeface="Carlito"/>
                <a:cs typeface="Carlito"/>
              </a:rPr>
              <a:t>Improving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5" dirty="0">
                <a:latin typeface="Carlito"/>
                <a:cs typeface="Carlito"/>
              </a:rPr>
              <a:t>execution </a:t>
            </a:r>
            <a:r>
              <a:rPr sz="2500" spc="-10" dirty="0">
                <a:latin typeface="Carlito"/>
                <a:cs typeface="Carlito"/>
              </a:rPr>
              <a:t>efficiency </a:t>
            </a:r>
            <a:r>
              <a:rPr sz="2500" spc="-5" dirty="0">
                <a:latin typeface="Carlito"/>
                <a:cs typeface="Carlito"/>
              </a:rPr>
              <a:t>of</a:t>
            </a:r>
            <a:r>
              <a:rPr sz="2500" spc="75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program.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How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fulfill this</a:t>
            </a:r>
            <a:r>
              <a:rPr sz="250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aim?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Eliminating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Redundancy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37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rlito"/>
                <a:cs typeface="Carlito"/>
              </a:rPr>
              <a:t>Re-arrangement </a:t>
            </a:r>
            <a:r>
              <a:rPr sz="2200" spc="-5" dirty="0">
                <a:latin typeface="Carlito"/>
                <a:cs typeface="Carlito"/>
              </a:rPr>
              <a:t>and re-writing </a:t>
            </a:r>
            <a:r>
              <a:rPr sz="2200" spc="-15" dirty="0">
                <a:latin typeface="Carlito"/>
                <a:cs typeface="Carlito"/>
              </a:rPr>
              <a:t>program computation </a:t>
            </a: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100" dirty="0">
                <a:latin typeface="Carlito"/>
                <a:cs typeface="Carlito"/>
              </a:rPr>
              <a:t> </a:t>
            </a:r>
            <a:r>
              <a:rPr sz="2200" spc="-25" dirty="0">
                <a:latin typeface="Carlito"/>
                <a:cs typeface="Carlito"/>
              </a:rPr>
              <a:t>execute</a:t>
            </a:r>
            <a:endParaRPr sz="2200">
              <a:latin typeface="Carlito"/>
              <a:cs typeface="Carlito"/>
            </a:endParaRPr>
          </a:p>
          <a:p>
            <a:pPr marL="756285">
              <a:lnSpc>
                <a:spcPts val="2370"/>
              </a:lnSpc>
            </a:pPr>
            <a:r>
              <a:rPr sz="2200" spc="-5" dirty="0">
                <a:latin typeface="Carlito"/>
                <a:cs typeface="Carlito"/>
              </a:rPr>
              <a:t>it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25" dirty="0">
                <a:latin typeface="Carlito"/>
                <a:cs typeface="Carlito"/>
              </a:rPr>
              <a:t>efficiently.</a:t>
            </a:r>
            <a:endParaRPr sz="2200">
              <a:latin typeface="Carlito"/>
              <a:cs typeface="Carlito"/>
            </a:endParaRPr>
          </a:p>
          <a:p>
            <a:pPr marL="355600" marR="1183640" indent="-342900">
              <a:lnSpc>
                <a:spcPts val="24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Axiomatic: </a:t>
            </a:r>
            <a:r>
              <a:rPr sz="2500" spc="-10" dirty="0">
                <a:latin typeface="Carlito"/>
                <a:cs typeface="Carlito"/>
              </a:rPr>
              <a:t>Code optimization </a:t>
            </a:r>
            <a:r>
              <a:rPr sz="2500" spc="-15" dirty="0">
                <a:latin typeface="Carlito"/>
                <a:cs typeface="Carlito"/>
              </a:rPr>
              <a:t>must </a:t>
            </a:r>
            <a:r>
              <a:rPr sz="2500" spc="-10" dirty="0">
                <a:latin typeface="Carlito"/>
                <a:cs typeface="Carlito"/>
              </a:rPr>
              <a:t>not change </a:t>
            </a:r>
            <a:r>
              <a:rPr sz="2500" spc="-5" dirty="0">
                <a:latin typeface="Carlito"/>
                <a:cs typeface="Carlito"/>
              </a:rPr>
              <a:t>the  meaning </a:t>
            </a:r>
            <a:r>
              <a:rPr sz="2500" dirty="0">
                <a:latin typeface="Carlito"/>
                <a:cs typeface="Carlito"/>
              </a:rPr>
              <a:t>of </a:t>
            </a:r>
            <a:r>
              <a:rPr sz="2500" spc="-5" dirty="0">
                <a:latin typeface="Carlito"/>
                <a:cs typeface="Carlito"/>
              </a:rPr>
              <a:t>the</a:t>
            </a:r>
            <a:r>
              <a:rPr sz="2500" spc="-15" dirty="0">
                <a:latin typeface="Carlito"/>
                <a:cs typeface="Carlito"/>
              </a:rPr>
              <a:t> program.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Scope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Optimization: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rlito"/>
                <a:cs typeface="Carlito"/>
              </a:rPr>
              <a:t>Improves </a:t>
            </a:r>
            <a:r>
              <a:rPr sz="2200" spc="-20" dirty="0">
                <a:latin typeface="Carlito"/>
                <a:cs typeface="Carlito"/>
              </a:rPr>
              <a:t>program </a:t>
            </a:r>
            <a:r>
              <a:rPr sz="2200" spc="-15" dirty="0">
                <a:latin typeface="Carlito"/>
                <a:cs typeface="Carlito"/>
              </a:rPr>
              <a:t>rather </a:t>
            </a:r>
            <a:r>
              <a:rPr sz="2200" spc="-5" dirty="0">
                <a:latin typeface="Carlito"/>
                <a:cs typeface="Carlito"/>
              </a:rPr>
              <a:t>than </a:t>
            </a:r>
            <a:r>
              <a:rPr sz="2200" spc="-10" dirty="0">
                <a:latin typeface="Carlito"/>
                <a:cs typeface="Carlito"/>
              </a:rPr>
              <a:t>improving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algorithm.</a:t>
            </a:r>
            <a:endParaRPr sz="2200">
              <a:latin typeface="Carlito"/>
              <a:cs typeface="Carlito"/>
            </a:endParaRPr>
          </a:p>
          <a:p>
            <a:pPr marL="756285" marR="883919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Not possible </a:t>
            </a:r>
            <a:r>
              <a:rPr sz="2200" spc="-20" dirty="0">
                <a:latin typeface="Carlito"/>
                <a:cs typeface="Carlito"/>
              </a:rPr>
              <a:t>to generate </a:t>
            </a:r>
            <a:r>
              <a:rPr sz="2200" spc="-15" dirty="0">
                <a:latin typeface="Carlito"/>
                <a:cs typeface="Carlito"/>
              </a:rPr>
              <a:t>efficient code for </a:t>
            </a:r>
            <a:r>
              <a:rPr sz="2200" spc="-10" dirty="0">
                <a:latin typeface="Carlito"/>
                <a:cs typeface="Carlito"/>
              </a:rPr>
              <a:t>specific </a:t>
            </a:r>
            <a:r>
              <a:rPr sz="2200" spc="-20" dirty="0">
                <a:latin typeface="Carlito"/>
                <a:cs typeface="Carlito"/>
              </a:rPr>
              <a:t>target  </a:t>
            </a:r>
            <a:r>
              <a:rPr sz="2200" spc="-5" dirty="0">
                <a:latin typeface="Carlito"/>
                <a:cs typeface="Carlito"/>
              </a:rPr>
              <a:t>machine.</a:t>
            </a:r>
            <a:endParaRPr sz="2200">
              <a:latin typeface="Carlito"/>
              <a:cs typeface="Carlito"/>
            </a:endParaRPr>
          </a:p>
          <a:p>
            <a:pPr marL="355600" marR="232410" indent="-342900">
              <a:lnSpc>
                <a:spcPts val="240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Thus, optimization </a:t>
            </a:r>
            <a:r>
              <a:rPr sz="2500" spc="-5" dirty="0">
                <a:latin typeface="Carlito"/>
                <a:cs typeface="Carlito"/>
              </a:rPr>
              <a:t>techniques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5" dirty="0">
                <a:latin typeface="Carlito"/>
                <a:cs typeface="Carlito"/>
              </a:rPr>
              <a:t>independent of both </a:t>
            </a:r>
            <a:r>
              <a:rPr sz="2500" spc="-10" dirty="0">
                <a:latin typeface="Carlito"/>
                <a:cs typeface="Carlito"/>
              </a:rPr>
              <a:t>PL 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spc="-20" dirty="0">
                <a:latin typeface="Carlito"/>
                <a:cs typeface="Carlito"/>
              </a:rPr>
              <a:t>target</a:t>
            </a:r>
            <a:r>
              <a:rPr sz="2500" spc="-5" dirty="0">
                <a:latin typeface="Carlito"/>
                <a:cs typeface="Carlito"/>
              </a:rPr>
              <a:t> machine.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7438" y="461594"/>
            <a:ext cx="7865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Schematic </a:t>
            </a:r>
            <a:r>
              <a:rPr sz="4400" dirty="0"/>
              <a:t>of </a:t>
            </a:r>
            <a:r>
              <a:rPr sz="4400" spc="-5" dirty="0"/>
              <a:t>Optimizing</a:t>
            </a:r>
            <a:r>
              <a:rPr sz="4400" spc="-85" dirty="0"/>
              <a:t> </a:t>
            </a:r>
            <a:r>
              <a:rPr sz="4400" spc="-5" dirty="0"/>
              <a:t>Compiler: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7538"/>
            <a:ext cx="7692390" cy="233045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Eg: IBM 1360 </a:t>
            </a:r>
            <a:r>
              <a:rPr sz="2700" spc="-20" dirty="0">
                <a:latin typeface="Carlito"/>
                <a:cs typeface="Carlito"/>
              </a:rPr>
              <a:t>system, </a:t>
            </a:r>
            <a:r>
              <a:rPr sz="2700" spc="-5" dirty="0">
                <a:latin typeface="Carlito"/>
                <a:cs typeface="Carlito"/>
              </a:rPr>
              <a:t>optimizing </a:t>
            </a:r>
            <a:r>
              <a:rPr sz="2700" spc="-10" dirty="0">
                <a:latin typeface="Carlito"/>
                <a:cs typeface="Carlito"/>
              </a:rPr>
              <a:t>compiler </a:t>
            </a:r>
            <a:r>
              <a:rPr sz="2700" spc="-25" dirty="0">
                <a:latin typeface="Carlito"/>
                <a:cs typeface="Carlito"/>
              </a:rPr>
              <a:t>for fortran  </a:t>
            </a:r>
            <a:r>
              <a:rPr sz="2700" spc="-45" dirty="0">
                <a:latin typeface="Arial"/>
                <a:cs typeface="Arial"/>
              </a:rPr>
              <a:t>‘H’:</a:t>
            </a:r>
            <a:endParaRPr sz="2700">
              <a:latin typeface="Arial"/>
              <a:cs typeface="Arial"/>
            </a:endParaRPr>
          </a:p>
          <a:p>
            <a:pPr marL="355600" marR="1028700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Consumes </a:t>
            </a:r>
            <a:r>
              <a:rPr sz="2700" dirty="0">
                <a:latin typeface="Carlito"/>
                <a:cs typeface="Carlito"/>
              </a:rPr>
              <a:t>40% </a:t>
            </a:r>
            <a:r>
              <a:rPr sz="2700" spc="-25" dirty="0">
                <a:latin typeface="Carlito"/>
                <a:cs typeface="Carlito"/>
              </a:rPr>
              <a:t>extra </a:t>
            </a:r>
            <a:r>
              <a:rPr sz="2700" spc="-10" dirty="0">
                <a:latin typeface="Carlito"/>
                <a:cs typeface="Carlito"/>
              </a:rPr>
              <a:t>compilation </a:t>
            </a:r>
            <a:r>
              <a:rPr sz="2700" dirty="0">
                <a:latin typeface="Carlito"/>
                <a:cs typeface="Carlito"/>
              </a:rPr>
              <a:t>time </a:t>
            </a:r>
            <a:r>
              <a:rPr sz="2700" spc="-5" dirty="0">
                <a:latin typeface="Carlito"/>
                <a:cs typeface="Carlito"/>
              </a:rPr>
              <a:t>due </a:t>
            </a:r>
            <a:r>
              <a:rPr sz="2700" spc="-15" dirty="0">
                <a:latin typeface="Carlito"/>
                <a:cs typeface="Carlito"/>
              </a:rPr>
              <a:t>to  </a:t>
            </a:r>
            <a:r>
              <a:rPr sz="2700" spc="-10" dirty="0">
                <a:latin typeface="Carlito"/>
                <a:cs typeface="Carlito"/>
              </a:rPr>
              <a:t>optimization.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Occupy </a:t>
            </a:r>
            <a:r>
              <a:rPr sz="2700" dirty="0">
                <a:latin typeface="Carlito"/>
                <a:cs typeface="Carlito"/>
              </a:rPr>
              <a:t>25% less</a:t>
            </a:r>
            <a:r>
              <a:rPr sz="2700" spc="-55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storage.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Executes </a:t>
            </a:r>
            <a:r>
              <a:rPr sz="2700" spc="-10" dirty="0">
                <a:latin typeface="Carlito"/>
                <a:cs typeface="Carlito"/>
              </a:rPr>
              <a:t>three </a:t>
            </a:r>
            <a:r>
              <a:rPr sz="2700" dirty="0">
                <a:latin typeface="Carlito"/>
                <a:cs typeface="Carlito"/>
              </a:rPr>
              <a:t>times</a:t>
            </a:r>
            <a:r>
              <a:rPr sz="2700" spc="-35" dirty="0">
                <a:latin typeface="Carlito"/>
                <a:cs typeface="Carlito"/>
              </a:rPr>
              <a:t> </a:t>
            </a:r>
            <a:r>
              <a:rPr sz="2700" spc="-60" dirty="0">
                <a:latin typeface="Carlito"/>
                <a:cs typeface="Carlito"/>
              </a:rPr>
              <a:t>faster.</a:t>
            </a:r>
            <a:endParaRPr sz="27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11300" y="4182260"/>
            <a:ext cx="5511800" cy="1694180"/>
            <a:chOff x="1511300" y="4182260"/>
            <a:chExt cx="5511800" cy="1694180"/>
          </a:xfrm>
        </p:grpSpPr>
        <p:sp>
          <p:nvSpPr>
            <p:cNvPr id="5" name="object 5"/>
            <p:cNvSpPr/>
            <p:nvPr/>
          </p:nvSpPr>
          <p:spPr>
            <a:xfrm>
              <a:off x="1524000" y="4194960"/>
              <a:ext cx="5486400" cy="1668780"/>
            </a:xfrm>
            <a:custGeom>
              <a:avLst/>
              <a:gdLst/>
              <a:ahLst/>
              <a:cxnLst/>
              <a:rect l="l" t="t" r="r" b="b"/>
              <a:pathLst>
                <a:path w="5486400" h="1668779">
                  <a:moveTo>
                    <a:pt x="3327816" y="0"/>
                  </a:moveTo>
                  <a:lnTo>
                    <a:pt x="3282845" y="387"/>
                  </a:lnTo>
                  <a:lnTo>
                    <a:pt x="3237875" y="1800"/>
                  </a:lnTo>
                  <a:lnTo>
                    <a:pt x="3192904" y="4292"/>
                  </a:lnTo>
                  <a:lnTo>
                    <a:pt x="3147934" y="7921"/>
                  </a:lnTo>
                  <a:lnTo>
                    <a:pt x="3102963" y="12740"/>
                  </a:lnTo>
                  <a:lnTo>
                    <a:pt x="3057993" y="18805"/>
                  </a:lnTo>
                  <a:lnTo>
                    <a:pt x="3013022" y="26172"/>
                  </a:lnTo>
                  <a:lnTo>
                    <a:pt x="2968052" y="34897"/>
                  </a:lnTo>
                  <a:lnTo>
                    <a:pt x="2923081" y="45033"/>
                  </a:lnTo>
                  <a:lnTo>
                    <a:pt x="2878111" y="56638"/>
                  </a:lnTo>
                  <a:lnTo>
                    <a:pt x="2833140" y="69766"/>
                  </a:lnTo>
                  <a:lnTo>
                    <a:pt x="2788170" y="84473"/>
                  </a:lnTo>
                  <a:lnTo>
                    <a:pt x="2698229" y="117154"/>
                  </a:lnTo>
                  <a:lnTo>
                    <a:pt x="2653259" y="131861"/>
                  </a:lnTo>
                  <a:lnTo>
                    <a:pt x="2608288" y="144989"/>
                  </a:lnTo>
                  <a:lnTo>
                    <a:pt x="2563318" y="156594"/>
                  </a:lnTo>
                  <a:lnTo>
                    <a:pt x="2518347" y="166730"/>
                  </a:lnTo>
                  <a:lnTo>
                    <a:pt x="2473377" y="175455"/>
                  </a:lnTo>
                  <a:lnTo>
                    <a:pt x="2428406" y="182822"/>
                  </a:lnTo>
                  <a:lnTo>
                    <a:pt x="2383436" y="188887"/>
                  </a:lnTo>
                  <a:lnTo>
                    <a:pt x="2338465" y="193706"/>
                  </a:lnTo>
                  <a:lnTo>
                    <a:pt x="2293495" y="197335"/>
                  </a:lnTo>
                  <a:lnTo>
                    <a:pt x="2248524" y="199827"/>
                  </a:lnTo>
                  <a:lnTo>
                    <a:pt x="2203554" y="201240"/>
                  </a:lnTo>
                  <a:lnTo>
                    <a:pt x="2158583" y="201627"/>
                  </a:lnTo>
                  <a:lnTo>
                    <a:pt x="2113613" y="201046"/>
                  </a:lnTo>
                  <a:lnTo>
                    <a:pt x="2068642" y="199550"/>
                  </a:lnTo>
                  <a:lnTo>
                    <a:pt x="2023672" y="197196"/>
                  </a:lnTo>
                  <a:lnTo>
                    <a:pt x="1978701" y="194039"/>
                  </a:lnTo>
                  <a:lnTo>
                    <a:pt x="1933731" y="190134"/>
                  </a:lnTo>
                  <a:lnTo>
                    <a:pt x="1888760" y="185536"/>
                  </a:lnTo>
                  <a:lnTo>
                    <a:pt x="1843790" y="180301"/>
                  </a:lnTo>
                  <a:lnTo>
                    <a:pt x="1798819" y="174485"/>
                  </a:lnTo>
                  <a:lnTo>
                    <a:pt x="1753849" y="168143"/>
                  </a:lnTo>
                  <a:lnTo>
                    <a:pt x="1708878" y="161330"/>
                  </a:lnTo>
                  <a:lnTo>
                    <a:pt x="1663908" y="154101"/>
                  </a:lnTo>
                  <a:lnTo>
                    <a:pt x="1618937" y="146512"/>
                  </a:lnTo>
                  <a:lnTo>
                    <a:pt x="1573967" y="138619"/>
                  </a:lnTo>
                  <a:lnTo>
                    <a:pt x="1484026" y="122140"/>
                  </a:lnTo>
                  <a:lnTo>
                    <a:pt x="1214203" y="71151"/>
                  </a:lnTo>
                  <a:lnTo>
                    <a:pt x="1124262" y="55115"/>
                  </a:lnTo>
                  <a:lnTo>
                    <a:pt x="1079291" y="47526"/>
                  </a:lnTo>
                  <a:lnTo>
                    <a:pt x="1034321" y="40297"/>
                  </a:lnTo>
                  <a:lnTo>
                    <a:pt x="989350" y="33484"/>
                  </a:lnTo>
                  <a:lnTo>
                    <a:pt x="944380" y="27142"/>
                  </a:lnTo>
                  <a:lnTo>
                    <a:pt x="899409" y="21326"/>
                  </a:lnTo>
                  <a:lnTo>
                    <a:pt x="854439" y="16091"/>
                  </a:lnTo>
                  <a:lnTo>
                    <a:pt x="809468" y="11493"/>
                  </a:lnTo>
                  <a:lnTo>
                    <a:pt x="764498" y="7588"/>
                  </a:lnTo>
                  <a:lnTo>
                    <a:pt x="719527" y="4431"/>
                  </a:lnTo>
                  <a:lnTo>
                    <a:pt x="674557" y="2077"/>
                  </a:lnTo>
                  <a:lnTo>
                    <a:pt x="629586" y="581"/>
                  </a:lnTo>
                  <a:lnTo>
                    <a:pt x="584616" y="0"/>
                  </a:lnTo>
                  <a:lnTo>
                    <a:pt x="539645" y="387"/>
                  </a:lnTo>
                  <a:lnTo>
                    <a:pt x="494675" y="1800"/>
                  </a:lnTo>
                  <a:lnTo>
                    <a:pt x="449704" y="4292"/>
                  </a:lnTo>
                  <a:lnTo>
                    <a:pt x="404734" y="7921"/>
                  </a:lnTo>
                  <a:lnTo>
                    <a:pt x="359763" y="12740"/>
                  </a:lnTo>
                  <a:lnTo>
                    <a:pt x="314793" y="18805"/>
                  </a:lnTo>
                  <a:lnTo>
                    <a:pt x="269822" y="26172"/>
                  </a:lnTo>
                  <a:lnTo>
                    <a:pt x="224852" y="34897"/>
                  </a:lnTo>
                  <a:lnTo>
                    <a:pt x="179881" y="45033"/>
                  </a:lnTo>
                  <a:lnTo>
                    <a:pt x="134911" y="56638"/>
                  </a:lnTo>
                  <a:lnTo>
                    <a:pt x="89940" y="69766"/>
                  </a:lnTo>
                  <a:lnTo>
                    <a:pt x="44970" y="84473"/>
                  </a:lnTo>
                  <a:lnTo>
                    <a:pt x="0" y="100813"/>
                  </a:lnTo>
                  <a:lnTo>
                    <a:pt x="0" y="1567663"/>
                  </a:lnTo>
                  <a:lnTo>
                    <a:pt x="44970" y="1551323"/>
                  </a:lnTo>
                  <a:lnTo>
                    <a:pt x="89940" y="1536616"/>
                  </a:lnTo>
                  <a:lnTo>
                    <a:pt x="134911" y="1523488"/>
                  </a:lnTo>
                  <a:lnTo>
                    <a:pt x="179881" y="1511883"/>
                  </a:lnTo>
                  <a:lnTo>
                    <a:pt x="224852" y="1501747"/>
                  </a:lnTo>
                  <a:lnTo>
                    <a:pt x="269822" y="1493022"/>
                  </a:lnTo>
                  <a:lnTo>
                    <a:pt x="314793" y="1485655"/>
                  </a:lnTo>
                  <a:lnTo>
                    <a:pt x="359763" y="1479590"/>
                  </a:lnTo>
                  <a:lnTo>
                    <a:pt x="404734" y="1474771"/>
                  </a:lnTo>
                  <a:lnTo>
                    <a:pt x="449704" y="1471142"/>
                  </a:lnTo>
                  <a:lnTo>
                    <a:pt x="494675" y="1468650"/>
                  </a:lnTo>
                  <a:lnTo>
                    <a:pt x="539645" y="1467237"/>
                  </a:lnTo>
                  <a:lnTo>
                    <a:pt x="584616" y="1466850"/>
                  </a:lnTo>
                  <a:lnTo>
                    <a:pt x="629586" y="1467431"/>
                  </a:lnTo>
                  <a:lnTo>
                    <a:pt x="674557" y="1468927"/>
                  </a:lnTo>
                  <a:lnTo>
                    <a:pt x="719527" y="1471281"/>
                  </a:lnTo>
                  <a:lnTo>
                    <a:pt x="764498" y="1474438"/>
                  </a:lnTo>
                  <a:lnTo>
                    <a:pt x="809468" y="1478343"/>
                  </a:lnTo>
                  <a:lnTo>
                    <a:pt x="854439" y="1482941"/>
                  </a:lnTo>
                  <a:lnTo>
                    <a:pt x="899409" y="1488176"/>
                  </a:lnTo>
                  <a:lnTo>
                    <a:pt x="944380" y="1493992"/>
                  </a:lnTo>
                  <a:lnTo>
                    <a:pt x="989350" y="1500334"/>
                  </a:lnTo>
                  <a:lnTo>
                    <a:pt x="1034321" y="1507147"/>
                  </a:lnTo>
                  <a:lnTo>
                    <a:pt x="1079291" y="1514376"/>
                  </a:lnTo>
                  <a:lnTo>
                    <a:pt x="1124262" y="1521965"/>
                  </a:lnTo>
                  <a:lnTo>
                    <a:pt x="1169232" y="1529858"/>
                  </a:lnTo>
                  <a:lnTo>
                    <a:pt x="1259173" y="1546337"/>
                  </a:lnTo>
                  <a:lnTo>
                    <a:pt x="1528996" y="1597326"/>
                  </a:lnTo>
                  <a:lnTo>
                    <a:pt x="1618937" y="1613362"/>
                  </a:lnTo>
                  <a:lnTo>
                    <a:pt x="1663908" y="1620951"/>
                  </a:lnTo>
                  <a:lnTo>
                    <a:pt x="1708878" y="1628180"/>
                  </a:lnTo>
                  <a:lnTo>
                    <a:pt x="1753849" y="1634993"/>
                  </a:lnTo>
                  <a:lnTo>
                    <a:pt x="1798819" y="1641335"/>
                  </a:lnTo>
                  <a:lnTo>
                    <a:pt x="1843790" y="1647151"/>
                  </a:lnTo>
                  <a:lnTo>
                    <a:pt x="1888760" y="1652386"/>
                  </a:lnTo>
                  <a:lnTo>
                    <a:pt x="1933731" y="1656984"/>
                  </a:lnTo>
                  <a:lnTo>
                    <a:pt x="1978701" y="1660889"/>
                  </a:lnTo>
                  <a:lnTo>
                    <a:pt x="2023672" y="1664046"/>
                  </a:lnTo>
                  <a:lnTo>
                    <a:pt x="2068642" y="1666400"/>
                  </a:lnTo>
                  <a:lnTo>
                    <a:pt x="2113613" y="1667896"/>
                  </a:lnTo>
                  <a:lnTo>
                    <a:pt x="2158583" y="1668477"/>
                  </a:lnTo>
                  <a:lnTo>
                    <a:pt x="2203554" y="1668090"/>
                  </a:lnTo>
                  <a:lnTo>
                    <a:pt x="2248524" y="1666677"/>
                  </a:lnTo>
                  <a:lnTo>
                    <a:pt x="2293495" y="1664185"/>
                  </a:lnTo>
                  <a:lnTo>
                    <a:pt x="2338465" y="1660556"/>
                  </a:lnTo>
                  <a:lnTo>
                    <a:pt x="2383436" y="1655737"/>
                  </a:lnTo>
                  <a:lnTo>
                    <a:pt x="2428406" y="1649672"/>
                  </a:lnTo>
                  <a:lnTo>
                    <a:pt x="2473377" y="1642305"/>
                  </a:lnTo>
                  <a:lnTo>
                    <a:pt x="2518347" y="1633580"/>
                  </a:lnTo>
                  <a:lnTo>
                    <a:pt x="2563318" y="1623444"/>
                  </a:lnTo>
                  <a:lnTo>
                    <a:pt x="2608288" y="1611839"/>
                  </a:lnTo>
                  <a:lnTo>
                    <a:pt x="2653259" y="1598711"/>
                  </a:lnTo>
                  <a:lnTo>
                    <a:pt x="2698229" y="1584004"/>
                  </a:lnTo>
                  <a:lnTo>
                    <a:pt x="2788170" y="1551323"/>
                  </a:lnTo>
                  <a:lnTo>
                    <a:pt x="2833140" y="1536616"/>
                  </a:lnTo>
                  <a:lnTo>
                    <a:pt x="2878111" y="1523488"/>
                  </a:lnTo>
                  <a:lnTo>
                    <a:pt x="2923081" y="1511883"/>
                  </a:lnTo>
                  <a:lnTo>
                    <a:pt x="2968052" y="1501747"/>
                  </a:lnTo>
                  <a:lnTo>
                    <a:pt x="3013022" y="1493022"/>
                  </a:lnTo>
                  <a:lnTo>
                    <a:pt x="3057993" y="1485655"/>
                  </a:lnTo>
                  <a:lnTo>
                    <a:pt x="3102963" y="1479590"/>
                  </a:lnTo>
                  <a:lnTo>
                    <a:pt x="3147934" y="1474771"/>
                  </a:lnTo>
                  <a:lnTo>
                    <a:pt x="3192904" y="1471142"/>
                  </a:lnTo>
                  <a:lnTo>
                    <a:pt x="3237875" y="1468650"/>
                  </a:lnTo>
                  <a:lnTo>
                    <a:pt x="3282845" y="1467237"/>
                  </a:lnTo>
                  <a:lnTo>
                    <a:pt x="3327816" y="1466850"/>
                  </a:lnTo>
                  <a:lnTo>
                    <a:pt x="3372786" y="1467431"/>
                  </a:lnTo>
                  <a:lnTo>
                    <a:pt x="3417757" y="1468927"/>
                  </a:lnTo>
                  <a:lnTo>
                    <a:pt x="3462727" y="1471281"/>
                  </a:lnTo>
                  <a:lnTo>
                    <a:pt x="3507698" y="1474438"/>
                  </a:lnTo>
                  <a:lnTo>
                    <a:pt x="3552668" y="1478343"/>
                  </a:lnTo>
                  <a:lnTo>
                    <a:pt x="3597639" y="1482941"/>
                  </a:lnTo>
                  <a:lnTo>
                    <a:pt x="3642609" y="1488176"/>
                  </a:lnTo>
                  <a:lnTo>
                    <a:pt x="3687580" y="1493992"/>
                  </a:lnTo>
                  <a:lnTo>
                    <a:pt x="3732550" y="1500334"/>
                  </a:lnTo>
                  <a:lnTo>
                    <a:pt x="3777521" y="1507147"/>
                  </a:lnTo>
                  <a:lnTo>
                    <a:pt x="3822491" y="1514376"/>
                  </a:lnTo>
                  <a:lnTo>
                    <a:pt x="3867462" y="1521965"/>
                  </a:lnTo>
                  <a:lnTo>
                    <a:pt x="3912432" y="1529858"/>
                  </a:lnTo>
                  <a:lnTo>
                    <a:pt x="4002373" y="1546337"/>
                  </a:lnTo>
                  <a:lnTo>
                    <a:pt x="4272196" y="1597326"/>
                  </a:lnTo>
                  <a:lnTo>
                    <a:pt x="4362137" y="1613362"/>
                  </a:lnTo>
                  <a:lnTo>
                    <a:pt x="4407108" y="1620951"/>
                  </a:lnTo>
                  <a:lnTo>
                    <a:pt x="4452078" y="1628180"/>
                  </a:lnTo>
                  <a:lnTo>
                    <a:pt x="4497049" y="1634993"/>
                  </a:lnTo>
                  <a:lnTo>
                    <a:pt x="4542019" y="1641335"/>
                  </a:lnTo>
                  <a:lnTo>
                    <a:pt x="4586990" y="1647151"/>
                  </a:lnTo>
                  <a:lnTo>
                    <a:pt x="4631960" y="1652386"/>
                  </a:lnTo>
                  <a:lnTo>
                    <a:pt x="4676931" y="1656984"/>
                  </a:lnTo>
                  <a:lnTo>
                    <a:pt x="4721901" y="1660889"/>
                  </a:lnTo>
                  <a:lnTo>
                    <a:pt x="4766872" y="1664046"/>
                  </a:lnTo>
                  <a:lnTo>
                    <a:pt x="4811842" y="1666400"/>
                  </a:lnTo>
                  <a:lnTo>
                    <a:pt x="4856813" y="1667896"/>
                  </a:lnTo>
                  <a:lnTo>
                    <a:pt x="4901783" y="1668477"/>
                  </a:lnTo>
                  <a:lnTo>
                    <a:pt x="4946754" y="1668090"/>
                  </a:lnTo>
                  <a:lnTo>
                    <a:pt x="4991724" y="1666677"/>
                  </a:lnTo>
                  <a:lnTo>
                    <a:pt x="5036695" y="1664185"/>
                  </a:lnTo>
                  <a:lnTo>
                    <a:pt x="5081665" y="1660556"/>
                  </a:lnTo>
                  <a:lnTo>
                    <a:pt x="5126636" y="1655737"/>
                  </a:lnTo>
                  <a:lnTo>
                    <a:pt x="5171606" y="1649672"/>
                  </a:lnTo>
                  <a:lnTo>
                    <a:pt x="5216577" y="1642305"/>
                  </a:lnTo>
                  <a:lnTo>
                    <a:pt x="5261547" y="1633580"/>
                  </a:lnTo>
                  <a:lnTo>
                    <a:pt x="5306518" y="1623444"/>
                  </a:lnTo>
                  <a:lnTo>
                    <a:pt x="5351488" y="1611839"/>
                  </a:lnTo>
                  <a:lnTo>
                    <a:pt x="5396459" y="1598711"/>
                  </a:lnTo>
                  <a:lnTo>
                    <a:pt x="5441429" y="1584004"/>
                  </a:lnTo>
                  <a:lnTo>
                    <a:pt x="5486400" y="1567663"/>
                  </a:lnTo>
                  <a:lnTo>
                    <a:pt x="5486400" y="100813"/>
                  </a:lnTo>
                  <a:lnTo>
                    <a:pt x="5441429" y="117154"/>
                  </a:lnTo>
                  <a:lnTo>
                    <a:pt x="5396459" y="131861"/>
                  </a:lnTo>
                  <a:lnTo>
                    <a:pt x="5351488" y="144989"/>
                  </a:lnTo>
                  <a:lnTo>
                    <a:pt x="5306518" y="156594"/>
                  </a:lnTo>
                  <a:lnTo>
                    <a:pt x="5261547" y="166730"/>
                  </a:lnTo>
                  <a:lnTo>
                    <a:pt x="5216577" y="175455"/>
                  </a:lnTo>
                  <a:lnTo>
                    <a:pt x="5171606" y="182822"/>
                  </a:lnTo>
                  <a:lnTo>
                    <a:pt x="5126636" y="188887"/>
                  </a:lnTo>
                  <a:lnTo>
                    <a:pt x="5081665" y="193706"/>
                  </a:lnTo>
                  <a:lnTo>
                    <a:pt x="5036695" y="197335"/>
                  </a:lnTo>
                  <a:lnTo>
                    <a:pt x="4991724" y="199827"/>
                  </a:lnTo>
                  <a:lnTo>
                    <a:pt x="4946754" y="201240"/>
                  </a:lnTo>
                  <a:lnTo>
                    <a:pt x="4901783" y="201627"/>
                  </a:lnTo>
                  <a:lnTo>
                    <a:pt x="4856813" y="201046"/>
                  </a:lnTo>
                  <a:lnTo>
                    <a:pt x="4811842" y="199550"/>
                  </a:lnTo>
                  <a:lnTo>
                    <a:pt x="4766872" y="197196"/>
                  </a:lnTo>
                  <a:lnTo>
                    <a:pt x="4721901" y="194039"/>
                  </a:lnTo>
                  <a:lnTo>
                    <a:pt x="4676931" y="190134"/>
                  </a:lnTo>
                  <a:lnTo>
                    <a:pt x="4631960" y="185536"/>
                  </a:lnTo>
                  <a:lnTo>
                    <a:pt x="4586990" y="180301"/>
                  </a:lnTo>
                  <a:lnTo>
                    <a:pt x="4542019" y="174485"/>
                  </a:lnTo>
                  <a:lnTo>
                    <a:pt x="4497049" y="168143"/>
                  </a:lnTo>
                  <a:lnTo>
                    <a:pt x="4452078" y="161330"/>
                  </a:lnTo>
                  <a:lnTo>
                    <a:pt x="4407108" y="154101"/>
                  </a:lnTo>
                  <a:lnTo>
                    <a:pt x="4362137" y="146512"/>
                  </a:lnTo>
                  <a:lnTo>
                    <a:pt x="4317167" y="138619"/>
                  </a:lnTo>
                  <a:lnTo>
                    <a:pt x="4227226" y="122140"/>
                  </a:lnTo>
                  <a:lnTo>
                    <a:pt x="3957403" y="71151"/>
                  </a:lnTo>
                  <a:lnTo>
                    <a:pt x="3867462" y="55115"/>
                  </a:lnTo>
                  <a:lnTo>
                    <a:pt x="3822491" y="47526"/>
                  </a:lnTo>
                  <a:lnTo>
                    <a:pt x="3777521" y="40297"/>
                  </a:lnTo>
                  <a:lnTo>
                    <a:pt x="3732550" y="33484"/>
                  </a:lnTo>
                  <a:lnTo>
                    <a:pt x="3687580" y="27142"/>
                  </a:lnTo>
                  <a:lnTo>
                    <a:pt x="3642609" y="21326"/>
                  </a:lnTo>
                  <a:lnTo>
                    <a:pt x="3597639" y="16091"/>
                  </a:lnTo>
                  <a:lnTo>
                    <a:pt x="3552668" y="11493"/>
                  </a:lnTo>
                  <a:lnTo>
                    <a:pt x="3507698" y="7588"/>
                  </a:lnTo>
                  <a:lnTo>
                    <a:pt x="3462727" y="4431"/>
                  </a:lnTo>
                  <a:lnTo>
                    <a:pt x="3417757" y="2077"/>
                  </a:lnTo>
                  <a:lnTo>
                    <a:pt x="3372786" y="581"/>
                  </a:lnTo>
                  <a:lnTo>
                    <a:pt x="332781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0" y="4194960"/>
              <a:ext cx="5486400" cy="1668780"/>
            </a:xfrm>
            <a:custGeom>
              <a:avLst/>
              <a:gdLst/>
              <a:ahLst/>
              <a:cxnLst/>
              <a:rect l="l" t="t" r="r" b="b"/>
              <a:pathLst>
                <a:path w="5486400" h="1668779">
                  <a:moveTo>
                    <a:pt x="0" y="100813"/>
                  </a:moveTo>
                  <a:lnTo>
                    <a:pt x="44970" y="84473"/>
                  </a:lnTo>
                  <a:lnTo>
                    <a:pt x="89940" y="69766"/>
                  </a:lnTo>
                  <a:lnTo>
                    <a:pt x="134911" y="56638"/>
                  </a:lnTo>
                  <a:lnTo>
                    <a:pt x="179881" y="45033"/>
                  </a:lnTo>
                  <a:lnTo>
                    <a:pt x="224852" y="34897"/>
                  </a:lnTo>
                  <a:lnTo>
                    <a:pt x="269822" y="26172"/>
                  </a:lnTo>
                  <a:lnTo>
                    <a:pt x="314793" y="18805"/>
                  </a:lnTo>
                  <a:lnTo>
                    <a:pt x="359763" y="12740"/>
                  </a:lnTo>
                  <a:lnTo>
                    <a:pt x="404734" y="7921"/>
                  </a:lnTo>
                  <a:lnTo>
                    <a:pt x="449704" y="4292"/>
                  </a:lnTo>
                  <a:lnTo>
                    <a:pt x="494675" y="1800"/>
                  </a:lnTo>
                  <a:lnTo>
                    <a:pt x="539645" y="387"/>
                  </a:lnTo>
                  <a:lnTo>
                    <a:pt x="584616" y="0"/>
                  </a:lnTo>
                  <a:lnTo>
                    <a:pt x="629586" y="581"/>
                  </a:lnTo>
                  <a:lnTo>
                    <a:pt x="674557" y="2077"/>
                  </a:lnTo>
                  <a:lnTo>
                    <a:pt x="719527" y="4431"/>
                  </a:lnTo>
                  <a:lnTo>
                    <a:pt x="764498" y="7588"/>
                  </a:lnTo>
                  <a:lnTo>
                    <a:pt x="809468" y="11493"/>
                  </a:lnTo>
                  <a:lnTo>
                    <a:pt x="854439" y="16091"/>
                  </a:lnTo>
                  <a:lnTo>
                    <a:pt x="899409" y="21326"/>
                  </a:lnTo>
                  <a:lnTo>
                    <a:pt x="944380" y="27142"/>
                  </a:lnTo>
                  <a:lnTo>
                    <a:pt x="989350" y="33484"/>
                  </a:lnTo>
                  <a:lnTo>
                    <a:pt x="1034321" y="40297"/>
                  </a:lnTo>
                  <a:lnTo>
                    <a:pt x="1079291" y="47526"/>
                  </a:lnTo>
                  <a:lnTo>
                    <a:pt x="1124262" y="55115"/>
                  </a:lnTo>
                  <a:lnTo>
                    <a:pt x="1169232" y="63008"/>
                  </a:lnTo>
                  <a:lnTo>
                    <a:pt x="1214203" y="71151"/>
                  </a:lnTo>
                  <a:lnTo>
                    <a:pt x="1259173" y="79487"/>
                  </a:lnTo>
                  <a:lnTo>
                    <a:pt x="1304144" y="87962"/>
                  </a:lnTo>
                  <a:lnTo>
                    <a:pt x="1349114" y="96521"/>
                  </a:lnTo>
                  <a:lnTo>
                    <a:pt x="1394085" y="105106"/>
                  </a:lnTo>
                  <a:lnTo>
                    <a:pt x="1439055" y="113665"/>
                  </a:lnTo>
                  <a:lnTo>
                    <a:pt x="1484026" y="122140"/>
                  </a:lnTo>
                  <a:lnTo>
                    <a:pt x="1528996" y="130476"/>
                  </a:lnTo>
                  <a:lnTo>
                    <a:pt x="1573967" y="138619"/>
                  </a:lnTo>
                  <a:lnTo>
                    <a:pt x="1618937" y="146512"/>
                  </a:lnTo>
                  <a:lnTo>
                    <a:pt x="1663908" y="154101"/>
                  </a:lnTo>
                  <a:lnTo>
                    <a:pt x="1708878" y="161330"/>
                  </a:lnTo>
                  <a:lnTo>
                    <a:pt x="1753849" y="168143"/>
                  </a:lnTo>
                  <a:lnTo>
                    <a:pt x="1798819" y="174485"/>
                  </a:lnTo>
                  <a:lnTo>
                    <a:pt x="1843790" y="180301"/>
                  </a:lnTo>
                  <a:lnTo>
                    <a:pt x="1888760" y="185536"/>
                  </a:lnTo>
                  <a:lnTo>
                    <a:pt x="1933731" y="190134"/>
                  </a:lnTo>
                  <a:lnTo>
                    <a:pt x="1978701" y="194039"/>
                  </a:lnTo>
                  <a:lnTo>
                    <a:pt x="2023672" y="197196"/>
                  </a:lnTo>
                  <a:lnTo>
                    <a:pt x="2068642" y="199550"/>
                  </a:lnTo>
                  <a:lnTo>
                    <a:pt x="2113613" y="201046"/>
                  </a:lnTo>
                  <a:lnTo>
                    <a:pt x="2158583" y="201627"/>
                  </a:lnTo>
                  <a:lnTo>
                    <a:pt x="2203554" y="201240"/>
                  </a:lnTo>
                  <a:lnTo>
                    <a:pt x="2248524" y="199827"/>
                  </a:lnTo>
                  <a:lnTo>
                    <a:pt x="2293495" y="197335"/>
                  </a:lnTo>
                  <a:lnTo>
                    <a:pt x="2338465" y="193706"/>
                  </a:lnTo>
                  <a:lnTo>
                    <a:pt x="2383436" y="188887"/>
                  </a:lnTo>
                  <a:lnTo>
                    <a:pt x="2428406" y="182822"/>
                  </a:lnTo>
                  <a:lnTo>
                    <a:pt x="2473377" y="175455"/>
                  </a:lnTo>
                  <a:lnTo>
                    <a:pt x="2518347" y="166730"/>
                  </a:lnTo>
                  <a:lnTo>
                    <a:pt x="2563318" y="156594"/>
                  </a:lnTo>
                  <a:lnTo>
                    <a:pt x="2608288" y="144989"/>
                  </a:lnTo>
                  <a:lnTo>
                    <a:pt x="2653259" y="131861"/>
                  </a:lnTo>
                  <a:lnTo>
                    <a:pt x="2698229" y="117154"/>
                  </a:lnTo>
                  <a:lnTo>
                    <a:pt x="2743200" y="100813"/>
                  </a:lnTo>
                  <a:lnTo>
                    <a:pt x="2788170" y="84473"/>
                  </a:lnTo>
                  <a:lnTo>
                    <a:pt x="2833140" y="69766"/>
                  </a:lnTo>
                  <a:lnTo>
                    <a:pt x="2878111" y="56638"/>
                  </a:lnTo>
                  <a:lnTo>
                    <a:pt x="2923081" y="45033"/>
                  </a:lnTo>
                  <a:lnTo>
                    <a:pt x="2968052" y="34897"/>
                  </a:lnTo>
                  <a:lnTo>
                    <a:pt x="3013022" y="26172"/>
                  </a:lnTo>
                  <a:lnTo>
                    <a:pt x="3057993" y="18805"/>
                  </a:lnTo>
                  <a:lnTo>
                    <a:pt x="3102963" y="12740"/>
                  </a:lnTo>
                  <a:lnTo>
                    <a:pt x="3147934" y="7921"/>
                  </a:lnTo>
                  <a:lnTo>
                    <a:pt x="3192904" y="4292"/>
                  </a:lnTo>
                  <a:lnTo>
                    <a:pt x="3237875" y="1800"/>
                  </a:lnTo>
                  <a:lnTo>
                    <a:pt x="3282845" y="387"/>
                  </a:lnTo>
                  <a:lnTo>
                    <a:pt x="3327816" y="0"/>
                  </a:lnTo>
                  <a:lnTo>
                    <a:pt x="3372786" y="581"/>
                  </a:lnTo>
                  <a:lnTo>
                    <a:pt x="3417757" y="2077"/>
                  </a:lnTo>
                  <a:lnTo>
                    <a:pt x="3462727" y="4431"/>
                  </a:lnTo>
                  <a:lnTo>
                    <a:pt x="3507698" y="7588"/>
                  </a:lnTo>
                  <a:lnTo>
                    <a:pt x="3552668" y="11493"/>
                  </a:lnTo>
                  <a:lnTo>
                    <a:pt x="3597639" y="16091"/>
                  </a:lnTo>
                  <a:lnTo>
                    <a:pt x="3642609" y="21326"/>
                  </a:lnTo>
                  <a:lnTo>
                    <a:pt x="3687580" y="27142"/>
                  </a:lnTo>
                  <a:lnTo>
                    <a:pt x="3732550" y="33484"/>
                  </a:lnTo>
                  <a:lnTo>
                    <a:pt x="3777521" y="40297"/>
                  </a:lnTo>
                  <a:lnTo>
                    <a:pt x="3822491" y="47526"/>
                  </a:lnTo>
                  <a:lnTo>
                    <a:pt x="3867462" y="55115"/>
                  </a:lnTo>
                  <a:lnTo>
                    <a:pt x="3912432" y="63008"/>
                  </a:lnTo>
                  <a:lnTo>
                    <a:pt x="3957403" y="71151"/>
                  </a:lnTo>
                  <a:lnTo>
                    <a:pt x="4002373" y="79487"/>
                  </a:lnTo>
                  <a:lnTo>
                    <a:pt x="4047344" y="87962"/>
                  </a:lnTo>
                  <a:lnTo>
                    <a:pt x="4092314" y="96521"/>
                  </a:lnTo>
                  <a:lnTo>
                    <a:pt x="4137285" y="105106"/>
                  </a:lnTo>
                  <a:lnTo>
                    <a:pt x="4182255" y="113665"/>
                  </a:lnTo>
                  <a:lnTo>
                    <a:pt x="4227226" y="122140"/>
                  </a:lnTo>
                  <a:lnTo>
                    <a:pt x="4272196" y="130476"/>
                  </a:lnTo>
                  <a:lnTo>
                    <a:pt x="4317167" y="138619"/>
                  </a:lnTo>
                  <a:lnTo>
                    <a:pt x="4362137" y="146512"/>
                  </a:lnTo>
                  <a:lnTo>
                    <a:pt x="4407108" y="154101"/>
                  </a:lnTo>
                  <a:lnTo>
                    <a:pt x="4452078" y="161330"/>
                  </a:lnTo>
                  <a:lnTo>
                    <a:pt x="4497049" y="168143"/>
                  </a:lnTo>
                  <a:lnTo>
                    <a:pt x="4542019" y="174485"/>
                  </a:lnTo>
                  <a:lnTo>
                    <a:pt x="4586990" y="180301"/>
                  </a:lnTo>
                  <a:lnTo>
                    <a:pt x="4631960" y="185536"/>
                  </a:lnTo>
                  <a:lnTo>
                    <a:pt x="4676931" y="190134"/>
                  </a:lnTo>
                  <a:lnTo>
                    <a:pt x="4721901" y="194039"/>
                  </a:lnTo>
                  <a:lnTo>
                    <a:pt x="4766872" y="197196"/>
                  </a:lnTo>
                  <a:lnTo>
                    <a:pt x="4811842" y="199550"/>
                  </a:lnTo>
                  <a:lnTo>
                    <a:pt x="4856813" y="201046"/>
                  </a:lnTo>
                  <a:lnTo>
                    <a:pt x="4901783" y="201627"/>
                  </a:lnTo>
                  <a:lnTo>
                    <a:pt x="4946754" y="201240"/>
                  </a:lnTo>
                  <a:lnTo>
                    <a:pt x="4991724" y="199827"/>
                  </a:lnTo>
                  <a:lnTo>
                    <a:pt x="5036695" y="197335"/>
                  </a:lnTo>
                  <a:lnTo>
                    <a:pt x="5081665" y="193706"/>
                  </a:lnTo>
                  <a:lnTo>
                    <a:pt x="5126636" y="188887"/>
                  </a:lnTo>
                  <a:lnTo>
                    <a:pt x="5171606" y="182822"/>
                  </a:lnTo>
                  <a:lnTo>
                    <a:pt x="5216577" y="175455"/>
                  </a:lnTo>
                  <a:lnTo>
                    <a:pt x="5261547" y="166730"/>
                  </a:lnTo>
                  <a:lnTo>
                    <a:pt x="5306518" y="156594"/>
                  </a:lnTo>
                  <a:lnTo>
                    <a:pt x="5351488" y="144989"/>
                  </a:lnTo>
                  <a:lnTo>
                    <a:pt x="5396459" y="131861"/>
                  </a:lnTo>
                  <a:lnTo>
                    <a:pt x="5441429" y="117154"/>
                  </a:lnTo>
                  <a:lnTo>
                    <a:pt x="5486400" y="100813"/>
                  </a:lnTo>
                  <a:lnTo>
                    <a:pt x="5486400" y="1567663"/>
                  </a:lnTo>
                  <a:lnTo>
                    <a:pt x="5441429" y="1584004"/>
                  </a:lnTo>
                  <a:lnTo>
                    <a:pt x="5396459" y="1598711"/>
                  </a:lnTo>
                  <a:lnTo>
                    <a:pt x="5351488" y="1611839"/>
                  </a:lnTo>
                  <a:lnTo>
                    <a:pt x="5306518" y="1623444"/>
                  </a:lnTo>
                  <a:lnTo>
                    <a:pt x="5261547" y="1633580"/>
                  </a:lnTo>
                  <a:lnTo>
                    <a:pt x="5216577" y="1642305"/>
                  </a:lnTo>
                  <a:lnTo>
                    <a:pt x="5171606" y="1649672"/>
                  </a:lnTo>
                  <a:lnTo>
                    <a:pt x="5126636" y="1655737"/>
                  </a:lnTo>
                  <a:lnTo>
                    <a:pt x="5081665" y="1660556"/>
                  </a:lnTo>
                  <a:lnTo>
                    <a:pt x="5036695" y="1664185"/>
                  </a:lnTo>
                  <a:lnTo>
                    <a:pt x="4991724" y="1666677"/>
                  </a:lnTo>
                  <a:lnTo>
                    <a:pt x="4946754" y="1668090"/>
                  </a:lnTo>
                  <a:lnTo>
                    <a:pt x="4901783" y="1668477"/>
                  </a:lnTo>
                  <a:lnTo>
                    <a:pt x="4856813" y="1667896"/>
                  </a:lnTo>
                  <a:lnTo>
                    <a:pt x="4811842" y="1666400"/>
                  </a:lnTo>
                  <a:lnTo>
                    <a:pt x="4766872" y="1664046"/>
                  </a:lnTo>
                  <a:lnTo>
                    <a:pt x="4721901" y="1660889"/>
                  </a:lnTo>
                  <a:lnTo>
                    <a:pt x="4676931" y="1656984"/>
                  </a:lnTo>
                  <a:lnTo>
                    <a:pt x="4631960" y="1652386"/>
                  </a:lnTo>
                  <a:lnTo>
                    <a:pt x="4586990" y="1647151"/>
                  </a:lnTo>
                  <a:lnTo>
                    <a:pt x="4542019" y="1641335"/>
                  </a:lnTo>
                  <a:lnTo>
                    <a:pt x="4497049" y="1634993"/>
                  </a:lnTo>
                  <a:lnTo>
                    <a:pt x="4452078" y="1628180"/>
                  </a:lnTo>
                  <a:lnTo>
                    <a:pt x="4407108" y="1620951"/>
                  </a:lnTo>
                  <a:lnTo>
                    <a:pt x="4362137" y="1613362"/>
                  </a:lnTo>
                  <a:lnTo>
                    <a:pt x="4317167" y="1605469"/>
                  </a:lnTo>
                  <a:lnTo>
                    <a:pt x="4272196" y="1597326"/>
                  </a:lnTo>
                  <a:lnTo>
                    <a:pt x="4227226" y="1588990"/>
                  </a:lnTo>
                  <a:lnTo>
                    <a:pt x="4182255" y="1580515"/>
                  </a:lnTo>
                  <a:lnTo>
                    <a:pt x="4137285" y="1571956"/>
                  </a:lnTo>
                  <a:lnTo>
                    <a:pt x="4092314" y="1563371"/>
                  </a:lnTo>
                  <a:lnTo>
                    <a:pt x="4047344" y="1554812"/>
                  </a:lnTo>
                  <a:lnTo>
                    <a:pt x="4002373" y="1546337"/>
                  </a:lnTo>
                  <a:lnTo>
                    <a:pt x="3957403" y="1538001"/>
                  </a:lnTo>
                  <a:lnTo>
                    <a:pt x="3912432" y="1529858"/>
                  </a:lnTo>
                  <a:lnTo>
                    <a:pt x="3867462" y="1521965"/>
                  </a:lnTo>
                  <a:lnTo>
                    <a:pt x="3822491" y="1514376"/>
                  </a:lnTo>
                  <a:lnTo>
                    <a:pt x="3777521" y="1507147"/>
                  </a:lnTo>
                  <a:lnTo>
                    <a:pt x="3732550" y="1500334"/>
                  </a:lnTo>
                  <a:lnTo>
                    <a:pt x="3687580" y="1493992"/>
                  </a:lnTo>
                  <a:lnTo>
                    <a:pt x="3642609" y="1488176"/>
                  </a:lnTo>
                  <a:lnTo>
                    <a:pt x="3597639" y="1482941"/>
                  </a:lnTo>
                  <a:lnTo>
                    <a:pt x="3552668" y="1478343"/>
                  </a:lnTo>
                  <a:lnTo>
                    <a:pt x="3507698" y="1474438"/>
                  </a:lnTo>
                  <a:lnTo>
                    <a:pt x="3462727" y="1471281"/>
                  </a:lnTo>
                  <a:lnTo>
                    <a:pt x="3417757" y="1468927"/>
                  </a:lnTo>
                  <a:lnTo>
                    <a:pt x="3372786" y="1467431"/>
                  </a:lnTo>
                  <a:lnTo>
                    <a:pt x="3327816" y="1466850"/>
                  </a:lnTo>
                  <a:lnTo>
                    <a:pt x="3282845" y="1467237"/>
                  </a:lnTo>
                  <a:lnTo>
                    <a:pt x="3237875" y="1468650"/>
                  </a:lnTo>
                  <a:lnTo>
                    <a:pt x="3192904" y="1471142"/>
                  </a:lnTo>
                  <a:lnTo>
                    <a:pt x="3147934" y="1474771"/>
                  </a:lnTo>
                  <a:lnTo>
                    <a:pt x="3102963" y="1479590"/>
                  </a:lnTo>
                  <a:lnTo>
                    <a:pt x="3057993" y="1485655"/>
                  </a:lnTo>
                  <a:lnTo>
                    <a:pt x="3013022" y="1493022"/>
                  </a:lnTo>
                  <a:lnTo>
                    <a:pt x="2968052" y="1501747"/>
                  </a:lnTo>
                  <a:lnTo>
                    <a:pt x="2923081" y="1511883"/>
                  </a:lnTo>
                  <a:lnTo>
                    <a:pt x="2878111" y="1523488"/>
                  </a:lnTo>
                  <a:lnTo>
                    <a:pt x="2833140" y="1536616"/>
                  </a:lnTo>
                  <a:lnTo>
                    <a:pt x="2788170" y="1551323"/>
                  </a:lnTo>
                  <a:lnTo>
                    <a:pt x="2743200" y="1567663"/>
                  </a:lnTo>
                  <a:lnTo>
                    <a:pt x="2698229" y="1584004"/>
                  </a:lnTo>
                  <a:lnTo>
                    <a:pt x="2653259" y="1598711"/>
                  </a:lnTo>
                  <a:lnTo>
                    <a:pt x="2608288" y="1611839"/>
                  </a:lnTo>
                  <a:lnTo>
                    <a:pt x="2563318" y="1623444"/>
                  </a:lnTo>
                  <a:lnTo>
                    <a:pt x="2518347" y="1633580"/>
                  </a:lnTo>
                  <a:lnTo>
                    <a:pt x="2473377" y="1642305"/>
                  </a:lnTo>
                  <a:lnTo>
                    <a:pt x="2428406" y="1649672"/>
                  </a:lnTo>
                  <a:lnTo>
                    <a:pt x="2383436" y="1655737"/>
                  </a:lnTo>
                  <a:lnTo>
                    <a:pt x="2338465" y="1660556"/>
                  </a:lnTo>
                  <a:lnTo>
                    <a:pt x="2293495" y="1664185"/>
                  </a:lnTo>
                  <a:lnTo>
                    <a:pt x="2248524" y="1666677"/>
                  </a:lnTo>
                  <a:lnTo>
                    <a:pt x="2203554" y="1668090"/>
                  </a:lnTo>
                  <a:lnTo>
                    <a:pt x="2158583" y="1668477"/>
                  </a:lnTo>
                  <a:lnTo>
                    <a:pt x="2113613" y="1667896"/>
                  </a:lnTo>
                  <a:lnTo>
                    <a:pt x="2068642" y="1666400"/>
                  </a:lnTo>
                  <a:lnTo>
                    <a:pt x="2023672" y="1664046"/>
                  </a:lnTo>
                  <a:lnTo>
                    <a:pt x="1978701" y="1660889"/>
                  </a:lnTo>
                  <a:lnTo>
                    <a:pt x="1933731" y="1656984"/>
                  </a:lnTo>
                  <a:lnTo>
                    <a:pt x="1888760" y="1652386"/>
                  </a:lnTo>
                  <a:lnTo>
                    <a:pt x="1843790" y="1647151"/>
                  </a:lnTo>
                  <a:lnTo>
                    <a:pt x="1798819" y="1641335"/>
                  </a:lnTo>
                  <a:lnTo>
                    <a:pt x="1753849" y="1634993"/>
                  </a:lnTo>
                  <a:lnTo>
                    <a:pt x="1708878" y="1628180"/>
                  </a:lnTo>
                  <a:lnTo>
                    <a:pt x="1663908" y="1620951"/>
                  </a:lnTo>
                  <a:lnTo>
                    <a:pt x="1618937" y="1613362"/>
                  </a:lnTo>
                  <a:lnTo>
                    <a:pt x="1573967" y="1605469"/>
                  </a:lnTo>
                  <a:lnTo>
                    <a:pt x="1528996" y="1597326"/>
                  </a:lnTo>
                  <a:lnTo>
                    <a:pt x="1484026" y="1588990"/>
                  </a:lnTo>
                  <a:lnTo>
                    <a:pt x="1439055" y="1580515"/>
                  </a:lnTo>
                  <a:lnTo>
                    <a:pt x="1394085" y="1571956"/>
                  </a:lnTo>
                  <a:lnTo>
                    <a:pt x="1349114" y="1563371"/>
                  </a:lnTo>
                  <a:lnTo>
                    <a:pt x="1304144" y="1554812"/>
                  </a:lnTo>
                  <a:lnTo>
                    <a:pt x="1259173" y="1546337"/>
                  </a:lnTo>
                  <a:lnTo>
                    <a:pt x="1214203" y="1538001"/>
                  </a:lnTo>
                  <a:lnTo>
                    <a:pt x="1169232" y="1529858"/>
                  </a:lnTo>
                  <a:lnTo>
                    <a:pt x="1124262" y="1521965"/>
                  </a:lnTo>
                  <a:lnTo>
                    <a:pt x="1079291" y="1514376"/>
                  </a:lnTo>
                  <a:lnTo>
                    <a:pt x="1034321" y="1507147"/>
                  </a:lnTo>
                  <a:lnTo>
                    <a:pt x="989350" y="1500334"/>
                  </a:lnTo>
                  <a:lnTo>
                    <a:pt x="944380" y="1493992"/>
                  </a:lnTo>
                  <a:lnTo>
                    <a:pt x="899409" y="1488176"/>
                  </a:lnTo>
                  <a:lnTo>
                    <a:pt x="854439" y="1482941"/>
                  </a:lnTo>
                  <a:lnTo>
                    <a:pt x="809468" y="1478343"/>
                  </a:lnTo>
                  <a:lnTo>
                    <a:pt x="764498" y="1474438"/>
                  </a:lnTo>
                  <a:lnTo>
                    <a:pt x="719527" y="1471281"/>
                  </a:lnTo>
                  <a:lnTo>
                    <a:pt x="674557" y="1468927"/>
                  </a:lnTo>
                  <a:lnTo>
                    <a:pt x="629586" y="1467431"/>
                  </a:lnTo>
                  <a:lnTo>
                    <a:pt x="584616" y="1466850"/>
                  </a:lnTo>
                  <a:lnTo>
                    <a:pt x="539645" y="1467237"/>
                  </a:lnTo>
                  <a:lnTo>
                    <a:pt x="494675" y="1468650"/>
                  </a:lnTo>
                  <a:lnTo>
                    <a:pt x="449704" y="1471142"/>
                  </a:lnTo>
                  <a:lnTo>
                    <a:pt x="404734" y="1474771"/>
                  </a:lnTo>
                  <a:lnTo>
                    <a:pt x="359763" y="1479590"/>
                  </a:lnTo>
                  <a:lnTo>
                    <a:pt x="314793" y="1485655"/>
                  </a:lnTo>
                  <a:lnTo>
                    <a:pt x="269822" y="1493022"/>
                  </a:lnTo>
                  <a:lnTo>
                    <a:pt x="224852" y="1501747"/>
                  </a:lnTo>
                  <a:lnTo>
                    <a:pt x="179881" y="1511883"/>
                  </a:lnTo>
                  <a:lnTo>
                    <a:pt x="134911" y="1523488"/>
                  </a:lnTo>
                  <a:lnTo>
                    <a:pt x="89940" y="1536616"/>
                  </a:lnTo>
                  <a:lnTo>
                    <a:pt x="44970" y="1551323"/>
                  </a:lnTo>
                  <a:lnTo>
                    <a:pt x="0" y="1567663"/>
                  </a:lnTo>
                  <a:lnTo>
                    <a:pt x="0" y="100813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05000" y="4648200"/>
              <a:ext cx="762000" cy="609600"/>
            </a:xfrm>
            <a:custGeom>
              <a:avLst/>
              <a:gdLst/>
              <a:ahLst/>
              <a:cxnLst/>
              <a:rect l="l" t="t" r="r" b="b"/>
              <a:pathLst>
                <a:path w="762000" h="609600">
                  <a:moveTo>
                    <a:pt x="7620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762000" y="60960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905000" y="4648200"/>
            <a:ext cx="762000" cy="609600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05104" marR="125095" indent="-73660">
              <a:lnSpc>
                <a:spcPct val="100000"/>
              </a:lnSpc>
              <a:spcBef>
                <a:spcPts val="13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t 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End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67400" y="4648200"/>
            <a:ext cx="762000" cy="609600"/>
          </a:xfrm>
          <a:custGeom>
            <a:avLst/>
            <a:gdLst/>
            <a:ahLst/>
            <a:cxnLst/>
            <a:rect l="l" t="t" r="r" b="b"/>
            <a:pathLst>
              <a:path w="762000" h="609600">
                <a:moveTo>
                  <a:pt x="762000" y="0"/>
                </a:moveTo>
                <a:lnTo>
                  <a:pt x="0" y="0"/>
                </a:lnTo>
                <a:lnTo>
                  <a:pt x="0" y="609600"/>
                </a:lnTo>
                <a:lnTo>
                  <a:pt x="762000" y="609600"/>
                </a:lnTo>
                <a:lnTo>
                  <a:pt x="7620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867400" y="4648200"/>
            <a:ext cx="762000" cy="609600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05104" marR="154940" indent="-41275">
              <a:lnSpc>
                <a:spcPct val="100000"/>
              </a:lnSpc>
              <a:spcBef>
                <a:spcPts val="13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B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k 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End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416300" y="4635500"/>
            <a:ext cx="1778000" cy="711200"/>
            <a:chOff x="3416300" y="4635500"/>
            <a:chExt cx="1778000" cy="711200"/>
          </a:xfrm>
        </p:grpSpPr>
        <p:sp>
          <p:nvSpPr>
            <p:cNvPr id="12" name="object 12"/>
            <p:cNvSpPr/>
            <p:nvPr/>
          </p:nvSpPr>
          <p:spPr>
            <a:xfrm>
              <a:off x="3429000" y="4648200"/>
              <a:ext cx="1752600" cy="685800"/>
            </a:xfrm>
            <a:custGeom>
              <a:avLst/>
              <a:gdLst/>
              <a:ahLst/>
              <a:cxnLst/>
              <a:rect l="l" t="t" r="r" b="b"/>
              <a:pathLst>
                <a:path w="1752600" h="685800">
                  <a:moveTo>
                    <a:pt x="17526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752600" y="685800"/>
                  </a:lnTo>
                  <a:lnTo>
                    <a:pt x="17526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29000" y="4648200"/>
              <a:ext cx="1752600" cy="685800"/>
            </a:xfrm>
            <a:custGeom>
              <a:avLst/>
              <a:gdLst/>
              <a:ahLst/>
              <a:cxnLst/>
              <a:rect l="l" t="t" r="r" b="b"/>
              <a:pathLst>
                <a:path w="1752600" h="685800">
                  <a:moveTo>
                    <a:pt x="0" y="685800"/>
                  </a:moveTo>
                  <a:lnTo>
                    <a:pt x="1752600" y="685800"/>
                  </a:lnTo>
                  <a:lnTo>
                    <a:pt x="17526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694938" y="4690109"/>
            <a:ext cx="1221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010" marR="5080" indent="-32194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mi</a:t>
            </a:r>
            <a:r>
              <a:rPr sz="1800" spc="-35" dirty="0">
                <a:solidFill>
                  <a:srgbClr val="FFFFFF"/>
                </a:solidFill>
                <a:latin typeface="Carlito"/>
                <a:cs typeface="Carlito"/>
              </a:rPr>
              <a:t>z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on  Phase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10000" y="6172200"/>
            <a:ext cx="990600" cy="3810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IR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7340" y="4667250"/>
            <a:ext cx="8140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Source  P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spc="-5" dirty="0">
                <a:latin typeface="Carlito"/>
                <a:cs typeface="Carlito"/>
              </a:rPr>
              <a:t>og</a:t>
            </a:r>
            <a:r>
              <a:rPr sz="1800" spc="-4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am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33461" y="4743450"/>
            <a:ext cx="8140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Carlito"/>
                <a:cs typeface="Carlito"/>
              </a:rPr>
              <a:t>Target  </a:t>
            </a:r>
            <a:r>
              <a:rPr sz="1800" spc="-10" dirty="0">
                <a:latin typeface="Carlito"/>
                <a:cs typeface="Carlito"/>
              </a:rPr>
              <a:t>P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spc="-5" dirty="0">
                <a:latin typeface="Carlito"/>
                <a:cs typeface="Carlito"/>
              </a:rPr>
              <a:t>og</a:t>
            </a:r>
            <a:r>
              <a:rPr sz="1800" spc="-4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am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09344" y="4902707"/>
            <a:ext cx="6182360" cy="1273810"/>
          </a:xfrm>
          <a:custGeom>
            <a:avLst/>
            <a:gdLst/>
            <a:ahLst/>
            <a:cxnLst/>
            <a:rect l="l" t="t" r="r" b="b"/>
            <a:pathLst>
              <a:path w="6182359" h="1273810">
                <a:moveTo>
                  <a:pt x="695655" y="50292"/>
                </a:moveTo>
                <a:lnTo>
                  <a:pt x="684758" y="44323"/>
                </a:lnTo>
                <a:lnTo>
                  <a:pt x="608787" y="2667"/>
                </a:lnTo>
                <a:lnTo>
                  <a:pt x="605739" y="889"/>
                </a:lnTo>
                <a:lnTo>
                  <a:pt x="601802" y="2032"/>
                </a:lnTo>
                <a:lnTo>
                  <a:pt x="600151" y="5080"/>
                </a:lnTo>
                <a:lnTo>
                  <a:pt x="598500" y="8255"/>
                </a:lnTo>
                <a:lnTo>
                  <a:pt x="599643" y="12065"/>
                </a:lnTo>
                <a:lnTo>
                  <a:pt x="659612" y="44945"/>
                </a:lnTo>
                <a:lnTo>
                  <a:pt x="0" y="62357"/>
                </a:lnTo>
                <a:lnTo>
                  <a:pt x="330" y="75057"/>
                </a:lnTo>
                <a:lnTo>
                  <a:pt x="659701" y="57645"/>
                </a:lnTo>
                <a:lnTo>
                  <a:pt x="604723" y="91694"/>
                </a:lnTo>
                <a:lnTo>
                  <a:pt x="601802" y="93472"/>
                </a:lnTo>
                <a:lnTo>
                  <a:pt x="600786" y="97409"/>
                </a:lnTo>
                <a:lnTo>
                  <a:pt x="602691" y="100457"/>
                </a:lnTo>
                <a:lnTo>
                  <a:pt x="604469" y="103378"/>
                </a:lnTo>
                <a:lnTo>
                  <a:pt x="608406" y="104267"/>
                </a:lnTo>
                <a:lnTo>
                  <a:pt x="611454" y="102489"/>
                </a:lnTo>
                <a:lnTo>
                  <a:pt x="695655" y="50292"/>
                </a:lnTo>
                <a:close/>
              </a:path>
              <a:path w="6182359" h="1273810">
                <a:moveTo>
                  <a:pt x="2218499" y="58166"/>
                </a:moveTo>
                <a:lnTo>
                  <a:pt x="2216734" y="58166"/>
                </a:lnTo>
                <a:lnTo>
                  <a:pt x="2193213" y="58166"/>
                </a:lnTo>
                <a:lnTo>
                  <a:pt x="2137232" y="90678"/>
                </a:lnTo>
                <a:lnTo>
                  <a:pt x="2134311" y="92456"/>
                </a:lnTo>
                <a:lnTo>
                  <a:pt x="2133168" y="96266"/>
                </a:lnTo>
                <a:lnTo>
                  <a:pt x="2136724" y="102362"/>
                </a:lnTo>
                <a:lnTo>
                  <a:pt x="2140661" y="103378"/>
                </a:lnTo>
                <a:lnTo>
                  <a:pt x="2218499" y="58166"/>
                </a:lnTo>
                <a:close/>
              </a:path>
              <a:path w="6182359" h="1273810">
                <a:moveTo>
                  <a:pt x="2229434" y="51816"/>
                </a:moveTo>
                <a:lnTo>
                  <a:pt x="2140788" y="0"/>
                </a:lnTo>
                <a:lnTo>
                  <a:pt x="2136978" y="1016"/>
                </a:lnTo>
                <a:lnTo>
                  <a:pt x="2133422" y="7112"/>
                </a:lnTo>
                <a:lnTo>
                  <a:pt x="2134438" y="10922"/>
                </a:lnTo>
                <a:lnTo>
                  <a:pt x="2193315" y="45427"/>
                </a:lnTo>
                <a:lnTo>
                  <a:pt x="1457655" y="43942"/>
                </a:lnTo>
                <a:lnTo>
                  <a:pt x="1457655" y="56642"/>
                </a:lnTo>
                <a:lnTo>
                  <a:pt x="2193290" y="58127"/>
                </a:lnTo>
                <a:lnTo>
                  <a:pt x="2216734" y="58166"/>
                </a:lnTo>
                <a:lnTo>
                  <a:pt x="2218575" y="58127"/>
                </a:lnTo>
                <a:lnTo>
                  <a:pt x="2229434" y="51816"/>
                </a:lnTo>
                <a:close/>
              </a:path>
              <a:path w="6182359" h="1273810">
                <a:moveTo>
                  <a:pt x="2758008" y="1265529"/>
                </a:moveTo>
                <a:lnTo>
                  <a:pt x="1866163" y="150710"/>
                </a:lnTo>
                <a:lnTo>
                  <a:pt x="1929841" y="175260"/>
                </a:lnTo>
                <a:lnTo>
                  <a:pt x="1933524" y="173609"/>
                </a:lnTo>
                <a:lnTo>
                  <a:pt x="1936064" y="167005"/>
                </a:lnTo>
                <a:lnTo>
                  <a:pt x="1934413" y="163322"/>
                </a:lnTo>
                <a:lnTo>
                  <a:pt x="1931111" y="162179"/>
                </a:lnTo>
                <a:lnTo>
                  <a:pt x="1853780" y="132334"/>
                </a:lnTo>
                <a:lnTo>
                  <a:pt x="1838655" y="126492"/>
                </a:lnTo>
                <a:lnTo>
                  <a:pt x="1853641" y="227965"/>
                </a:lnTo>
                <a:lnTo>
                  <a:pt x="1856816" y="230378"/>
                </a:lnTo>
                <a:lnTo>
                  <a:pt x="1863801" y="229362"/>
                </a:lnTo>
                <a:lnTo>
                  <a:pt x="1866214" y="226060"/>
                </a:lnTo>
                <a:lnTo>
                  <a:pt x="1856193" y="158623"/>
                </a:lnTo>
                <a:lnTo>
                  <a:pt x="2748102" y="1273454"/>
                </a:lnTo>
                <a:lnTo>
                  <a:pt x="2758008" y="1265529"/>
                </a:lnTo>
                <a:close/>
              </a:path>
              <a:path w="6182359" h="1273810">
                <a:moveTo>
                  <a:pt x="4429455" y="126492"/>
                </a:moveTo>
                <a:lnTo>
                  <a:pt x="4332300" y="159639"/>
                </a:lnTo>
                <a:lnTo>
                  <a:pt x="4330522" y="163195"/>
                </a:lnTo>
                <a:lnTo>
                  <a:pt x="4332808" y="169799"/>
                </a:lnTo>
                <a:lnTo>
                  <a:pt x="4336491" y="171577"/>
                </a:lnTo>
                <a:lnTo>
                  <a:pt x="4400994" y="149567"/>
                </a:lnTo>
                <a:lnTo>
                  <a:pt x="3434029" y="1265326"/>
                </a:lnTo>
                <a:lnTo>
                  <a:pt x="3443681" y="1273644"/>
                </a:lnTo>
                <a:lnTo>
                  <a:pt x="4410672" y="157797"/>
                </a:lnTo>
                <a:lnTo>
                  <a:pt x="4398721" y="221488"/>
                </a:lnTo>
                <a:lnTo>
                  <a:pt x="4397959" y="224917"/>
                </a:lnTo>
                <a:lnTo>
                  <a:pt x="4400245" y="228219"/>
                </a:lnTo>
                <a:lnTo>
                  <a:pt x="4403674" y="228981"/>
                </a:lnTo>
                <a:lnTo>
                  <a:pt x="4407230" y="229616"/>
                </a:lnTo>
                <a:lnTo>
                  <a:pt x="4410532" y="227330"/>
                </a:lnTo>
                <a:lnTo>
                  <a:pt x="4428452" y="131826"/>
                </a:lnTo>
                <a:lnTo>
                  <a:pt x="4429455" y="126492"/>
                </a:lnTo>
                <a:close/>
              </a:path>
              <a:path w="6182359" h="1273810">
                <a:moveTo>
                  <a:pt x="4658055" y="50292"/>
                </a:moveTo>
                <a:lnTo>
                  <a:pt x="4647108" y="44704"/>
                </a:lnTo>
                <a:lnTo>
                  <a:pt x="4569790" y="5207"/>
                </a:lnTo>
                <a:lnTo>
                  <a:pt x="4566742" y="3556"/>
                </a:lnTo>
                <a:lnTo>
                  <a:pt x="4562932" y="4826"/>
                </a:lnTo>
                <a:lnTo>
                  <a:pt x="4561281" y="8001"/>
                </a:lnTo>
                <a:lnTo>
                  <a:pt x="4559757" y="11049"/>
                </a:lnTo>
                <a:lnTo>
                  <a:pt x="4560900" y="14859"/>
                </a:lnTo>
                <a:lnTo>
                  <a:pt x="4621746" y="45999"/>
                </a:lnTo>
                <a:lnTo>
                  <a:pt x="3971874" y="82042"/>
                </a:lnTo>
                <a:lnTo>
                  <a:pt x="3972636" y="94742"/>
                </a:lnTo>
                <a:lnTo>
                  <a:pt x="4622533" y="58585"/>
                </a:lnTo>
                <a:lnTo>
                  <a:pt x="4568393" y="94234"/>
                </a:lnTo>
                <a:lnTo>
                  <a:pt x="4565472" y="96266"/>
                </a:lnTo>
                <a:lnTo>
                  <a:pt x="4564710" y="100203"/>
                </a:lnTo>
                <a:lnTo>
                  <a:pt x="4568520" y="106045"/>
                </a:lnTo>
                <a:lnTo>
                  <a:pt x="4572457" y="106807"/>
                </a:lnTo>
                <a:lnTo>
                  <a:pt x="4658055" y="50292"/>
                </a:lnTo>
                <a:close/>
              </a:path>
              <a:path w="6182359" h="1273810">
                <a:moveTo>
                  <a:pt x="6171120" y="134366"/>
                </a:moveTo>
                <a:lnTo>
                  <a:pt x="6169482" y="134366"/>
                </a:lnTo>
                <a:lnTo>
                  <a:pt x="6145962" y="134366"/>
                </a:lnTo>
                <a:lnTo>
                  <a:pt x="6086932" y="168656"/>
                </a:lnTo>
                <a:lnTo>
                  <a:pt x="6085916" y="172466"/>
                </a:lnTo>
                <a:lnTo>
                  <a:pt x="6089472" y="178562"/>
                </a:lnTo>
                <a:lnTo>
                  <a:pt x="6093282" y="179578"/>
                </a:lnTo>
                <a:lnTo>
                  <a:pt x="6171120" y="134366"/>
                </a:lnTo>
                <a:close/>
              </a:path>
              <a:path w="6182359" h="1273810">
                <a:moveTo>
                  <a:pt x="6182055" y="128016"/>
                </a:moveTo>
                <a:lnTo>
                  <a:pt x="6093536" y="76200"/>
                </a:lnTo>
                <a:lnTo>
                  <a:pt x="6089726" y="77216"/>
                </a:lnTo>
                <a:lnTo>
                  <a:pt x="6086170" y="83312"/>
                </a:lnTo>
                <a:lnTo>
                  <a:pt x="6087186" y="87122"/>
                </a:lnTo>
                <a:lnTo>
                  <a:pt x="6090107" y="88900"/>
                </a:lnTo>
                <a:lnTo>
                  <a:pt x="6146025" y="121627"/>
                </a:lnTo>
                <a:lnTo>
                  <a:pt x="5420055" y="120142"/>
                </a:lnTo>
                <a:lnTo>
                  <a:pt x="5420055" y="132842"/>
                </a:lnTo>
                <a:lnTo>
                  <a:pt x="6146050" y="134327"/>
                </a:lnTo>
                <a:lnTo>
                  <a:pt x="6169482" y="134366"/>
                </a:lnTo>
                <a:lnTo>
                  <a:pt x="6171196" y="134327"/>
                </a:lnTo>
                <a:lnTo>
                  <a:pt x="6182055" y="128016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83896"/>
            <a:ext cx="8310245" cy="284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Each </a:t>
            </a:r>
            <a:r>
              <a:rPr sz="2200" spc="-5" dirty="0">
                <a:latin typeface="Carlito"/>
                <a:cs typeface="Carlito"/>
              </a:rPr>
              <a:t>phase </a:t>
            </a:r>
            <a:r>
              <a:rPr sz="2200" spc="-25" dirty="0">
                <a:latin typeface="Carlito"/>
                <a:cs typeface="Carlito"/>
              </a:rPr>
              <a:t>transfers </a:t>
            </a:r>
            <a:r>
              <a:rPr sz="2200" spc="-10" dirty="0">
                <a:latin typeface="Carlito"/>
                <a:cs typeface="Carlito"/>
              </a:rPr>
              <a:t>source </a:t>
            </a:r>
            <a:r>
              <a:rPr sz="2200" spc="-20" dirty="0">
                <a:latin typeface="Carlito"/>
                <a:cs typeface="Carlito"/>
              </a:rPr>
              <a:t>program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one </a:t>
            </a:r>
            <a:r>
              <a:rPr sz="2200" spc="-15" dirty="0">
                <a:latin typeface="Carlito"/>
                <a:cs typeface="Carlito"/>
              </a:rPr>
              <a:t>representation</a:t>
            </a:r>
            <a:r>
              <a:rPr sz="2200" spc="10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to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200" spc="-30" dirty="0">
                <a:latin typeface="Carlito"/>
                <a:cs typeface="Carlito"/>
              </a:rPr>
              <a:t>another.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5" dirty="0">
                <a:latin typeface="Carlito"/>
                <a:cs typeface="Carlito"/>
              </a:rPr>
              <a:t>Typical </a:t>
            </a:r>
            <a:r>
              <a:rPr sz="2200" spc="-5" dirty="0">
                <a:latin typeface="Carlito"/>
                <a:cs typeface="Carlito"/>
              </a:rPr>
              <a:t>decomposition of </a:t>
            </a:r>
            <a:r>
              <a:rPr sz="2200" spc="-10" dirty="0">
                <a:latin typeface="Carlito"/>
                <a:cs typeface="Carlito"/>
              </a:rPr>
              <a:t>compiler </a:t>
            </a:r>
            <a:r>
              <a:rPr sz="2200" spc="-20" dirty="0">
                <a:latin typeface="Carlito"/>
                <a:cs typeface="Carlito"/>
              </a:rPr>
              <a:t>into </a:t>
            </a:r>
            <a:r>
              <a:rPr sz="2200" spc="-5" dirty="0">
                <a:latin typeface="Carlito"/>
                <a:cs typeface="Carlito"/>
              </a:rPr>
              <a:t>phases </a:t>
            </a:r>
            <a:r>
              <a:rPr sz="2200" spc="-10" dirty="0">
                <a:latin typeface="Carlito"/>
                <a:cs typeface="Carlito"/>
              </a:rPr>
              <a:t>results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conversion </a:t>
            </a:r>
            <a:r>
              <a:rPr sz="2200" spc="-5" dirty="0">
                <a:latin typeface="Carlito"/>
                <a:cs typeface="Carlito"/>
              </a:rPr>
              <a:t>of  </a:t>
            </a:r>
            <a:r>
              <a:rPr sz="2200" spc="-10" dirty="0">
                <a:latin typeface="Carlito"/>
                <a:cs typeface="Carlito"/>
              </a:rPr>
              <a:t>source </a:t>
            </a:r>
            <a:r>
              <a:rPr sz="2200" spc="-20" dirty="0">
                <a:latin typeface="Carlito"/>
                <a:cs typeface="Carlito"/>
              </a:rPr>
              <a:t>program into target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program.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200" spc="-5" dirty="0">
                <a:solidFill>
                  <a:srgbClr val="FF0000"/>
                </a:solidFill>
                <a:latin typeface="Carlito"/>
                <a:cs typeface="Carlito"/>
              </a:rPr>
              <a:t>1.	</a:t>
            </a:r>
            <a:r>
              <a:rPr sz="2200" spc="-10" dirty="0">
                <a:solidFill>
                  <a:srgbClr val="FF0000"/>
                </a:solidFill>
                <a:latin typeface="Carlito"/>
                <a:cs typeface="Carlito"/>
              </a:rPr>
              <a:t>Symbol </a:t>
            </a:r>
            <a:r>
              <a:rPr sz="2200" spc="-40" dirty="0">
                <a:solidFill>
                  <a:srgbClr val="FF0000"/>
                </a:solidFill>
                <a:latin typeface="Carlito"/>
                <a:cs typeface="Carlito"/>
              </a:rPr>
              <a:t>Table</a:t>
            </a:r>
            <a:r>
              <a:rPr sz="2200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rlito"/>
                <a:cs typeface="Carlito"/>
              </a:rPr>
              <a:t>Manager: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Important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Functions:</a:t>
            </a:r>
            <a:endParaRPr sz="22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000" spc="-15" dirty="0">
                <a:latin typeface="Carlito"/>
                <a:cs typeface="Carlito"/>
              </a:rPr>
              <a:t>Record </a:t>
            </a:r>
            <a:r>
              <a:rPr sz="2000" spc="-10" dirty="0">
                <a:latin typeface="Carlito"/>
                <a:cs typeface="Carlito"/>
              </a:rPr>
              <a:t>Identifiers </a:t>
            </a: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in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program</a:t>
            </a:r>
            <a:endParaRPr sz="2000">
              <a:latin typeface="Carlito"/>
              <a:cs typeface="Carlito"/>
            </a:endParaRPr>
          </a:p>
          <a:p>
            <a:pPr marL="927100" lvl="1" indent="-514350">
              <a:lnSpc>
                <a:spcPct val="100000"/>
              </a:lnSpc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000" spc="-5" dirty="0">
                <a:latin typeface="Carlito"/>
                <a:cs typeface="Carlito"/>
              </a:rPr>
              <a:t>Collect </a:t>
            </a:r>
            <a:r>
              <a:rPr sz="2000" spc="-15" dirty="0">
                <a:latin typeface="Carlito"/>
                <a:cs typeface="Carlito"/>
              </a:rPr>
              <a:t>info </a:t>
            </a:r>
            <a:r>
              <a:rPr sz="2000" dirty="0">
                <a:latin typeface="Carlito"/>
                <a:cs typeface="Carlito"/>
              </a:rPr>
              <a:t>about </a:t>
            </a:r>
            <a:r>
              <a:rPr sz="2000" spc="-10" dirty="0">
                <a:latin typeface="Carlito"/>
                <a:cs typeface="Carlito"/>
              </a:rPr>
              <a:t>various attributes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each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25" dirty="0">
                <a:latin typeface="Carlito"/>
                <a:cs typeface="Carlito"/>
              </a:rPr>
              <a:t>identifier.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3006928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251" y="3006928"/>
            <a:ext cx="8089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</a:t>
            </a:r>
            <a:r>
              <a:rPr sz="2200" u="heavy" spc="-3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</a:t>
            </a:r>
            <a:r>
              <a:rPr sz="22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es: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3342513"/>
            <a:ext cx="8140700" cy="2793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27100" indent="-514350">
              <a:lnSpc>
                <a:spcPct val="100000"/>
              </a:lnSpc>
              <a:spcBef>
                <a:spcPts val="105"/>
              </a:spcBef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000" spc="-15" dirty="0">
                <a:latin typeface="Carlito"/>
                <a:cs typeface="Carlito"/>
              </a:rPr>
              <a:t>Storage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Location</a:t>
            </a:r>
            <a:endParaRPr sz="2000">
              <a:latin typeface="Carlito"/>
              <a:cs typeface="Carlito"/>
            </a:endParaRPr>
          </a:p>
          <a:p>
            <a:pPr marL="927100" indent="-514350">
              <a:lnSpc>
                <a:spcPct val="100000"/>
              </a:lnSpc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000" spc="-25" dirty="0">
                <a:latin typeface="Carlito"/>
                <a:cs typeface="Carlito"/>
              </a:rPr>
              <a:t>Type</a:t>
            </a:r>
            <a:endParaRPr sz="2000">
              <a:latin typeface="Carlito"/>
              <a:cs typeface="Carlito"/>
            </a:endParaRPr>
          </a:p>
          <a:p>
            <a:pPr marL="927100" indent="-514350">
              <a:lnSpc>
                <a:spcPct val="100000"/>
              </a:lnSpc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000" spc="-5" dirty="0">
                <a:latin typeface="Carlito"/>
                <a:cs typeface="Carlito"/>
              </a:rPr>
              <a:t>Scope</a:t>
            </a:r>
            <a:endParaRPr sz="2000">
              <a:latin typeface="Carlito"/>
              <a:cs typeface="Carlito"/>
            </a:endParaRPr>
          </a:p>
          <a:p>
            <a:pPr marL="927100" indent="-514350">
              <a:lnSpc>
                <a:spcPct val="100000"/>
              </a:lnSpc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000" spc="-10" dirty="0">
                <a:latin typeface="Carlito"/>
                <a:cs typeface="Carlito"/>
              </a:rPr>
              <a:t>Procedure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name</a:t>
            </a:r>
            <a:endParaRPr sz="2000">
              <a:latin typeface="Carlito"/>
              <a:cs typeface="Carlito"/>
            </a:endParaRPr>
          </a:p>
          <a:p>
            <a:pPr marL="927100" indent="-514350">
              <a:lnSpc>
                <a:spcPct val="100000"/>
              </a:lnSpc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000" dirty="0">
                <a:latin typeface="Carlito"/>
                <a:cs typeface="Carlito"/>
              </a:rPr>
              <a:t>No.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type </a:t>
            </a:r>
            <a:r>
              <a:rPr sz="2000" spc="-5" dirty="0">
                <a:latin typeface="Carlito"/>
                <a:cs typeface="Carlito"/>
              </a:rPr>
              <a:t>of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arguments</a:t>
            </a:r>
            <a:endParaRPr sz="2000">
              <a:latin typeface="Carlito"/>
              <a:cs typeface="Carlito"/>
            </a:endParaRPr>
          </a:p>
          <a:p>
            <a:pPr marL="927100" indent="-514350">
              <a:lnSpc>
                <a:spcPts val="2395"/>
              </a:lnSpc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000" spc="-10" dirty="0">
                <a:latin typeface="Carlito"/>
                <a:cs typeface="Carlito"/>
              </a:rPr>
              <a:t>Return</a:t>
            </a:r>
            <a:r>
              <a:rPr sz="2000" spc="-25" dirty="0">
                <a:latin typeface="Carlito"/>
                <a:cs typeface="Carlito"/>
              </a:rPr>
              <a:t> Type</a:t>
            </a:r>
            <a:endParaRPr sz="2000">
              <a:latin typeface="Carlito"/>
              <a:cs typeface="Carlito"/>
            </a:endParaRPr>
          </a:p>
          <a:p>
            <a:pPr marL="527685" indent="-515620">
              <a:lnSpc>
                <a:spcPts val="2375"/>
              </a:lnSpc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200" spc="-10" dirty="0">
                <a:latin typeface="Carlito"/>
                <a:cs typeface="Carlito"/>
              </a:rPr>
              <a:t>Symbol table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data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structure containing 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record</a:t>
            </a:r>
            <a:r>
              <a:rPr sz="2200" spc="-20" dirty="0">
                <a:latin typeface="Carlito"/>
                <a:cs typeface="Carlito"/>
              </a:rPr>
              <a:t> for </a:t>
            </a:r>
            <a:r>
              <a:rPr sz="2200" spc="-5" dirty="0">
                <a:latin typeface="Carlito"/>
                <a:cs typeface="Carlito"/>
              </a:rPr>
              <a:t>each</a:t>
            </a:r>
            <a:r>
              <a:rPr sz="2200" spc="1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identifiers</a:t>
            </a:r>
            <a:endParaRPr sz="2200">
              <a:latin typeface="Carlito"/>
              <a:cs typeface="Carlito"/>
            </a:endParaRPr>
          </a:p>
          <a:p>
            <a:pPr marL="527685">
              <a:lnSpc>
                <a:spcPts val="2375"/>
              </a:lnSpc>
            </a:pPr>
            <a:r>
              <a:rPr sz="2200" spc="-5" dirty="0">
                <a:latin typeface="Carlito"/>
                <a:cs typeface="Carlito"/>
              </a:rPr>
              <a:t>with fields </a:t>
            </a:r>
            <a:r>
              <a:rPr sz="2200" spc="-25" dirty="0">
                <a:latin typeface="Carlito"/>
                <a:cs typeface="Carlito"/>
              </a:rPr>
              <a:t>for </a:t>
            </a:r>
            <a:r>
              <a:rPr sz="2200" spc="-15" dirty="0">
                <a:latin typeface="Carlito"/>
                <a:cs typeface="Carlito"/>
              </a:rPr>
              <a:t>attributes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identifiers.</a:t>
            </a:r>
            <a:endParaRPr sz="2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200" spc="-5" dirty="0">
                <a:latin typeface="Carlito"/>
                <a:cs typeface="Carlito"/>
              </a:rPr>
              <a:t>It is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prepared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at lexical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analysis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5" dirty="0">
                <a:latin typeface="Carlito"/>
                <a:cs typeface="Carlito"/>
              </a:rPr>
              <a:t>later </a:t>
            </a:r>
            <a:r>
              <a:rPr sz="2200" spc="-5" dirty="0">
                <a:latin typeface="Carlito"/>
                <a:cs typeface="Carlito"/>
              </a:rPr>
              <a:t>phases add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information.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4158" y="461594"/>
            <a:ext cx="70154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[A] </a:t>
            </a:r>
            <a:r>
              <a:rPr sz="4400" spc="-5" dirty="0"/>
              <a:t>Optimizing</a:t>
            </a:r>
            <a:r>
              <a:rPr sz="4400" spc="-70" dirty="0"/>
              <a:t> </a:t>
            </a:r>
            <a:r>
              <a:rPr sz="4400" spc="-35" dirty="0"/>
              <a:t>Transformation: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7989570" cy="39128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680720" indent="-342900">
              <a:lnSpc>
                <a:spcPts val="24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70" dirty="0">
                <a:latin typeface="Arial"/>
                <a:cs typeface="Arial"/>
              </a:rPr>
              <a:t>Optimization </a:t>
            </a:r>
            <a:r>
              <a:rPr sz="2500" spc="-100" dirty="0">
                <a:latin typeface="Arial"/>
                <a:cs typeface="Arial"/>
              </a:rPr>
              <a:t>Transformation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195" dirty="0">
                <a:latin typeface="Arial"/>
                <a:cs typeface="Arial"/>
              </a:rPr>
              <a:t>a </a:t>
            </a:r>
            <a:r>
              <a:rPr sz="2500" spc="-45" dirty="0">
                <a:latin typeface="Arial"/>
                <a:cs typeface="Arial"/>
              </a:rPr>
              <a:t>rule </a:t>
            </a:r>
            <a:r>
              <a:rPr sz="2500" spc="-15" dirty="0">
                <a:latin typeface="Arial"/>
                <a:cs typeface="Arial"/>
              </a:rPr>
              <a:t>for </a:t>
            </a:r>
            <a:r>
              <a:rPr sz="2500" dirty="0">
                <a:latin typeface="Arial"/>
                <a:cs typeface="Arial"/>
              </a:rPr>
              <a:t>‘re</a:t>
            </a:r>
            <a:r>
              <a:rPr sz="2500" dirty="0">
                <a:latin typeface="Carlito"/>
                <a:cs typeface="Carlito"/>
              </a:rPr>
              <a:t>-</a:t>
            </a:r>
            <a:r>
              <a:rPr sz="2500" dirty="0">
                <a:latin typeface="Arial"/>
                <a:cs typeface="Arial"/>
              </a:rPr>
              <a:t>writing’</a:t>
            </a:r>
            <a:r>
              <a:rPr sz="2500" spc="-395" dirty="0">
                <a:latin typeface="Arial"/>
                <a:cs typeface="Arial"/>
              </a:rPr>
              <a:t> </a:t>
            </a:r>
            <a:r>
              <a:rPr sz="2500" spc="-195" dirty="0">
                <a:latin typeface="Arial"/>
                <a:cs typeface="Arial"/>
              </a:rPr>
              <a:t>a  </a:t>
            </a:r>
            <a:r>
              <a:rPr sz="2500" spc="-10" dirty="0">
                <a:latin typeface="Carlito"/>
                <a:cs typeface="Carlito"/>
              </a:rPr>
              <a:t>segment </a:t>
            </a:r>
            <a:r>
              <a:rPr sz="2500" spc="-5" dirty="0">
                <a:latin typeface="Carlito"/>
                <a:cs typeface="Carlito"/>
              </a:rPr>
              <a:t>of a </a:t>
            </a:r>
            <a:r>
              <a:rPr sz="2500" spc="-15" dirty="0">
                <a:latin typeface="Carlito"/>
                <a:cs typeface="Carlito"/>
              </a:rPr>
              <a:t>program.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rlito"/>
                <a:cs typeface="Carlito"/>
              </a:rPr>
              <a:t>Improve execution efficiency </a:t>
            </a:r>
            <a:r>
              <a:rPr sz="2500" spc="-5" dirty="0">
                <a:latin typeface="Carlito"/>
                <a:cs typeface="Carlito"/>
              </a:rPr>
              <a:t>without </a:t>
            </a:r>
            <a:r>
              <a:rPr sz="2500" spc="-15" dirty="0">
                <a:latin typeface="Carlito"/>
                <a:cs typeface="Carlito"/>
              </a:rPr>
              <a:t>affecting </a:t>
            </a:r>
            <a:r>
              <a:rPr sz="2500" spc="-5" dirty="0">
                <a:latin typeface="Carlito"/>
                <a:cs typeface="Carlito"/>
              </a:rPr>
              <a:t>its</a:t>
            </a:r>
            <a:r>
              <a:rPr sz="2500" spc="12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meaning.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25" dirty="0">
                <a:latin typeface="Carlito"/>
                <a:cs typeface="Carlito"/>
              </a:rPr>
              <a:t>Types: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Local </a:t>
            </a:r>
            <a:r>
              <a:rPr sz="2200" spc="-5" dirty="0">
                <a:latin typeface="Carlito"/>
                <a:cs typeface="Carlito"/>
              </a:rPr>
              <a:t>(Small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segments)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63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Global </a:t>
            </a:r>
            <a:r>
              <a:rPr sz="2200" spc="-15" dirty="0">
                <a:latin typeface="Carlito"/>
                <a:cs typeface="Carlito"/>
              </a:rPr>
              <a:t>(Entire </a:t>
            </a:r>
            <a:r>
              <a:rPr sz="2200" spc="-10" dirty="0">
                <a:latin typeface="Carlito"/>
                <a:cs typeface="Carlito"/>
              </a:rPr>
              <a:t>Segments)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What </a:t>
            </a:r>
            <a:r>
              <a:rPr sz="2500" spc="-5" dirty="0">
                <a:latin typeface="Carlito"/>
                <a:cs typeface="Carlito"/>
              </a:rPr>
              <a:t>is the need of this</a:t>
            </a:r>
            <a:r>
              <a:rPr sz="2500" spc="1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classification?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Reason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difference </a:t>
            </a:r>
            <a:r>
              <a:rPr sz="2200" spc="-5" dirty="0">
                <a:latin typeface="Carlito"/>
                <a:cs typeface="Carlito"/>
              </a:rPr>
              <a:t>in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cost.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Benefits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optimization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transformation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63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What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needed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provided, </a:t>
            </a:r>
            <a:r>
              <a:rPr sz="2200" spc="-10" dirty="0">
                <a:latin typeface="Carlito"/>
                <a:cs typeface="Carlito"/>
              </a:rPr>
              <a:t>not </a:t>
            </a:r>
            <a:r>
              <a:rPr sz="2200" spc="-5" dirty="0">
                <a:latin typeface="Carlito"/>
                <a:cs typeface="Carlito"/>
              </a:rPr>
              <a:t>less, </a:t>
            </a:r>
            <a:r>
              <a:rPr sz="2200" spc="-10" dirty="0">
                <a:latin typeface="Carlito"/>
                <a:cs typeface="Carlito"/>
              </a:rPr>
              <a:t>not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more.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Lets see </a:t>
            </a:r>
            <a:r>
              <a:rPr sz="2500" spc="-30" dirty="0">
                <a:latin typeface="Carlito"/>
                <a:cs typeface="Carlito"/>
              </a:rPr>
              <a:t>few </a:t>
            </a:r>
            <a:r>
              <a:rPr sz="2500" spc="-5" dirty="0">
                <a:latin typeface="Carlito"/>
                <a:cs typeface="Carlito"/>
              </a:rPr>
              <a:t>Optimizing</a:t>
            </a:r>
            <a:r>
              <a:rPr sz="2500" spc="55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transformations: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1041" y="461594"/>
            <a:ext cx="62026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a) Compile </a:t>
            </a:r>
            <a:r>
              <a:rPr sz="4400" spc="-5" dirty="0"/>
              <a:t>Time</a:t>
            </a:r>
            <a:r>
              <a:rPr sz="4400" spc="-55" dirty="0"/>
              <a:t> </a:t>
            </a:r>
            <a:r>
              <a:rPr sz="4400" spc="-20" dirty="0"/>
              <a:t>Evaluation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7908925" cy="4263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213360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Certain </a:t>
            </a:r>
            <a:r>
              <a:rPr sz="2500" spc="-5" dirty="0">
                <a:latin typeface="Carlito"/>
                <a:cs typeface="Carlito"/>
              </a:rPr>
              <a:t>actions </a:t>
            </a:r>
            <a:r>
              <a:rPr sz="2500" spc="-15" dirty="0">
                <a:latin typeface="Carlito"/>
                <a:cs typeface="Carlito"/>
              </a:rPr>
              <a:t>are performed at </a:t>
            </a:r>
            <a:r>
              <a:rPr sz="2500" spc="-10" dirty="0">
                <a:latin typeface="Carlito"/>
                <a:cs typeface="Carlito"/>
              </a:rPr>
              <a:t>compile </a:t>
            </a:r>
            <a:r>
              <a:rPr sz="2500" spc="-5" dirty="0">
                <a:latin typeface="Carlito"/>
                <a:cs typeface="Carlito"/>
              </a:rPr>
              <a:t>time, certain </a:t>
            </a:r>
            <a:r>
              <a:rPr sz="2500" spc="-15" dirty="0">
                <a:latin typeface="Carlito"/>
                <a:cs typeface="Carlito"/>
              </a:rPr>
              <a:t>at  execution</a:t>
            </a:r>
            <a:r>
              <a:rPr sz="2500" spc="-1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time.</a:t>
            </a:r>
            <a:endParaRPr sz="2500">
              <a:latin typeface="Carlito"/>
              <a:cs typeface="Carlito"/>
            </a:endParaRPr>
          </a:p>
          <a:p>
            <a:pPr marL="355600" marR="256540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This </a:t>
            </a:r>
            <a:r>
              <a:rPr sz="2500" spc="-5" dirty="0">
                <a:latin typeface="Carlito"/>
                <a:cs typeface="Carlito"/>
              </a:rPr>
              <a:t>distribution </a:t>
            </a:r>
            <a:r>
              <a:rPr sz="2500" spc="-15" dirty="0">
                <a:latin typeface="Carlito"/>
                <a:cs typeface="Carlito"/>
              </a:rPr>
              <a:t>improves execution efficiency </a:t>
            </a:r>
            <a:r>
              <a:rPr sz="2500" spc="-5" dirty="0">
                <a:latin typeface="Carlito"/>
                <a:cs typeface="Carlito"/>
              </a:rPr>
              <a:t>as </a:t>
            </a:r>
            <a:r>
              <a:rPr sz="2500" spc="-10" dirty="0">
                <a:latin typeface="Carlito"/>
                <a:cs typeface="Carlito"/>
              </a:rPr>
              <a:t>certain  </a:t>
            </a:r>
            <a:r>
              <a:rPr sz="2500" spc="-5" dirty="0">
                <a:latin typeface="Carlito"/>
                <a:cs typeface="Carlito"/>
              </a:rPr>
              <a:t>actions </a:t>
            </a:r>
            <a:r>
              <a:rPr sz="2500" spc="-15" dirty="0">
                <a:latin typeface="Carlito"/>
                <a:cs typeface="Carlito"/>
              </a:rPr>
              <a:t>are </a:t>
            </a:r>
            <a:r>
              <a:rPr sz="2500" spc="-10" dirty="0">
                <a:latin typeface="Carlito"/>
                <a:cs typeface="Carlito"/>
              </a:rPr>
              <a:t>eliminated </a:t>
            </a:r>
            <a:r>
              <a:rPr sz="2500" spc="-15" dirty="0">
                <a:latin typeface="Carlito"/>
                <a:cs typeface="Carlito"/>
              </a:rPr>
              <a:t>at</a:t>
            </a:r>
            <a:r>
              <a:rPr sz="2500" spc="20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execution.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165" dirty="0">
                <a:latin typeface="Arial"/>
                <a:cs typeface="Arial"/>
              </a:rPr>
              <a:t>This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105" dirty="0">
                <a:latin typeface="Arial"/>
                <a:cs typeface="Arial"/>
              </a:rPr>
              <a:t>called </a:t>
            </a:r>
            <a:r>
              <a:rPr sz="2500" spc="-90" dirty="0">
                <a:latin typeface="Arial"/>
                <a:cs typeface="Arial"/>
              </a:rPr>
              <a:t>‘constant</a:t>
            </a:r>
            <a:r>
              <a:rPr sz="2500" spc="-114" dirty="0">
                <a:latin typeface="Arial"/>
                <a:cs typeface="Arial"/>
              </a:rPr>
              <a:t> </a:t>
            </a:r>
            <a:r>
              <a:rPr sz="2500" spc="-70" dirty="0">
                <a:latin typeface="Arial"/>
                <a:cs typeface="Arial"/>
              </a:rPr>
              <a:t>folding’.’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500" spc="-105" dirty="0">
                <a:latin typeface="Arial"/>
                <a:cs typeface="Arial"/>
              </a:rPr>
              <a:t>‘Constant</a:t>
            </a:r>
            <a:r>
              <a:rPr sz="2500" spc="-140" dirty="0">
                <a:latin typeface="Arial"/>
                <a:cs typeface="Arial"/>
              </a:rPr>
              <a:t> </a:t>
            </a:r>
            <a:r>
              <a:rPr sz="2500" spc="-80" dirty="0">
                <a:latin typeface="Arial"/>
                <a:cs typeface="Arial"/>
              </a:rPr>
              <a:t>Folding’:</a:t>
            </a:r>
            <a:endParaRPr sz="25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When </a:t>
            </a:r>
            <a:r>
              <a:rPr sz="2200" dirty="0">
                <a:latin typeface="Carlito"/>
                <a:cs typeface="Carlito"/>
              </a:rPr>
              <a:t>all </a:t>
            </a:r>
            <a:r>
              <a:rPr sz="2200" spc="-10" dirty="0">
                <a:latin typeface="Carlito"/>
                <a:cs typeface="Carlito"/>
              </a:rPr>
              <a:t>operands </a:t>
            </a:r>
            <a:r>
              <a:rPr sz="2200" spc="-15" dirty="0">
                <a:latin typeface="Carlito"/>
                <a:cs typeface="Carlito"/>
              </a:rPr>
              <a:t>are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constant.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0" dirty="0">
                <a:latin typeface="Carlito"/>
                <a:cs typeface="Carlito"/>
              </a:rPr>
              <a:t>Perform </a:t>
            </a:r>
            <a:r>
              <a:rPr sz="2200" spc="-15" dirty="0">
                <a:latin typeface="Carlito"/>
                <a:cs typeface="Carlito"/>
              </a:rPr>
              <a:t>operation at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compilation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Result </a:t>
            </a:r>
            <a:r>
              <a:rPr sz="2200" spc="-5" dirty="0">
                <a:latin typeface="Carlito"/>
                <a:cs typeface="Carlito"/>
              </a:rPr>
              <a:t>is also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constant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63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Thus,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be replaced </a:t>
            </a:r>
            <a:r>
              <a:rPr sz="2200" spc="-15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original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evaluation.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Thus, </a:t>
            </a:r>
            <a:r>
              <a:rPr sz="2500" spc="-15" dirty="0">
                <a:latin typeface="Carlito"/>
                <a:cs typeface="Carlito"/>
              </a:rPr>
              <a:t>we </a:t>
            </a:r>
            <a:r>
              <a:rPr sz="2500" spc="-10" dirty="0">
                <a:latin typeface="Carlito"/>
                <a:cs typeface="Carlito"/>
              </a:rPr>
              <a:t>eliminate division operation </a:t>
            </a:r>
            <a:r>
              <a:rPr sz="2500" spc="-15" dirty="0">
                <a:latin typeface="Carlito"/>
                <a:cs typeface="Carlito"/>
              </a:rPr>
              <a:t>at </a:t>
            </a:r>
            <a:r>
              <a:rPr sz="2500" spc="-5" dirty="0">
                <a:latin typeface="Carlito"/>
                <a:cs typeface="Carlito"/>
              </a:rPr>
              <a:t>time of</a:t>
            </a:r>
            <a:r>
              <a:rPr sz="2500" spc="75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execution.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  <a:tab pos="2755900" algn="l"/>
              </a:tabLst>
            </a:pPr>
            <a:r>
              <a:rPr sz="2500" spc="-5" dirty="0">
                <a:latin typeface="Carlito"/>
                <a:cs typeface="Carlito"/>
              </a:rPr>
              <a:t>Eg: a =</a:t>
            </a:r>
            <a:r>
              <a:rPr sz="250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3.14157/2	is replaced </a:t>
            </a:r>
            <a:r>
              <a:rPr sz="2500" spc="-15" dirty="0">
                <a:latin typeface="Carlito"/>
                <a:cs typeface="Carlito"/>
              </a:rPr>
              <a:t>by </a:t>
            </a:r>
            <a:r>
              <a:rPr sz="2500" spc="-5" dirty="0">
                <a:latin typeface="Carlito"/>
                <a:cs typeface="Carlito"/>
              </a:rPr>
              <a:t>a =</a:t>
            </a:r>
            <a:r>
              <a:rPr sz="2500" spc="15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1.570785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02815" marR="5080" indent="-211772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b) </a:t>
            </a:r>
            <a:r>
              <a:rPr spc="-10" dirty="0"/>
              <a:t>Elimination </a:t>
            </a:r>
            <a:r>
              <a:rPr spc="-5" dirty="0"/>
              <a:t>of </a:t>
            </a:r>
            <a:r>
              <a:rPr spc="-10" dirty="0"/>
              <a:t>Common </a:t>
            </a:r>
            <a:r>
              <a:rPr spc="-5" dirty="0"/>
              <a:t>Sub-  </a:t>
            </a:r>
            <a:r>
              <a:rPr spc="-10" dirty="0"/>
              <a:t>Expression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942"/>
            <a:ext cx="7697470" cy="43065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See </a:t>
            </a:r>
            <a:r>
              <a:rPr sz="2700" spc="-15" dirty="0">
                <a:latin typeface="Carlito"/>
                <a:cs typeface="Carlito"/>
              </a:rPr>
              <a:t>ex.</a:t>
            </a:r>
            <a:r>
              <a:rPr sz="2700" spc="-4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6.31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ts val="308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Common sub </a:t>
            </a:r>
            <a:r>
              <a:rPr sz="2700" spc="-10" dirty="0">
                <a:latin typeface="Carlito"/>
                <a:cs typeface="Carlito"/>
              </a:rPr>
              <a:t>expression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spc="-10" dirty="0">
                <a:latin typeface="Carlito"/>
                <a:cs typeface="Carlito"/>
              </a:rPr>
              <a:t>occurrences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of</a:t>
            </a:r>
            <a:endParaRPr sz="2700">
              <a:latin typeface="Carlito"/>
              <a:cs typeface="Carlito"/>
            </a:endParaRPr>
          </a:p>
          <a:p>
            <a:pPr marL="355600" marR="325120">
              <a:lnSpc>
                <a:spcPts val="2920"/>
              </a:lnSpc>
              <a:spcBef>
                <a:spcPts val="200"/>
              </a:spcBef>
            </a:pPr>
            <a:r>
              <a:rPr sz="2700" spc="-155" dirty="0">
                <a:latin typeface="Arial"/>
                <a:cs typeface="Arial"/>
              </a:rPr>
              <a:t>expressions </a:t>
            </a:r>
            <a:r>
              <a:rPr sz="2700" spc="-80" dirty="0">
                <a:latin typeface="Arial"/>
                <a:cs typeface="Arial"/>
              </a:rPr>
              <a:t>yielding </a:t>
            </a:r>
            <a:r>
              <a:rPr sz="2700" spc="-195" dirty="0">
                <a:latin typeface="Arial"/>
                <a:cs typeface="Arial"/>
              </a:rPr>
              <a:t>same </a:t>
            </a:r>
            <a:r>
              <a:rPr sz="2700" spc="-114" dirty="0">
                <a:latin typeface="Arial"/>
                <a:cs typeface="Arial"/>
              </a:rPr>
              <a:t>value, </a:t>
            </a:r>
            <a:r>
              <a:rPr sz="2700" spc="-110" dirty="0">
                <a:latin typeface="Arial"/>
                <a:cs typeface="Arial"/>
              </a:rPr>
              <a:t>called</a:t>
            </a:r>
            <a:r>
              <a:rPr sz="2700" spc="-245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‘equivalent  </a:t>
            </a:r>
            <a:r>
              <a:rPr sz="2700" spc="-135" dirty="0">
                <a:latin typeface="Arial"/>
                <a:cs typeface="Arial"/>
              </a:rPr>
              <a:t>expression’.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Second occurrence </a:t>
            </a:r>
            <a:r>
              <a:rPr sz="2700" spc="-5" dirty="0">
                <a:latin typeface="Carlito"/>
                <a:cs typeface="Carlito"/>
              </a:rPr>
              <a:t>b*c </a:t>
            </a:r>
            <a:r>
              <a:rPr sz="2700" spc="-10" dirty="0">
                <a:latin typeface="Carlito"/>
                <a:cs typeface="Carlito"/>
              </a:rPr>
              <a:t>can </a:t>
            </a:r>
            <a:r>
              <a:rPr sz="2700" spc="-5" dirty="0">
                <a:latin typeface="Carlito"/>
                <a:cs typeface="Carlito"/>
              </a:rPr>
              <a:t>be</a:t>
            </a:r>
            <a:r>
              <a:rPr sz="2700" spc="-6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eliminated.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They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spc="-5" dirty="0">
                <a:latin typeface="Carlito"/>
                <a:cs typeface="Carlito"/>
              </a:rPr>
              <a:t>identified </a:t>
            </a:r>
            <a:r>
              <a:rPr sz="2700" spc="-10" dirty="0">
                <a:latin typeface="Carlito"/>
                <a:cs typeface="Carlito"/>
              </a:rPr>
              <a:t>by </a:t>
            </a:r>
            <a:r>
              <a:rPr sz="2700" spc="-5" dirty="0">
                <a:latin typeface="Carlito"/>
                <a:cs typeface="Carlito"/>
              </a:rPr>
              <a:t>using triples </a:t>
            </a:r>
            <a:r>
              <a:rPr sz="2700" dirty="0">
                <a:latin typeface="Carlito"/>
                <a:cs typeface="Carlito"/>
              </a:rPr>
              <a:t>&amp;</a:t>
            </a:r>
            <a:r>
              <a:rPr sz="2700" spc="-4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quadruples.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25" dirty="0">
                <a:latin typeface="Arial"/>
                <a:cs typeface="Arial"/>
              </a:rPr>
              <a:t>Some </a:t>
            </a:r>
            <a:r>
              <a:rPr sz="2700" spc="-105" dirty="0">
                <a:latin typeface="Arial"/>
                <a:cs typeface="Arial"/>
              </a:rPr>
              <a:t>compilers </a:t>
            </a:r>
            <a:r>
              <a:rPr sz="2700" spc="-185" dirty="0">
                <a:latin typeface="Arial"/>
                <a:cs typeface="Arial"/>
              </a:rPr>
              <a:t>use </a:t>
            </a:r>
            <a:r>
              <a:rPr sz="2700" spc="-50" dirty="0">
                <a:latin typeface="Arial"/>
                <a:cs typeface="Arial"/>
              </a:rPr>
              <a:t>rule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110" dirty="0">
                <a:latin typeface="Arial"/>
                <a:cs typeface="Arial"/>
              </a:rPr>
              <a:t>‘algebraic </a:t>
            </a:r>
            <a:r>
              <a:rPr sz="2700" spc="-100" dirty="0">
                <a:latin typeface="Arial"/>
                <a:cs typeface="Arial"/>
              </a:rPr>
              <a:t>equivalence’</a:t>
            </a:r>
            <a:r>
              <a:rPr sz="2700" spc="-465" dirty="0">
                <a:latin typeface="Arial"/>
                <a:cs typeface="Arial"/>
              </a:rPr>
              <a:t> </a:t>
            </a:r>
            <a:r>
              <a:rPr sz="2700" spc="-35" dirty="0">
                <a:latin typeface="Arial"/>
                <a:cs typeface="Arial"/>
              </a:rPr>
              <a:t>in  </a:t>
            </a:r>
            <a:r>
              <a:rPr sz="2700" spc="-10" dirty="0">
                <a:latin typeface="Carlito"/>
                <a:cs typeface="Carlito"/>
              </a:rPr>
              <a:t>common sub-expression</a:t>
            </a:r>
            <a:r>
              <a:rPr sz="2700" spc="-5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elimination.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Advantages: Improves effectiveness </a:t>
            </a:r>
            <a:r>
              <a:rPr sz="2700" spc="-5" dirty="0">
                <a:latin typeface="Carlito"/>
                <a:cs typeface="Carlito"/>
              </a:rPr>
              <a:t>of</a:t>
            </a:r>
            <a:r>
              <a:rPr sz="270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optimization.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Dis-advantages: </a:t>
            </a:r>
            <a:r>
              <a:rPr sz="2700" dirty="0">
                <a:latin typeface="Carlito"/>
                <a:cs typeface="Carlito"/>
              </a:rPr>
              <a:t>Also </a:t>
            </a:r>
            <a:r>
              <a:rPr sz="2700" spc="-5" dirty="0">
                <a:latin typeface="Carlito"/>
                <a:cs typeface="Carlito"/>
              </a:rPr>
              <a:t>increase </a:t>
            </a:r>
            <a:r>
              <a:rPr sz="2700" spc="-20" dirty="0">
                <a:latin typeface="Carlito"/>
                <a:cs typeface="Carlito"/>
              </a:rPr>
              <a:t>cost </a:t>
            </a:r>
            <a:r>
              <a:rPr sz="2700" spc="-5" dirty="0">
                <a:latin typeface="Carlito"/>
                <a:cs typeface="Carlito"/>
              </a:rPr>
              <a:t>of</a:t>
            </a:r>
            <a:r>
              <a:rPr sz="2700" spc="-8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optimization.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4857" y="461594"/>
            <a:ext cx="30365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c) </a:t>
            </a:r>
            <a:r>
              <a:rPr sz="4400" spc="-5" dirty="0"/>
              <a:t>Dead</a:t>
            </a:r>
            <a:r>
              <a:rPr sz="4400" spc="-65" dirty="0"/>
              <a:t> </a:t>
            </a:r>
            <a:r>
              <a:rPr sz="4400" dirty="0"/>
              <a:t>Code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7878445" cy="42176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31305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The code </a:t>
            </a:r>
            <a:r>
              <a:rPr sz="2500" spc="-5" dirty="0">
                <a:latin typeface="Carlito"/>
                <a:cs typeface="Carlito"/>
              </a:rPr>
              <a:t>which </a:t>
            </a:r>
            <a:r>
              <a:rPr sz="2500" spc="-10" dirty="0">
                <a:latin typeface="Carlito"/>
                <a:cs typeface="Carlito"/>
              </a:rPr>
              <a:t>can </a:t>
            </a:r>
            <a:r>
              <a:rPr sz="2500" spc="-5" dirty="0">
                <a:latin typeface="Carlito"/>
                <a:cs typeface="Carlito"/>
              </a:rPr>
              <a:t>be </a:t>
            </a:r>
            <a:r>
              <a:rPr sz="2500" spc="-15" dirty="0">
                <a:latin typeface="Carlito"/>
                <a:cs typeface="Carlito"/>
              </a:rPr>
              <a:t>omitted from </a:t>
            </a:r>
            <a:r>
              <a:rPr sz="2500" spc="-5" dirty="0">
                <a:latin typeface="Carlito"/>
                <a:cs typeface="Carlito"/>
              </a:rPr>
              <a:t>a </a:t>
            </a:r>
            <a:r>
              <a:rPr sz="2500" spc="-20" dirty="0">
                <a:latin typeface="Carlito"/>
                <a:cs typeface="Carlito"/>
              </a:rPr>
              <a:t>program </a:t>
            </a:r>
            <a:r>
              <a:rPr sz="2500" spc="-5" dirty="0">
                <a:latin typeface="Carlito"/>
                <a:cs typeface="Carlito"/>
              </a:rPr>
              <a:t>without  </a:t>
            </a:r>
            <a:r>
              <a:rPr sz="2500" spc="-15" dirty="0">
                <a:latin typeface="Carlito"/>
                <a:cs typeface="Carlito"/>
              </a:rPr>
              <a:t>affecting </a:t>
            </a:r>
            <a:r>
              <a:rPr sz="2500" spc="-5" dirty="0">
                <a:latin typeface="Carlito"/>
                <a:cs typeface="Carlito"/>
              </a:rPr>
              <a:t>its </a:t>
            </a:r>
            <a:r>
              <a:rPr sz="2500" spc="-10" dirty="0">
                <a:latin typeface="Carlito"/>
                <a:cs typeface="Carlito"/>
              </a:rPr>
              <a:t>results </a:t>
            </a:r>
            <a:r>
              <a:rPr sz="2500" spc="-5" dirty="0">
                <a:latin typeface="Carlito"/>
                <a:cs typeface="Carlito"/>
              </a:rPr>
              <a:t>is called </a:t>
            </a:r>
            <a:r>
              <a:rPr sz="2500" spc="-10" dirty="0">
                <a:latin typeface="Carlito"/>
                <a:cs typeface="Carlito"/>
              </a:rPr>
              <a:t>dead</a:t>
            </a:r>
            <a:r>
              <a:rPr sz="2500" spc="65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code.</a:t>
            </a:r>
            <a:endParaRPr sz="2500">
              <a:latin typeface="Carlito"/>
              <a:cs typeface="Carlito"/>
            </a:endParaRPr>
          </a:p>
          <a:p>
            <a:pPr marL="355600" marR="515620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Now question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5" dirty="0">
                <a:latin typeface="Carlito"/>
                <a:cs typeface="Carlito"/>
              </a:rPr>
              <a:t>how to </a:t>
            </a:r>
            <a:r>
              <a:rPr sz="2500" spc="-10" dirty="0">
                <a:latin typeface="Carlito"/>
                <a:cs typeface="Carlito"/>
              </a:rPr>
              <a:t>detect </a:t>
            </a:r>
            <a:r>
              <a:rPr sz="2500" spc="-5" dirty="0">
                <a:latin typeface="Carlito"/>
                <a:cs typeface="Carlito"/>
              </a:rPr>
              <a:t>or check whether it is a  </a:t>
            </a:r>
            <a:r>
              <a:rPr sz="2500" spc="-10" dirty="0">
                <a:latin typeface="Carlito"/>
                <a:cs typeface="Carlito"/>
              </a:rPr>
              <a:t>dead code </a:t>
            </a:r>
            <a:r>
              <a:rPr sz="2500" dirty="0">
                <a:latin typeface="Carlito"/>
                <a:cs typeface="Carlito"/>
              </a:rPr>
              <a:t>or</a:t>
            </a:r>
            <a:r>
              <a:rPr sz="2500" spc="5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not.</a:t>
            </a:r>
            <a:endParaRPr sz="2500">
              <a:latin typeface="Carlito"/>
              <a:cs typeface="Carlito"/>
            </a:endParaRPr>
          </a:p>
          <a:p>
            <a:pPr marL="355600" marR="129539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20" dirty="0">
                <a:latin typeface="Carlito"/>
                <a:cs typeface="Carlito"/>
              </a:rPr>
              <a:t>By </a:t>
            </a:r>
            <a:r>
              <a:rPr sz="2500" spc="-5" dirty="0">
                <a:latin typeface="Carlito"/>
                <a:cs typeface="Carlito"/>
              </a:rPr>
              <a:t>checking whether the </a:t>
            </a:r>
            <a:r>
              <a:rPr sz="2500" spc="-10" dirty="0">
                <a:latin typeface="Carlito"/>
                <a:cs typeface="Carlito"/>
              </a:rPr>
              <a:t>value </a:t>
            </a:r>
            <a:r>
              <a:rPr sz="2500" spc="-5" dirty="0">
                <a:latin typeface="Carlito"/>
                <a:cs typeface="Carlito"/>
              </a:rPr>
              <a:t>assigned is an </a:t>
            </a:r>
            <a:r>
              <a:rPr sz="2500" spc="-10" dirty="0">
                <a:latin typeface="Carlito"/>
                <a:cs typeface="Carlito"/>
              </a:rPr>
              <a:t>assignment  </a:t>
            </a:r>
            <a:r>
              <a:rPr sz="2500" spc="-20" dirty="0">
                <a:latin typeface="Carlito"/>
                <a:cs typeface="Carlito"/>
              </a:rPr>
              <a:t>statement </a:t>
            </a:r>
            <a:r>
              <a:rPr sz="2500" spc="-5" dirty="0">
                <a:latin typeface="Carlito"/>
                <a:cs typeface="Carlito"/>
              </a:rPr>
              <a:t>which is </a:t>
            </a:r>
            <a:r>
              <a:rPr sz="2500" spc="-10" dirty="0">
                <a:latin typeface="Carlito"/>
                <a:cs typeface="Carlito"/>
              </a:rPr>
              <a:t>used </a:t>
            </a:r>
            <a:r>
              <a:rPr sz="2500" spc="-15" dirty="0">
                <a:latin typeface="Carlito"/>
                <a:cs typeface="Carlito"/>
              </a:rPr>
              <a:t>anywhere </a:t>
            </a:r>
            <a:r>
              <a:rPr sz="2500" spc="-5" dirty="0">
                <a:latin typeface="Carlito"/>
                <a:cs typeface="Carlito"/>
              </a:rPr>
              <a:t>in the </a:t>
            </a:r>
            <a:r>
              <a:rPr sz="2500" spc="-15" dirty="0">
                <a:latin typeface="Carlito"/>
                <a:cs typeface="Carlito"/>
              </a:rPr>
              <a:t>program </a:t>
            </a:r>
            <a:r>
              <a:rPr sz="2500" spc="-5" dirty="0">
                <a:latin typeface="Carlito"/>
                <a:cs typeface="Carlito"/>
              </a:rPr>
              <a:t>or</a:t>
            </a:r>
            <a:r>
              <a:rPr sz="2500" spc="15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not.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dirty="0">
                <a:latin typeface="Arial"/>
                <a:cs typeface="Arial"/>
              </a:rPr>
              <a:t>If </a:t>
            </a:r>
            <a:r>
              <a:rPr sz="2500" spc="-25" dirty="0">
                <a:latin typeface="Arial"/>
                <a:cs typeface="Arial"/>
              </a:rPr>
              <a:t>not, </a:t>
            </a:r>
            <a:r>
              <a:rPr sz="2500" spc="-30" dirty="0">
                <a:latin typeface="Arial"/>
                <a:cs typeface="Arial"/>
              </a:rPr>
              <a:t>it’s </a:t>
            </a:r>
            <a:r>
              <a:rPr sz="2500" spc="-195" dirty="0">
                <a:latin typeface="Arial"/>
                <a:cs typeface="Arial"/>
              </a:rPr>
              <a:t>a </a:t>
            </a:r>
            <a:r>
              <a:rPr sz="2500" spc="-130" dirty="0">
                <a:latin typeface="Arial"/>
                <a:cs typeface="Arial"/>
              </a:rPr>
              <a:t>dead</a:t>
            </a:r>
            <a:r>
              <a:rPr sz="2500" spc="-440" dirty="0">
                <a:latin typeface="Arial"/>
                <a:cs typeface="Arial"/>
              </a:rPr>
              <a:t> </a:t>
            </a:r>
            <a:r>
              <a:rPr sz="2500" spc="-125" dirty="0">
                <a:latin typeface="Arial"/>
                <a:cs typeface="Arial"/>
              </a:rPr>
              <a:t>code.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Eg:</a:t>
            </a:r>
            <a:r>
              <a:rPr sz="2500" spc="-1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x:=&lt;exp&gt;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Has </a:t>
            </a:r>
            <a:r>
              <a:rPr sz="2500" spc="-10" dirty="0">
                <a:latin typeface="Carlito"/>
                <a:cs typeface="Carlito"/>
              </a:rPr>
              <a:t>dead </a:t>
            </a:r>
            <a:r>
              <a:rPr sz="2500" spc="-15" dirty="0">
                <a:latin typeface="Carlito"/>
                <a:cs typeface="Carlito"/>
              </a:rPr>
              <a:t>code </a:t>
            </a:r>
            <a:r>
              <a:rPr sz="2500" spc="-5" dirty="0">
                <a:latin typeface="Carlito"/>
                <a:cs typeface="Carlito"/>
              </a:rPr>
              <a:t>if </a:t>
            </a:r>
            <a:r>
              <a:rPr sz="2500" spc="-10" dirty="0">
                <a:latin typeface="Carlito"/>
                <a:cs typeface="Carlito"/>
              </a:rPr>
              <a:t>value, </a:t>
            </a:r>
            <a:r>
              <a:rPr sz="2500" spc="-5" dirty="0">
                <a:latin typeface="Carlito"/>
                <a:cs typeface="Carlito"/>
              </a:rPr>
              <a:t>assigned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x is </a:t>
            </a:r>
            <a:r>
              <a:rPr sz="2500" spc="-10" dirty="0">
                <a:latin typeface="Carlito"/>
                <a:cs typeface="Carlito"/>
              </a:rPr>
              <a:t>not used </a:t>
            </a:r>
            <a:r>
              <a:rPr sz="2500" spc="-15" dirty="0">
                <a:latin typeface="Carlito"/>
                <a:cs typeface="Carlito"/>
              </a:rPr>
              <a:t>anywhere  </a:t>
            </a:r>
            <a:r>
              <a:rPr sz="2500" spc="-5" dirty="0">
                <a:latin typeface="Carlito"/>
                <a:cs typeface="Carlito"/>
              </a:rPr>
              <a:t>in the</a:t>
            </a:r>
            <a:r>
              <a:rPr sz="2500" spc="-20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program.</a:t>
            </a:r>
            <a:endParaRPr sz="2500">
              <a:latin typeface="Carlito"/>
              <a:cs typeface="Carlito"/>
            </a:endParaRPr>
          </a:p>
          <a:p>
            <a:pPr marL="355600" marR="95440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dirty="0">
                <a:latin typeface="Carlito"/>
                <a:cs typeface="Carlito"/>
              </a:rPr>
              <a:t>i.e </a:t>
            </a:r>
            <a:r>
              <a:rPr sz="2500" spc="-10" dirty="0">
                <a:latin typeface="Carlito"/>
                <a:cs typeface="Carlito"/>
              </a:rPr>
              <a:t>Expression constitutes </a:t>
            </a:r>
            <a:r>
              <a:rPr sz="2500" spc="-5" dirty="0">
                <a:latin typeface="Carlito"/>
                <a:cs typeface="Carlito"/>
              </a:rPr>
              <a:t>dead </a:t>
            </a:r>
            <a:r>
              <a:rPr sz="2500" spc="-15" dirty="0">
                <a:latin typeface="Carlito"/>
                <a:cs typeface="Carlito"/>
              </a:rPr>
              <a:t>code </a:t>
            </a:r>
            <a:r>
              <a:rPr sz="2500" spc="-10" dirty="0">
                <a:latin typeface="Carlito"/>
                <a:cs typeface="Carlito"/>
              </a:rPr>
              <a:t>only </a:t>
            </a:r>
            <a:r>
              <a:rPr sz="2500" spc="-5" dirty="0">
                <a:latin typeface="Carlito"/>
                <a:cs typeface="Carlito"/>
              </a:rPr>
              <a:t>if it is </a:t>
            </a:r>
            <a:r>
              <a:rPr sz="2500" spc="-10" dirty="0">
                <a:latin typeface="Carlito"/>
                <a:cs typeface="Carlito"/>
              </a:rPr>
              <a:t>not  producing </a:t>
            </a:r>
            <a:r>
              <a:rPr sz="2500" spc="-20" dirty="0">
                <a:latin typeface="Carlito"/>
                <a:cs typeface="Carlito"/>
              </a:rPr>
              <a:t>any </a:t>
            </a:r>
            <a:r>
              <a:rPr sz="2500" spc="-5" dirty="0">
                <a:latin typeface="Carlito"/>
                <a:cs typeface="Carlito"/>
              </a:rPr>
              <a:t>side</a:t>
            </a:r>
            <a:r>
              <a:rPr sz="2500" spc="15" dirty="0">
                <a:latin typeface="Carlito"/>
                <a:cs typeface="Carlito"/>
              </a:rPr>
              <a:t> </a:t>
            </a:r>
            <a:r>
              <a:rPr sz="2500" spc="-20" dirty="0">
                <a:latin typeface="Carlito"/>
                <a:cs typeface="Carlito"/>
              </a:rPr>
              <a:t>effects.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4232" y="461594"/>
            <a:ext cx="54197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d) </a:t>
            </a:r>
            <a:r>
              <a:rPr sz="4400" spc="-5" dirty="0"/>
              <a:t>Frequency</a:t>
            </a:r>
            <a:r>
              <a:rPr sz="4400" spc="-110" dirty="0"/>
              <a:t> </a:t>
            </a:r>
            <a:r>
              <a:rPr sz="4400" spc="-5" dirty="0"/>
              <a:t>Reduction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6870"/>
            <a:ext cx="7987665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Eg: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6.33</a:t>
            </a:r>
            <a:endParaRPr sz="3000">
              <a:latin typeface="Carlito"/>
              <a:cs typeface="Carlito"/>
            </a:endParaRPr>
          </a:p>
          <a:p>
            <a:pPr marL="355600" marR="78740" indent="-342900">
              <a:lnSpc>
                <a:spcPct val="8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15" dirty="0">
                <a:latin typeface="Arial"/>
                <a:cs typeface="Arial"/>
              </a:rPr>
              <a:t>Those </a:t>
            </a:r>
            <a:r>
              <a:rPr sz="3000" spc="-70" dirty="0">
                <a:latin typeface="Arial"/>
                <a:cs typeface="Arial"/>
              </a:rPr>
              <a:t>who </a:t>
            </a:r>
            <a:r>
              <a:rPr sz="3000" spc="-135" dirty="0">
                <a:latin typeface="Arial"/>
                <a:cs typeface="Arial"/>
              </a:rPr>
              <a:t>are </a:t>
            </a:r>
            <a:r>
              <a:rPr sz="3000" spc="-90" dirty="0">
                <a:latin typeface="Arial"/>
                <a:cs typeface="Arial"/>
              </a:rPr>
              <a:t>independent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5" dirty="0">
                <a:latin typeface="Arial"/>
                <a:cs typeface="Arial"/>
              </a:rPr>
              <a:t>‘for </a:t>
            </a:r>
            <a:r>
              <a:rPr sz="3000" spc="-35" dirty="0">
                <a:latin typeface="Arial"/>
                <a:cs typeface="Arial"/>
              </a:rPr>
              <a:t>loop’</a:t>
            </a:r>
            <a:r>
              <a:rPr sz="3000" spc="-580" dirty="0">
                <a:latin typeface="Arial"/>
                <a:cs typeface="Arial"/>
              </a:rPr>
              <a:t> 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125" dirty="0">
                <a:latin typeface="Arial"/>
                <a:cs typeface="Arial"/>
              </a:rPr>
              <a:t>called  </a:t>
            </a:r>
            <a:r>
              <a:rPr sz="3000" dirty="0">
                <a:latin typeface="Carlito"/>
                <a:cs typeface="Carlito"/>
              </a:rPr>
              <a:t>loop</a:t>
            </a:r>
            <a:r>
              <a:rPr sz="3000" spc="-15" dirty="0">
                <a:latin typeface="Carlito"/>
                <a:cs typeface="Carlito"/>
              </a:rPr>
              <a:t> invariant.</a:t>
            </a:r>
            <a:endParaRPr sz="3000">
              <a:latin typeface="Carlito"/>
              <a:cs typeface="Carlito"/>
            </a:endParaRPr>
          </a:p>
          <a:p>
            <a:pPr marL="355600" marR="254635" indent="-3429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  <a:tab pos="1938655" algn="l"/>
              </a:tabLst>
            </a:pPr>
            <a:r>
              <a:rPr sz="3000" spc="-15" dirty="0">
                <a:latin typeface="Carlito"/>
                <a:cs typeface="Carlito"/>
              </a:rPr>
              <a:t>Here,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x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is	a loop </a:t>
            </a:r>
            <a:r>
              <a:rPr sz="3000" spc="-15" dirty="0">
                <a:latin typeface="Carlito"/>
                <a:cs typeface="Carlito"/>
              </a:rPr>
              <a:t>invariant, </a:t>
            </a:r>
            <a:r>
              <a:rPr sz="3000" spc="-5" dirty="0">
                <a:latin typeface="Carlito"/>
                <a:cs typeface="Carlito"/>
              </a:rPr>
              <a:t>which his </a:t>
            </a:r>
            <a:r>
              <a:rPr sz="3000" spc="-10" dirty="0">
                <a:latin typeface="Carlito"/>
                <a:cs typeface="Carlito"/>
              </a:rPr>
              <a:t>moved </a:t>
            </a:r>
            <a:r>
              <a:rPr sz="3000" spc="-5" dirty="0">
                <a:latin typeface="Carlito"/>
                <a:cs typeface="Carlito"/>
              </a:rPr>
              <a:t>out  of </a:t>
            </a:r>
            <a:r>
              <a:rPr sz="3000" spc="-10" dirty="0">
                <a:latin typeface="Carlito"/>
                <a:cs typeface="Carlito"/>
              </a:rPr>
              <a:t>loop </a:t>
            </a:r>
            <a:r>
              <a:rPr sz="3000" spc="-15" dirty="0">
                <a:latin typeface="Carlito"/>
                <a:cs typeface="Carlito"/>
              </a:rPr>
              <a:t>to perform </a:t>
            </a:r>
            <a:r>
              <a:rPr sz="3000" spc="-10" dirty="0">
                <a:latin typeface="Carlito"/>
                <a:cs typeface="Carlito"/>
              </a:rPr>
              <a:t>frequency</a:t>
            </a:r>
            <a:r>
              <a:rPr sz="3000" spc="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reduction.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Y is </a:t>
            </a:r>
            <a:r>
              <a:rPr sz="3000" spc="-10" dirty="0">
                <a:latin typeface="Carlito"/>
                <a:cs typeface="Carlito"/>
              </a:rPr>
              <a:t>indirectly </a:t>
            </a:r>
            <a:r>
              <a:rPr sz="3000" spc="-15" dirty="0">
                <a:latin typeface="Carlito"/>
                <a:cs typeface="Carlito"/>
              </a:rPr>
              <a:t>dependent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loop. </a:t>
            </a:r>
            <a:r>
              <a:rPr sz="3000" dirty="0">
                <a:latin typeface="Carlito"/>
                <a:cs typeface="Carlito"/>
              </a:rPr>
              <a:t>i.e </a:t>
            </a:r>
            <a:r>
              <a:rPr sz="3000" spc="-5" dirty="0">
                <a:latin typeface="Carlito"/>
                <a:cs typeface="Carlito"/>
              </a:rPr>
              <a:t>z,i</a:t>
            </a:r>
            <a:r>
              <a:rPr sz="3000" spc="3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;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So, </a:t>
            </a:r>
            <a:r>
              <a:rPr sz="3000" spc="-10" dirty="0">
                <a:latin typeface="Carlito"/>
                <a:cs typeface="Carlito"/>
              </a:rPr>
              <a:t>frequency reduction is </a:t>
            </a:r>
            <a:r>
              <a:rPr sz="3000" spc="-5" dirty="0">
                <a:latin typeface="Carlito"/>
                <a:cs typeface="Carlito"/>
              </a:rPr>
              <a:t>not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possible.</a:t>
            </a:r>
            <a:endParaRPr sz="30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Thus, </a:t>
            </a:r>
            <a:r>
              <a:rPr sz="3000" spc="-15" dirty="0">
                <a:latin typeface="Carlito"/>
                <a:cs typeface="Carlito"/>
              </a:rPr>
              <a:t>transformation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loop optimization moves  </a:t>
            </a:r>
            <a:r>
              <a:rPr sz="3000" dirty="0">
                <a:latin typeface="Carlito"/>
                <a:cs typeface="Carlito"/>
              </a:rPr>
              <a:t>loop </a:t>
            </a:r>
            <a:r>
              <a:rPr sz="3000" spc="-20" dirty="0">
                <a:latin typeface="Carlito"/>
                <a:cs typeface="Carlito"/>
              </a:rPr>
              <a:t>invariant </a:t>
            </a:r>
            <a:r>
              <a:rPr sz="3000" spc="-10" dirty="0">
                <a:latin typeface="Carlito"/>
                <a:cs typeface="Carlito"/>
              </a:rPr>
              <a:t>code </a:t>
            </a:r>
            <a:r>
              <a:rPr sz="3000" spc="-5" dirty="0">
                <a:latin typeface="Carlito"/>
                <a:cs typeface="Carlito"/>
              </a:rPr>
              <a:t>out of </a:t>
            </a:r>
            <a:r>
              <a:rPr sz="3000" dirty="0">
                <a:latin typeface="Carlito"/>
                <a:cs typeface="Carlito"/>
              </a:rPr>
              <a:t>loop and </a:t>
            </a:r>
            <a:r>
              <a:rPr sz="3000" spc="-5" dirty="0">
                <a:latin typeface="Carlito"/>
                <a:cs typeface="Carlito"/>
              </a:rPr>
              <a:t>places </a:t>
            </a:r>
            <a:r>
              <a:rPr sz="3000" dirty="0">
                <a:latin typeface="Carlito"/>
                <a:cs typeface="Carlito"/>
              </a:rPr>
              <a:t>it </a:t>
            </a:r>
            <a:r>
              <a:rPr sz="3000" spc="-10" dirty="0">
                <a:latin typeface="Carlito"/>
                <a:cs typeface="Carlito"/>
              </a:rPr>
              <a:t>prior 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loop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spc="-40" dirty="0">
                <a:latin typeface="Carlito"/>
                <a:cs typeface="Carlito"/>
              </a:rPr>
              <a:t>entry.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8260" y="461594"/>
            <a:ext cx="49701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e) </a:t>
            </a:r>
            <a:r>
              <a:rPr sz="4400" spc="-15" dirty="0"/>
              <a:t>Strength</a:t>
            </a:r>
            <a:r>
              <a:rPr sz="4400" spc="-70" dirty="0"/>
              <a:t> </a:t>
            </a:r>
            <a:r>
              <a:rPr sz="4400" spc="-10" dirty="0"/>
              <a:t>Reduction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7538"/>
            <a:ext cx="7907655" cy="447103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marR="27940" indent="-342900">
              <a:lnSpc>
                <a:spcPts val="259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Strength </a:t>
            </a:r>
            <a:r>
              <a:rPr sz="2700" spc="-10" dirty="0">
                <a:latin typeface="Carlito"/>
                <a:cs typeface="Carlito"/>
              </a:rPr>
              <a:t>reduction optimization </a:t>
            </a:r>
            <a:r>
              <a:rPr sz="2700" spc="-5" dirty="0">
                <a:latin typeface="Carlito"/>
                <a:cs typeface="Carlito"/>
              </a:rPr>
              <a:t>replaces </a:t>
            </a:r>
            <a:r>
              <a:rPr sz="2700" dirty="0">
                <a:latin typeface="Carlito"/>
                <a:cs typeface="Carlito"/>
              </a:rPr>
              <a:t>the  </a:t>
            </a:r>
            <a:r>
              <a:rPr sz="2700" spc="-10" dirty="0">
                <a:latin typeface="Carlito"/>
                <a:cs typeface="Carlito"/>
              </a:rPr>
              <a:t>occurrence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a time </a:t>
            </a:r>
            <a:r>
              <a:rPr sz="2700" spc="-10" dirty="0">
                <a:latin typeface="Carlito"/>
                <a:cs typeface="Carlito"/>
              </a:rPr>
              <a:t>consuming </a:t>
            </a:r>
            <a:r>
              <a:rPr sz="2700" spc="-15" dirty="0">
                <a:latin typeface="Carlito"/>
                <a:cs typeface="Carlito"/>
              </a:rPr>
              <a:t>operation </a:t>
            </a:r>
            <a:r>
              <a:rPr sz="2700" spc="-5" dirty="0">
                <a:latin typeface="Carlito"/>
                <a:cs typeface="Carlito"/>
              </a:rPr>
              <a:t>(also called  </a:t>
            </a:r>
            <a:r>
              <a:rPr sz="2700" spc="-65" dirty="0">
                <a:latin typeface="Arial"/>
                <a:cs typeface="Arial"/>
              </a:rPr>
              <a:t>‘high strength’ </a:t>
            </a:r>
            <a:r>
              <a:rPr sz="2700" spc="-70" dirty="0">
                <a:latin typeface="Arial"/>
                <a:cs typeface="Arial"/>
              </a:rPr>
              <a:t>operation) </a:t>
            </a:r>
            <a:r>
              <a:rPr sz="2700" spc="-114" dirty="0">
                <a:latin typeface="Arial"/>
                <a:cs typeface="Arial"/>
              </a:rPr>
              <a:t>by </a:t>
            </a:r>
            <a:r>
              <a:rPr sz="2700" spc="-85" dirty="0">
                <a:latin typeface="Arial"/>
                <a:cs typeface="Arial"/>
              </a:rPr>
              <a:t>n </a:t>
            </a:r>
            <a:r>
              <a:rPr sz="2700" spc="-120" dirty="0">
                <a:latin typeface="Arial"/>
                <a:cs typeface="Arial"/>
              </a:rPr>
              <a:t>occurrence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210" dirty="0">
                <a:latin typeface="Arial"/>
                <a:cs typeface="Arial"/>
              </a:rPr>
              <a:t>a </a:t>
            </a:r>
            <a:r>
              <a:rPr sz="2700" spc="-85" dirty="0">
                <a:latin typeface="Arial"/>
                <a:cs typeface="Arial"/>
              </a:rPr>
              <a:t>faster  </a:t>
            </a:r>
            <a:r>
              <a:rPr sz="2700" spc="-65" dirty="0">
                <a:latin typeface="Arial"/>
                <a:cs typeface="Arial"/>
              </a:rPr>
              <a:t>operation </a:t>
            </a:r>
            <a:r>
              <a:rPr sz="2700" spc="-135" dirty="0">
                <a:latin typeface="Arial"/>
                <a:cs typeface="Arial"/>
              </a:rPr>
              <a:t>(also </a:t>
            </a:r>
            <a:r>
              <a:rPr sz="2700" spc="-110" dirty="0">
                <a:latin typeface="Arial"/>
                <a:cs typeface="Arial"/>
              </a:rPr>
              <a:t>called </a:t>
            </a:r>
            <a:r>
              <a:rPr sz="2700" spc="-5" dirty="0">
                <a:latin typeface="Arial"/>
                <a:cs typeface="Arial"/>
              </a:rPr>
              <a:t>‘low </a:t>
            </a:r>
            <a:r>
              <a:rPr sz="2700" spc="-65" dirty="0">
                <a:latin typeface="Arial"/>
                <a:cs typeface="Arial"/>
              </a:rPr>
              <a:t>strength’</a:t>
            </a:r>
            <a:r>
              <a:rPr sz="2700" spc="-470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operation).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Example</a:t>
            </a:r>
            <a:r>
              <a:rPr sz="2700" spc="-3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6.34</a:t>
            </a:r>
            <a:endParaRPr sz="2700">
              <a:latin typeface="Carlito"/>
              <a:cs typeface="Carlito"/>
            </a:endParaRPr>
          </a:p>
          <a:p>
            <a:pPr marL="355600" marR="29464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Here, we are </a:t>
            </a:r>
            <a:r>
              <a:rPr sz="2700" spc="-5" dirty="0">
                <a:latin typeface="Carlito"/>
                <a:cs typeface="Carlito"/>
              </a:rPr>
              <a:t>replacing multiplication </a:t>
            </a:r>
            <a:r>
              <a:rPr sz="2700" spc="-15" dirty="0">
                <a:latin typeface="Carlito"/>
                <a:cs typeface="Carlito"/>
              </a:rPr>
              <a:t>operation </a:t>
            </a:r>
            <a:r>
              <a:rPr sz="2700" dirty="0">
                <a:latin typeface="Carlito"/>
                <a:cs typeface="Carlito"/>
              </a:rPr>
              <a:t>with  addition.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Beneficial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25" dirty="0">
                <a:latin typeface="Carlito"/>
                <a:cs typeface="Carlito"/>
              </a:rPr>
              <a:t>array</a:t>
            </a:r>
            <a:r>
              <a:rPr sz="2700" spc="-35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reference.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This </a:t>
            </a:r>
            <a:r>
              <a:rPr sz="2700" spc="-10" dirty="0">
                <a:latin typeface="Carlito"/>
                <a:cs typeface="Carlito"/>
              </a:rPr>
              <a:t>results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20" dirty="0">
                <a:latin typeface="Carlito"/>
                <a:cs typeface="Carlito"/>
              </a:rPr>
              <a:t>strength</a:t>
            </a:r>
            <a:r>
              <a:rPr sz="2700" spc="-5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reduction.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  <a:tab pos="2565400" algn="l"/>
              </a:tabLst>
            </a:pPr>
            <a:r>
              <a:rPr sz="2700" spc="-10" dirty="0">
                <a:latin typeface="Carlito"/>
                <a:cs typeface="Carlito"/>
              </a:rPr>
              <a:t>Dis-advantage:	</a:t>
            </a:r>
            <a:r>
              <a:rPr sz="2700" dirty="0">
                <a:latin typeface="Carlito"/>
                <a:cs typeface="Carlito"/>
              </a:rPr>
              <a:t>Not </a:t>
            </a:r>
            <a:r>
              <a:rPr sz="2700" spc="-10" dirty="0">
                <a:latin typeface="Carlito"/>
                <a:cs typeface="Carlito"/>
              </a:rPr>
              <a:t>recommended </a:t>
            </a:r>
            <a:r>
              <a:rPr sz="2700" spc="-25" dirty="0">
                <a:latin typeface="Carlito"/>
                <a:cs typeface="Carlito"/>
              </a:rPr>
              <a:t>for </a:t>
            </a:r>
            <a:r>
              <a:rPr sz="2700" spc="-5" dirty="0">
                <a:latin typeface="Carlito"/>
                <a:cs typeface="Carlito"/>
              </a:rPr>
              <a:t>floating </a:t>
            </a:r>
            <a:r>
              <a:rPr sz="2700" spc="-10" dirty="0">
                <a:latin typeface="Carlito"/>
                <a:cs typeface="Carlito"/>
              </a:rPr>
              <a:t>point  </a:t>
            </a:r>
            <a:r>
              <a:rPr sz="2700" spc="-125" dirty="0">
                <a:latin typeface="Arial"/>
                <a:cs typeface="Arial"/>
              </a:rPr>
              <a:t>operands. </a:t>
            </a:r>
            <a:r>
              <a:rPr sz="2700" spc="-204" dirty="0">
                <a:latin typeface="Arial"/>
                <a:cs typeface="Arial"/>
              </a:rPr>
              <a:t>Reason, </a:t>
            </a:r>
            <a:r>
              <a:rPr sz="2700" spc="85" dirty="0">
                <a:latin typeface="Arial"/>
                <a:cs typeface="Arial"/>
              </a:rPr>
              <a:t>it </a:t>
            </a:r>
            <a:r>
              <a:rPr sz="2700" spc="-75" dirty="0">
                <a:latin typeface="Arial"/>
                <a:cs typeface="Arial"/>
              </a:rPr>
              <a:t>doesn’t </a:t>
            </a:r>
            <a:r>
              <a:rPr sz="2700" spc="-120" dirty="0">
                <a:latin typeface="Arial"/>
                <a:cs typeface="Arial"/>
              </a:rPr>
              <a:t>guarantee </a:t>
            </a:r>
            <a:r>
              <a:rPr sz="2700" spc="-114" dirty="0">
                <a:latin typeface="Arial"/>
                <a:cs typeface="Arial"/>
              </a:rPr>
              <a:t>equivalence</a:t>
            </a:r>
            <a:r>
              <a:rPr sz="2700" spc="-550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of  </a:t>
            </a:r>
            <a:r>
              <a:rPr sz="2700" spc="-10" dirty="0">
                <a:latin typeface="Carlito"/>
                <a:cs typeface="Carlito"/>
              </a:rPr>
              <a:t>result.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1694" y="461594"/>
            <a:ext cx="68186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25" dirty="0"/>
              <a:t>f) </a:t>
            </a:r>
            <a:r>
              <a:rPr sz="4400" spc="-10" dirty="0"/>
              <a:t>Local </a:t>
            </a:r>
            <a:r>
              <a:rPr sz="4400" dirty="0"/>
              <a:t>&amp; Global</a:t>
            </a:r>
            <a:r>
              <a:rPr sz="4400" spc="-30" dirty="0"/>
              <a:t> </a:t>
            </a:r>
            <a:r>
              <a:rPr sz="4400" spc="-15" dirty="0"/>
              <a:t>Optimization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7968615" cy="481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0" dirty="0">
                <a:latin typeface="Carlito"/>
                <a:cs typeface="Carlito"/>
              </a:rPr>
              <a:t>Two</a:t>
            </a:r>
            <a:r>
              <a:rPr sz="2500" spc="-2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phases: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Local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63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Global</a:t>
            </a:r>
            <a:endParaRPr sz="2200">
              <a:latin typeface="Carlito"/>
              <a:cs typeface="Carlito"/>
            </a:endParaRPr>
          </a:p>
          <a:p>
            <a:pPr marL="355600" marR="50800" indent="-342900">
              <a:lnSpc>
                <a:spcPts val="24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Local Optimization: </a:t>
            </a:r>
            <a:r>
              <a:rPr sz="2500" spc="-5" dirty="0">
                <a:latin typeface="Carlito"/>
                <a:cs typeface="Carlito"/>
              </a:rPr>
              <a:t>applied </a:t>
            </a:r>
            <a:r>
              <a:rPr sz="2500" spc="-15" dirty="0">
                <a:latin typeface="Carlito"/>
                <a:cs typeface="Carlito"/>
              </a:rPr>
              <a:t>over </a:t>
            </a:r>
            <a:r>
              <a:rPr sz="2500" spc="-10" dirty="0">
                <a:latin typeface="Carlito"/>
                <a:cs typeface="Carlito"/>
              </a:rPr>
              <a:t>small segments consisting 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30" dirty="0">
                <a:latin typeface="Carlito"/>
                <a:cs typeface="Carlito"/>
              </a:rPr>
              <a:t>few</a:t>
            </a:r>
            <a:r>
              <a:rPr sz="2500" spc="-20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statements.</a:t>
            </a:r>
            <a:endParaRPr sz="2500">
              <a:latin typeface="Carlito"/>
              <a:cs typeface="Carlito"/>
            </a:endParaRPr>
          </a:p>
          <a:p>
            <a:pPr marL="355600" marR="657860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Global </a:t>
            </a:r>
            <a:r>
              <a:rPr sz="2500" spc="-10" dirty="0">
                <a:latin typeface="Carlito"/>
                <a:cs typeface="Carlito"/>
              </a:rPr>
              <a:t>Optimization: </a:t>
            </a:r>
            <a:r>
              <a:rPr sz="2500" spc="-5" dirty="0">
                <a:latin typeface="Carlito"/>
                <a:cs typeface="Carlito"/>
              </a:rPr>
              <a:t>applied </a:t>
            </a:r>
            <a:r>
              <a:rPr sz="2500" spc="-15" dirty="0">
                <a:latin typeface="Carlito"/>
                <a:cs typeface="Carlito"/>
              </a:rPr>
              <a:t>over </a:t>
            </a:r>
            <a:r>
              <a:rPr sz="2500" spc="-5" dirty="0">
                <a:latin typeface="Carlito"/>
                <a:cs typeface="Carlito"/>
              </a:rPr>
              <a:t>a </a:t>
            </a:r>
            <a:r>
              <a:rPr sz="2500" spc="-15" dirty="0">
                <a:latin typeface="Carlito"/>
                <a:cs typeface="Carlito"/>
              </a:rPr>
              <a:t>program </a:t>
            </a:r>
            <a:r>
              <a:rPr sz="2500" spc="-10" dirty="0">
                <a:latin typeface="Carlito"/>
                <a:cs typeface="Carlito"/>
              </a:rPr>
              <a:t>unit </a:t>
            </a:r>
            <a:r>
              <a:rPr sz="2500" spc="-15" dirty="0">
                <a:latin typeface="Carlito"/>
                <a:cs typeface="Carlito"/>
              </a:rPr>
              <a:t>over  </a:t>
            </a:r>
            <a:r>
              <a:rPr sz="2500" spc="-10" dirty="0">
                <a:latin typeface="Carlito"/>
                <a:cs typeface="Carlito"/>
              </a:rPr>
              <a:t>function </a:t>
            </a:r>
            <a:r>
              <a:rPr sz="2500" spc="-5" dirty="0">
                <a:latin typeface="Carlito"/>
                <a:cs typeface="Carlito"/>
              </a:rPr>
              <a:t>or </a:t>
            </a:r>
            <a:r>
              <a:rPr sz="2500" spc="-15" dirty="0">
                <a:latin typeface="Carlito"/>
                <a:cs typeface="Carlito"/>
              </a:rPr>
              <a:t>procedure.</a:t>
            </a:r>
            <a:endParaRPr sz="2500">
              <a:latin typeface="Carlito"/>
              <a:cs typeface="Carlito"/>
            </a:endParaRPr>
          </a:p>
          <a:p>
            <a:pPr marL="355600" marR="125476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Local optimization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5" dirty="0">
                <a:latin typeface="Carlito"/>
                <a:cs typeface="Carlito"/>
              </a:rPr>
              <a:t>preparatory </a:t>
            </a:r>
            <a:r>
              <a:rPr sz="2500" spc="-10" dirty="0">
                <a:latin typeface="Carlito"/>
                <a:cs typeface="Carlito"/>
              </a:rPr>
              <a:t>phase </a:t>
            </a:r>
            <a:r>
              <a:rPr sz="2500" spc="-25" dirty="0">
                <a:latin typeface="Carlito"/>
                <a:cs typeface="Carlito"/>
              </a:rPr>
              <a:t>for </a:t>
            </a:r>
            <a:r>
              <a:rPr sz="2500" spc="-5" dirty="0">
                <a:latin typeface="Carlito"/>
                <a:cs typeface="Carlito"/>
              </a:rPr>
              <a:t>global  </a:t>
            </a:r>
            <a:r>
              <a:rPr sz="2500" spc="-10" dirty="0">
                <a:latin typeface="Carlito"/>
                <a:cs typeface="Carlito"/>
              </a:rPr>
              <a:t>optimization.</a:t>
            </a:r>
            <a:endParaRPr sz="2500">
              <a:latin typeface="Carlito"/>
              <a:cs typeface="Carlito"/>
            </a:endParaRPr>
          </a:p>
          <a:p>
            <a:pPr marL="355600" marR="77343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Local optimization </a:t>
            </a:r>
            <a:r>
              <a:rPr sz="2500" spc="-5" dirty="0">
                <a:latin typeface="Carlito"/>
                <a:cs typeface="Carlito"/>
              </a:rPr>
              <a:t>simplifies </a:t>
            </a:r>
            <a:r>
              <a:rPr sz="2500" spc="-10" dirty="0">
                <a:latin typeface="Carlito"/>
                <a:cs typeface="Carlito"/>
              </a:rPr>
              <a:t>certain </a:t>
            </a:r>
            <a:r>
              <a:rPr sz="2500" spc="-5" dirty="0">
                <a:latin typeface="Carlito"/>
                <a:cs typeface="Carlito"/>
              </a:rPr>
              <a:t>aspects of global  </a:t>
            </a:r>
            <a:r>
              <a:rPr sz="2500" spc="-10" dirty="0">
                <a:latin typeface="Carlito"/>
                <a:cs typeface="Carlito"/>
              </a:rPr>
              <a:t>optimization.</a:t>
            </a:r>
            <a:endParaRPr sz="25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Global </a:t>
            </a:r>
            <a:r>
              <a:rPr sz="2500" spc="-10" dirty="0">
                <a:latin typeface="Carlito"/>
                <a:cs typeface="Carlito"/>
              </a:rPr>
              <a:t>optimization </a:t>
            </a:r>
            <a:r>
              <a:rPr sz="2500" spc="-5" dirty="0">
                <a:latin typeface="Carlito"/>
                <a:cs typeface="Carlito"/>
              </a:rPr>
              <a:t>eliminates only </a:t>
            </a:r>
            <a:r>
              <a:rPr sz="2500" spc="-20" dirty="0">
                <a:latin typeface="Carlito"/>
                <a:cs typeface="Carlito"/>
              </a:rPr>
              <a:t>first </a:t>
            </a:r>
            <a:r>
              <a:rPr sz="2500" spc="-10" dirty="0">
                <a:latin typeface="Carlito"/>
                <a:cs typeface="Carlito"/>
              </a:rPr>
              <a:t>occurrence </a:t>
            </a:r>
            <a:r>
              <a:rPr sz="2500" spc="-5" dirty="0">
                <a:latin typeface="Carlito"/>
                <a:cs typeface="Carlito"/>
              </a:rPr>
              <a:t>of a+b,  all other </a:t>
            </a:r>
            <a:r>
              <a:rPr sz="2500" spc="-10" dirty="0">
                <a:latin typeface="Carlito"/>
                <a:cs typeface="Carlito"/>
              </a:rPr>
              <a:t>occurances </a:t>
            </a:r>
            <a:r>
              <a:rPr sz="2500" spc="-5" dirty="0">
                <a:latin typeface="Carlito"/>
                <a:cs typeface="Carlito"/>
              </a:rPr>
              <a:t>will </a:t>
            </a:r>
            <a:r>
              <a:rPr sz="2500" spc="-10" dirty="0">
                <a:latin typeface="Carlito"/>
                <a:cs typeface="Carlito"/>
              </a:rPr>
              <a:t>eliminate automatically </a:t>
            </a:r>
            <a:r>
              <a:rPr sz="2500" spc="-5" dirty="0">
                <a:latin typeface="Carlito"/>
                <a:cs typeface="Carlito"/>
              </a:rPr>
              <a:t>with </a:t>
            </a:r>
            <a:r>
              <a:rPr sz="2500" spc="-10" dirty="0">
                <a:latin typeface="Carlito"/>
                <a:cs typeface="Carlito"/>
              </a:rPr>
              <a:t>local  optimization.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3876" y="461594"/>
            <a:ext cx="50152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[B] </a:t>
            </a:r>
            <a:r>
              <a:rPr sz="4400" spc="-10" dirty="0"/>
              <a:t>Local</a:t>
            </a:r>
            <a:r>
              <a:rPr sz="4400" spc="-45" dirty="0"/>
              <a:t> </a:t>
            </a:r>
            <a:r>
              <a:rPr sz="4400" spc="-15" dirty="0"/>
              <a:t>Optimization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7968615" cy="4309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Provides </a:t>
            </a:r>
            <a:r>
              <a:rPr sz="2500" spc="-5" dirty="0">
                <a:latin typeface="Carlito"/>
                <a:cs typeface="Carlito"/>
              </a:rPr>
              <a:t>limited </a:t>
            </a:r>
            <a:r>
              <a:rPr sz="2500" spc="-10" dirty="0">
                <a:latin typeface="Carlito"/>
                <a:cs typeface="Carlito"/>
              </a:rPr>
              <a:t>benefits </a:t>
            </a:r>
            <a:r>
              <a:rPr sz="2500" spc="-15" dirty="0">
                <a:latin typeface="Carlito"/>
                <a:cs typeface="Carlito"/>
              </a:rPr>
              <a:t>at </a:t>
            </a:r>
            <a:r>
              <a:rPr sz="2500" spc="-5" dirty="0">
                <a:latin typeface="Carlito"/>
                <a:cs typeface="Carlito"/>
              </a:rPr>
              <a:t>low</a:t>
            </a:r>
            <a:r>
              <a:rPr sz="2500" spc="10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cost.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  <a:tab pos="1412875" algn="l"/>
              </a:tabLst>
            </a:pPr>
            <a:r>
              <a:rPr sz="2500" spc="-10" dirty="0">
                <a:latin typeface="Carlito"/>
                <a:cs typeface="Carlito"/>
              </a:rPr>
              <a:t>Scope?	</a:t>
            </a:r>
            <a:r>
              <a:rPr sz="2500" spc="-5" dirty="0">
                <a:latin typeface="Carlito"/>
                <a:cs typeface="Carlito"/>
              </a:rPr>
              <a:t>Basic </a:t>
            </a:r>
            <a:r>
              <a:rPr sz="2500" spc="-10" dirty="0">
                <a:latin typeface="Carlito"/>
                <a:cs typeface="Carlito"/>
              </a:rPr>
              <a:t>block </a:t>
            </a:r>
            <a:r>
              <a:rPr sz="2500" spc="-5" dirty="0">
                <a:latin typeface="Carlito"/>
                <a:cs typeface="Carlito"/>
              </a:rPr>
              <a:t>which is essentially </a:t>
            </a:r>
            <a:r>
              <a:rPr sz="2500" spc="-10" dirty="0">
                <a:latin typeface="Carlito"/>
                <a:cs typeface="Carlito"/>
              </a:rPr>
              <a:t>sequential segment  </a:t>
            </a:r>
            <a:r>
              <a:rPr sz="2500" spc="-5" dirty="0">
                <a:latin typeface="Carlito"/>
                <a:cs typeface="Carlito"/>
              </a:rPr>
              <a:t>in a</a:t>
            </a:r>
            <a:r>
              <a:rPr sz="2500" spc="-20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program.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rlito"/>
                <a:cs typeface="Carlito"/>
              </a:rPr>
              <a:t>Cost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45" dirty="0">
                <a:latin typeface="Carlito"/>
                <a:cs typeface="Carlito"/>
              </a:rPr>
              <a:t>low.</a:t>
            </a:r>
            <a:r>
              <a:rPr sz="2500" spc="-35" dirty="0">
                <a:latin typeface="Carlito"/>
                <a:cs typeface="Carlito"/>
              </a:rPr>
              <a:t> </a:t>
            </a:r>
            <a:r>
              <a:rPr sz="2500" spc="-20" dirty="0">
                <a:latin typeface="Carlito"/>
                <a:cs typeface="Carlito"/>
              </a:rPr>
              <a:t>Why?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Sequential</a:t>
            </a:r>
            <a:r>
              <a:rPr sz="2200" spc="-15" dirty="0">
                <a:latin typeface="Carlito"/>
                <a:cs typeface="Carlito"/>
              </a:rPr>
              <a:t> Nature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Simplified Analysis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63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Applied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basic</a:t>
            </a:r>
            <a:r>
              <a:rPr sz="2200" spc="-10" dirty="0">
                <a:latin typeface="Carlito"/>
                <a:cs typeface="Carlito"/>
              </a:rPr>
              <a:t> block.</a:t>
            </a:r>
            <a:endParaRPr sz="2200">
              <a:latin typeface="Carlito"/>
              <a:cs typeface="Carlito"/>
            </a:endParaRPr>
          </a:p>
          <a:p>
            <a:pPr marL="355600" marR="13335" indent="-342900">
              <a:lnSpc>
                <a:spcPts val="24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Limitations? </a:t>
            </a:r>
            <a:r>
              <a:rPr sz="2500" spc="-5" dirty="0">
                <a:latin typeface="Carlito"/>
                <a:cs typeface="Carlito"/>
              </a:rPr>
              <a:t>Loop </a:t>
            </a:r>
            <a:r>
              <a:rPr sz="2500" spc="-10" dirty="0">
                <a:latin typeface="Carlito"/>
                <a:cs typeface="Carlito"/>
              </a:rPr>
              <a:t>optimization </a:t>
            </a:r>
            <a:r>
              <a:rPr sz="2500" spc="-5" dirty="0">
                <a:latin typeface="Carlito"/>
                <a:cs typeface="Carlito"/>
              </a:rPr>
              <a:t>is </a:t>
            </a:r>
            <a:r>
              <a:rPr sz="2500" spc="-15" dirty="0">
                <a:latin typeface="Carlito"/>
                <a:cs typeface="Carlito"/>
              </a:rPr>
              <a:t>beyond </a:t>
            </a:r>
            <a:r>
              <a:rPr sz="2500" spc="-5" dirty="0">
                <a:latin typeface="Carlito"/>
                <a:cs typeface="Carlito"/>
              </a:rPr>
              <a:t>the </a:t>
            </a:r>
            <a:r>
              <a:rPr sz="2500" spc="-15" dirty="0">
                <a:latin typeface="Carlito"/>
                <a:cs typeface="Carlito"/>
              </a:rPr>
              <a:t>scope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local  optimization.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See </a:t>
            </a:r>
            <a:r>
              <a:rPr sz="2500" spc="-15" dirty="0">
                <a:latin typeface="Carlito"/>
                <a:cs typeface="Carlito"/>
              </a:rPr>
              <a:t>def </a:t>
            </a:r>
            <a:r>
              <a:rPr sz="2500" dirty="0">
                <a:latin typeface="Carlito"/>
                <a:cs typeface="Carlito"/>
              </a:rPr>
              <a:t>of </a:t>
            </a:r>
            <a:r>
              <a:rPr sz="2500" spc="-5" dirty="0">
                <a:latin typeface="Carlito"/>
                <a:cs typeface="Carlito"/>
              </a:rPr>
              <a:t>basic </a:t>
            </a:r>
            <a:r>
              <a:rPr sz="2500" spc="-10" dirty="0">
                <a:latin typeface="Carlito"/>
                <a:cs typeface="Carlito"/>
              </a:rPr>
              <a:t>block </a:t>
            </a:r>
            <a:r>
              <a:rPr sz="2500" spc="-5" dirty="0">
                <a:latin typeface="Carlito"/>
                <a:cs typeface="Carlito"/>
              </a:rPr>
              <a:t>in book, pg </a:t>
            </a:r>
            <a:r>
              <a:rPr sz="2500" spc="-10" dirty="0">
                <a:latin typeface="Carlito"/>
                <a:cs typeface="Carlito"/>
              </a:rPr>
              <a:t>no.</a:t>
            </a:r>
            <a:r>
              <a:rPr sz="2500" spc="2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203.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Is a </a:t>
            </a:r>
            <a:r>
              <a:rPr sz="2500" spc="-10" dirty="0">
                <a:latin typeface="Carlito"/>
                <a:cs typeface="Carlito"/>
              </a:rPr>
              <a:t>single </a:t>
            </a:r>
            <a:r>
              <a:rPr sz="2500" spc="-5" dirty="0">
                <a:latin typeface="Carlito"/>
                <a:cs typeface="Carlito"/>
              </a:rPr>
              <a:t>entry</a:t>
            </a:r>
            <a:r>
              <a:rPr sz="2500" spc="-4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point.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Essentially</a:t>
            </a:r>
            <a:r>
              <a:rPr sz="2500" spc="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sequential.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9785" y="461594"/>
            <a:ext cx="34296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Value </a:t>
            </a:r>
            <a:r>
              <a:rPr sz="4400" dirty="0"/>
              <a:t>Number: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1541"/>
            <a:ext cx="7722234" cy="4606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16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Provides </a:t>
            </a:r>
            <a:r>
              <a:rPr sz="2000" spc="-5" dirty="0">
                <a:latin typeface="Carlito"/>
                <a:cs typeface="Carlito"/>
              </a:rPr>
              <a:t>simple </a:t>
            </a:r>
            <a:r>
              <a:rPr sz="2000" dirty="0">
                <a:latin typeface="Carlito"/>
                <a:cs typeface="Carlito"/>
              </a:rPr>
              <a:t>means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determine whether </a:t>
            </a:r>
            <a:r>
              <a:rPr sz="2000" spc="-10" dirty="0">
                <a:latin typeface="Carlito"/>
                <a:cs typeface="Carlito"/>
              </a:rPr>
              <a:t>two </a:t>
            </a:r>
            <a:r>
              <a:rPr sz="2000" spc="-5" dirty="0">
                <a:latin typeface="Carlito"/>
                <a:cs typeface="Carlito"/>
              </a:rPr>
              <a:t>occurrence </a:t>
            </a:r>
            <a:r>
              <a:rPr sz="2000" dirty="0">
                <a:latin typeface="Carlito"/>
                <a:cs typeface="Carlito"/>
              </a:rPr>
              <a:t>of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an</a:t>
            </a:r>
            <a:endParaRPr sz="2000">
              <a:latin typeface="Carlito"/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spc="-10" dirty="0">
                <a:latin typeface="Carlito"/>
                <a:cs typeface="Carlito"/>
              </a:rPr>
              <a:t>expression </a:t>
            </a:r>
            <a:r>
              <a:rPr sz="2000" dirty="0">
                <a:latin typeface="Carlito"/>
                <a:cs typeface="Carlito"/>
              </a:rPr>
              <a:t>in a basic </a:t>
            </a:r>
            <a:r>
              <a:rPr sz="2000" spc="-5" dirty="0">
                <a:latin typeface="Carlito"/>
                <a:cs typeface="Carlito"/>
              </a:rPr>
              <a:t>block </a:t>
            </a:r>
            <a:r>
              <a:rPr sz="2000" spc="-10" dirty="0">
                <a:latin typeface="Carlito"/>
                <a:cs typeface="Carlito"/>
              </a:rPr>
              <a:t>are equivalent </a:t>
            </a:r>
            <a:r>
              <a:rPr sz="2000" spc="-5" dirty="0">
                <a:latin typeface="Carlito"/>
                <a:cs typeface="Carlito"/>
              </a:rPr>
              <a:t>or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not.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This technique </a:t>
            </a:r>
            <a:r>
              <a:rPr sz="2000" dirty="0">
                <a:latin typeface="Carlito"/>
                <a:cs typeface="Carlito"/>
              </a:rPr>
              <a:t>is applied while identifying the </a:t>
            </a:r>
            <a:r>
              <a:rPr sz="2000" spc="-5" dirty="0">
                <a:latin typeface="Carlito"/>
                <a:cs typeface="Carlito"/>
              </a:rPr>
              <a:t>basic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block.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Steps </a:t>
            </a:r>
            <a:r>
              <a:rPr sz="2000" dirty="0">
                <a:latin typeface="Carlito"/>
                <a:cs typeface="Carlito"/>
              </a:rPr>
              <a:t>/ </a:t>
            </a:r>
            <a:r>
              <a:rPr sz="2000" spc="-5" dirty="0">
                <a:latin typeface="Carlito"/>
                <a:cs typeface="Carlito"/>
              </a:rPr>
              <a:t>Conditions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value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numbers:</a:t>
            </a:r>
            <a:endParaRPr sz="2000">
              <a:latin typeface="Carlito"/>
              <a:cs typeface="Carlito"/>
            </a:endParaRPr>
          </a:p>
          <a:p>
            <a:pPr marL="469900">
              <a:lnSpc>
                <a:spcPts val="1945"/>
              </a:lnSpc>
              <a:spcBef>
                <a:spcPts val="10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30" dirty="0">
                <a:latin typeface="Carlito"/>
                <a:cs typeface="Carlito"/>
              </a:rPr>
              <a:t>Two </a:t>
            </a:r>
            <a:r>
              <a:rPr sz="1800" spc="-10" dirty="0">
                <a:latin typeface="Carlito"/>
                <a:cs typeface="Carlito"/>
              </a:rPr>
              <a:t>expression </a:t>
            </a:r>
            <a:r>
              <a:rPr sz="1800" dirty="0">
                <a:latin typeface="Carlito"/>
                <a:cs typeface="Carlito"/>
              </a:rPr>
              <a:t>ei and ej </a:t>
            </a:r>
            <a:r>
              <a:rPr sz="1800" spc="-10" dirty="0">
                <a:latin typeface="Carlito"/>
                <a:cs typeface="Carlito"/>
              </a:rPr>
              <a:t>are </a:t>
            </a:r>
            <a:r>
              <a:rPr sz="1800" spc="-5" dirty="0">
                <a:latin typeface="Carlito"/>
                <a:cs typeface="Carlito"/>
              </a:rPr>
              <a:t>equivalent if </a:t>
            </a:r>
            <a:r>
              <a:rPr sz="1800" dirty="0">
                <a:latin typeface="Carlito"/>
                <a:cs typeface="Carlito"/>
              </a:rPr>
              <a:t>they </a:t>
            </a:r>
            <a:r>
              <a:rPr sz="1800" spc="-10" dirty="0">
                <a:latin typeface="Carlito"/>
                <a:cs typeface="Carlito"/>
              </a:rPr>
              <a:t>are </a:t>
            </a:r>
            <a:r>
              <a:rPr sz="1800" spc="-5" dirty="0">
                <a:latin typeface="Carlito"/>
                <a:cs typeface="Carlito"/>
              </a:rPr>
              <a:t>congruent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7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their</a:t>
            </a:r>
            <a:endParaRPr sz="1800">
              <a:latin typeface="Carlito"/>
              <a:cs typeface="Carlito"/>
            </a:endParaRPr>
          </a:p>
          <a:p>
            <a:pPr marL="756285">
              <a:lnSpc>
                <a:spcPts val="1939"/>
              </a:lnSpc>
            </a:pPr>
            <a:r>
              <a:rPr sz="1800" spc="-10" dirty="0">
                <a:latin typeface="Carlito"/>
                <a:cs typeface="Carlito"/>
              </a:rPr>
              <a:t>operands </a:t>
            </a:r>
            <a:r>
              <a:rPr sz="1800" spc="-15" dirty="0">
                <a:latin typeface="Carlito"/>
                <a:cs typeface="Carlito"/>
              </a:rPr>
              <a:t>have </a:t>
            </a:r>
            <a:r>
              <a:rPr sz="1800" spc="-5" dirty="0">
                <a:latin typeface="Carlito"/>
                <a:cs typeface="Carlito"/>
              </a:rPr>
              <a:t>same </a:t>
            </a:r>
            <a:r>
              <a:rPr sz="1800" spc="-10" dirty="0">
                <a:latin typeface="Carlito"/>
                <a:cs typeface="Carlito"/>
              </a:rPr>
              <a:t>value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30" dirty="0">
                <a:latin typeface="Carlito"/>
                <a:cs typeface="Carlito"/>
              </a:rPr>
              <a:t>number.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See </a:t>
            </a:r>
            <a:r>
              <a:rPr sz="2000" dirty="0">
                <a:latin typeface="Carlito"/>
                <a:cs typeface="Carlito"/>
              </a:rPr>
              <a:t>eg. 6.35 and 6.36 pg.</a:t>
            </a:r>
            <a:r>
              <a:rPr sz="2000" spc="-1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204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Starting of variable </a:t>
            </a:r>
            <a:r>
              <a:rPr sz="2000" dirty="0">
                <a:latin typeface="Carlito"/>
                <a:cs typeface="Carlito"/>
              </a:rPr>
              <a:t>is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0.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Carlito"/>
                <a:cs typeface="Carlito"/>
              </a:rPr>
              <a:t>Value </a:t>
            </a:r>
            <a:r>
              <a:rPr sz="2000" spc="-5" dirty="0">
                <a:latin typeface="Carlito"/>
                <a:cs typeface="Carlito"/>
              </a:rPr>
              <a:t>no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considered </a:t>
            </a:r>
            <a:r>
              <a:rPr sz="2000" spc="-5" dirty="0">
                <a:latin typeface="Carlito"/>
                <a:cs typeface="Carlito"/>
              </a:rPr>
              <a:t>only </a:t>
            </a:r>
            <a:r>
              <a:rPr sz="2000" dirty="0">
                <a:latin typeface="Carlito"/>
                <a:cs typeface="Carlito"/>
              </a:rPr>
              <a:t>when </a:t>
            </a:r>
            <a:r>
              <a:rPr sz="2000" spc="-10" dirty="0">
                <a:latin typeface="Carlito"/>
                <a:cs typeface="Carlito"/>
              </a:rPr>
              <a:t>operation </a:t>
            </a:r>
            <a:r>
              <a:rPr sz="2000" dirty="0">
                <a:latin typeface="Carlito"/>
                <a:cs typeface="Carlito"/>
              </a:rPr>
              <a:t>need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be performed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over</a:t>
            </a:r>
            <a:endParaRPr sz="2000">
              <a:latin typeface="Carlito"/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latin typeface="Carlito"/>
                <a:cs typeface="Carlito"/>
              </a:rPr>
              <a:t>variables.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Flag checks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see </a:t>
            </a:r>
            <a:r>
              <a:rPr sz="2000" dirty="0">
                <a:latin typeface="Carlito"/>
                <a:cs typeface="Carlito"/>
              </a:rPr>
              <a:t>if </a:t>
            </a:r>
            <a:r>
              <a:rPr sz="2000" spc="-5" dirty="0">
                <a:latin typeface="Carlito"/>
                <a:cs typeface="Carlito"/>
              </a:rPr>
              <a:t>value needs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be </a:t>
            </a:r>
            <a:r>
              <a:rPr sz="2000" spc="-15" dirty="0">
                <a:latin typeface="Carlito"/>
                <a:cs typeface="Carlito"/>
              </a:rPr>
              <a:t>stored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10" dirty="0">
                <a:latin typeface="Carlito"/>
                <a:cs typeface="Carlito"/>
              </a:rPr>
              <a:t>temporary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location.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30" dirty="0">
                <a:latin typeface="Arial"/>
                <a:cs typeface="Arial"/>
              </a:rPr>
              <a:t>This </a:t>
            </a:r>
            <a:r>
              <a:rPr sz="2000" spc="-85" dirty="0">
                <a:latin typeface="Arial"/>
                <a:cs typeface="Arial"/>
              </a:rPr>
              <a:t>semantic </a:t>
            </a:r>
            <a:r>
              <a:rPr sz="2000" spc="-125" dirty="0">
                <a:latin typeface="Arial"/>
                <a:cs typeface="Arial"/>
              </a:rPr>
              <a:t>can </a:t>
            </a:r>
            <a:r>
              <a:rPr sz="2000" spc="-90" dirty="0">
                <a:latin typeface="Arial"/>
                <a:cs typeface="Arial"/>
              </a:rPr>
              <a:t>be </a:t>
            </a:r>
            <a:r>
              <a:rPr sz="2000" spc="-80" dirty="0">
                <a:latin typeface="Arial"/>
                <a:cs typeface="Arial"/>
              </a:rPr>
              <a:t>extended </a:t>
            </a:r>
            <a:r>
              <a:rPr sz="2000" spc="20" dirty="0">
                <a:latin typeface="Arial"/>
                <a:cs typeface="Arial"/>
              </a:rPr>
              <a:t>to </a:t>
            </a:r>
            <a:r>
              <a:rPr sz="2000" spc="-45" dirty="0">
                <a:latin typeface="Arial"/>
                <a:cs typeface="Arial"/>
              </a:rPr>
              <a:t>implement </a:t>
            </a:r>
            <a:r>
              <a:rPr sz="2000" spc="-55" dirty="0">
                <a:latin typeface="Arial"/>
                <a:cs typeface="Arial"/>
              </a:rPr>
              <a:t>“constant</a:t>
            </a:r>
            <a:r>
              <a:rPr sz="2000" spc="-28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propagation”.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See </a:t>
            </a:r>
            <a:r>
              <a:rPr sz="2000" dirty="0">
                <a:latin typeface="Carlito"/>
                <a:cs typeface="Carlito"/>
              </a:rPr>
              <a:t>eg. 6.37 </a:t>
            </a:r>
            <a:r>
              <a:rPr sz="2000" spc="-5" dirty="0">
                <a:latin typeface="Carlito"/>
                <a:cs typeface="Carlito"/>
              </a:rPr>
              <a:t>on pg. no.</a:t>
            </a:r>
            <a:r>
              <a:rPr sz="2000" spc="-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206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Last value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treated </a:t>
            </a:r>
            <a:r>
              <a:rPr sz="2000" dirty="0">
                <a:latin typeface="Carlito"/>
                <a:cs typeface="Carlito"/>
              </a:rPr>
              <a:t>as </a:t>
            </a:r>
            <a:r>
              <a:rPr sz="2000" spc="-15" dirty="0">
                <a:latin typeface="Carlito"/>
                <a:cs typeface="Carlito"/>
              </a:rPr>
              <a:t>constant </a:t>
            </a:r>
            <a:r>
              <a:rPr sz="2000" dirty="0">
                <a:latin typeface="Carlito"/>
                <a:cs typeface="Carlito"/>
              </a:rPr>
              <a:t>and quadruple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b=81.9 </a:t>
            </a:r>
            <a:r>
              <a:rPr sz="2000" dirty="0">
                <a:latin typeface="Carlito"/>
                <a:cs typeface="Carlito"/>
              </a:rPr>
              <a:t>is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generated.</a:t>
            </a:r>
            <a:endParaRPr sz="2000">
              <a:latin typeface="Carlito"/>
              <a:cs typeface="Carlito"/>
            </a:endParaRPr>
          </a:p>
          <a:p>
            <a:pPr marL="355600" marR="554990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This </a:t>
            </a:r>
            <a:r>
              <a:rPr sz="2000" dirty="0">
                <a:latin typeface="Carlito"/>
                <a:cs typeface="Carlito"/>
              </a:rPr>
              <a:t>leads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possibility of </a:t>
            </a:r>
            <a:r>
              <a:rPr sz="2000" spc="-15" dirty="0">
                <a:latin typeface="Carlito"/>
                <a:cs typeface="Carlito"/>
              </a:rPr>
              <a:t>constant </a:t>
            </a:r>
            <a:r>
              <a:rPr sz="2000" spc="-10" dirty="0">
                <a:latin typeface="Carlito"/>
                <a:cs typeface="Carlito"/>
              </a:rPr>
              <a:t>propagation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folding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last  </a:t>
            </a:r>
            <a:r>
              <a:rPr sz="2000" spc="-15" dirty="0">
                <a:latin typeface="Carlito"/>
                <a:cs typeface="Carlito"/>
              </a:rPr>
              <a:t>statement.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3001" y="461594"/>
            <a:ext cx="53225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[C] Global</a:t>
            </a:r>
            <a:r>
              <a:rPr sz="4400" spc="-70" dirty="0"/>
              <a:t> </a:t>
            </a:r>
            <a:r>
              <a:rPr sz="4400" spc="-10" dirty="0"/>
              <a:t>Optimization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31140" y="1559049"/>
            <a:ext cx="8585200" cy="4631690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latin typeface="Carlito"/>
                <a:cs typeface="Carlito"/>
              </a:rPr>
              <a:t>Require </a:t>
            </a:r>
            <a:r>
              <a:rPr sz="1900" spc="-15" dirty="0">
                <a:latin typeface="Carlito"/>
                <a:cs typeface="Carlito"/>
              </a:rPr>
              <a:t>more </a:t>
            </a:r>
            <a:r>
              <a:rPr sz="1900" spc="-5" dirty="0">
                <a:latin typeface="Carlito"/>
                <a:cs typeface="Carlito"/>
              </a:rPr>
              <a:t>analytic </a:t>
            </a:r>
            <a:r>
              <a:rPr sz="1900" spc="-15" dirty="0">
                <a:latin typeface="Carlito"/>
                <a:cs typeface="Carlito"/>
              </a:rPr>
              <a:t>efforts to </a:t>
            </a:r>
            <a:r>
              <a:rPr sz="1900" spc="-10" dirty="0">
                <a:latin typeface="Carlito"/>
                <a:cs typeface="Carlito"/>
              </a:rPr>
              <a:t>establish </a:t>
            </a:r>
            <a:r>
              <a:rPr sz="1900" spc="-5" dirty="0">
                <a:latin typeface="Carlito"/>
                <a:cs typeface="Carlito"/>
              </a:rPr>
              <a:t>the </a:t>
            </a:r>
            <a:r>
              <a:rPr sz="1900" spc="-10" dirty="0">
                <a:latin typeface="Carlito"/>
                <a:cs typeface="Carlito"/>
              </a:rPr>
              <a:t>feasibility </a:t>
            </a:r>
            <a:r>
              <a:rPr sz="1900" spc="-5" dirty="0">
                <a:latin typeface="Carlito"/>
                <a:cs typeface="Carlito"/>
              </a:rPr>
              <a:t>of an</a:t>
            </a:r>
            <a:r>
              <a:rPr sz="1900" spc="120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optimization.</a:t>
            </a:r>
            <a:endParaRPr sz="19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Carlito"/>
                <a:cs typeface="Carlito"/>
              </a:rPr>
              <a:t>Global </a:t>
            </a:r>
            <a:r>
              <a:rPr sz="1900" spc="-10" dirty="0">
                <a:latin typeface="Carlito"/>
                <a:cs typeface="Carlito"/>
              </a:rPr>
              <a:t>common </a:t>
            </a:r>
            <a:r>
              <a:rPr sz="1900" spc="-5" dirty="0">
                <a:latin typeface="Carlito"/>
                <a:cs typeface="Carlito"/>
              </a:rPr>
              <a:t>sub </a:t>
            </a:r>
            <a:r>
              <a:rPr sz="1900" spc="-10" dirty="0">
                <a:latin typeface="Carlito"/>
                <a:cs typeface="Carlito"/>
              </a:rPr>
              <a:t>expression </a:t>
            </a:r>
            <a:r>
              <a:rPr sz="1900" spc="-5" dirty="0">
                <a:latin typeface="Carlito"/>
                <a:cs typeface="Carlito"/>
              </a:rPr>
              <a:t>elimination is </a:t>
            </a:r>
            <a:r>
              <a:rPr sz="1900" spc="-10" dirty="0">
                <a:latin typeface="Carlito"/>
                <a:cs typeface="Carlito"/>
              </a:rPr>
              <a:t>done</a:t>
            </a:r>
            <a:r>
              <a:rPr sz="1900" spc="3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here.</a:t>
            </a:r>
            <a:endParaRPr sz="19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Carlito"/>
                <a:cs typeface="Carlito"/>
              </a:rPr>
              <a:t>Occurrence </a:t>
            </a:r>
            <a:r>
              <a:rPr sz="1900" spc="-10" dirty="0">
                <a:latin typeface="Carlito"/>
                <a:cs typeface="Carlito"/>
              </a:rPr>
              <a:t>can </a:t>
            </a:r>
            <a:r>
              <a:rPr sz="1900" spc="-5" dirty="0">
                <a:latin typeface="Carlito"/>
                <a:cs typeface="Carlito"/>
              </a:rPr>
              <a:t>be </a:t>
            </a:r>
            <a:r>
              <a:rPr sz="1900" spc="-10" dirty="0">
                <a:latin typeface="Carlito"/>
                <a:cs typeface="Carlito"/>
              </a:rPr>
              <a:t>eliminated </a:t>
            </a:r>
            <a:r>
              <a:rPr sz="1900" spc="-5" dirty="0">
                <a:latin typeface="Carlito"/>
                <a:cs typeface="Carlito"/>
              </a:rPr>
              <a:t>if it </a:t>
            </a:r>
            <a:r>
              <a:rPr sz="19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satisfy </a:t>
            </a:r>
            <a:r>
              <a:rPr sz="19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two</a:t>
            </a:r>
            <a:r>
              <a:rPr sz="1900" b="1" u="heavy" spc="4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9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condition</a:t>
            </a:r>
            <a:r>
              <a:rPr sz="1900" spc="-5" dirty="0">
                <a:latin typeface="Carlito"/>
                <a:cs typeface="Carlito"/>
              </a:rPr>
              <a:t>:</a:t>
            </a:r>
            <a:endParaRPr sz="1900">
              <a:latin typeface="Carlito"/>
              <a:cs typeface="Carlito"/>
            </a:endParaRPr>
          </a:p>
          <a:p>
            <a:pPr marL="756285" lvl="1" indent="-287020">
              <a:lnSpc>
                <a:spcPts val="2160"/>
              </a:lnSpc>
              <a:spcBef>
                <a:spcPts val="24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900" spc="-5" dirty="0">
                <a:latin typeface="Carlito"/>
                <a:cs typeface="Carlito"/>
              </a:rPr>
              <a:t>1. Basic Block bj is </a:t>
            </a:r>
            <a:r>
              <a:rPr sz="1900" spc="-15" dirty="0">
                <a:latin typeface="Carlito"/>
                <a:cs typeface="Carlito"/>
              </a:rPr>
              <a:t>executed </a:t>
            </a:r>
            <a:r>
              <a:rPr sz="1900" spc="-10" dirty="0">
                <a:latin typeface="Carlito"/>
                <a:cs typeface="Carlito"/>
              </a:rPr>
              <a:t>only after </a:t>
            </a:r>
            <a:r>
              <a:rPr sz="1900" spc="-5" dirty="0">
                <a:latin typeface="Carlito"/>
                <a:cs typeface="Carlito"/>
              </a:rPr>
              <a:t>some </a:t>
            </a:r>
            <a:r>
              <a:rPr sz="1900" spc="-10" dirty="0">
                <a:latin typeface="Carlito"/>
                <a:cs typeface="Carlito"/>
              </a:rPr>
              <a:t>block </a:t>
            </a:r>
            <a:r>
              <a:rPr sz="1900" spc="-5" dirty="0">
                <a:latin typeface="Carlito"/>
                <a:cs typeface="Carlito"/>
              </a:rPr>
              <a:t>bk </a:t>
            </a:r>
            <a:r>
              <a:rPr sz="1900" spc="-305" dirty="0">
                <a:latin typeface="DejaVu Sans"/>
                <a:cs typeface="DejaVu Sans"/>
              </a:rPr>
              <a:t>ϵ </a:t>
            </a:r>
            <a:r>
              <a:rPr sz="1900" spc="-5" dirty="0">
                <a:latin typeface="Carlito"/>
                <a:cs typeface="Carlito"/>
              </a:rPr>
              <a:t>SB has been</a:t>
            </a:r>
            <a:r>
              <a:rPr sz="1900" spc="-100" dirty="0">
                <a:latin typeface="Carlito"/>
                <a:cs typeface="Carlito"/>
              </a:rPr>
              <a:t> </a:t>
            </a:r>
            <a:r>
              <a:rPr sz="1900" spc="-15" dirty="0">
                <a:latin typeface="Carlito"/>
                <a:cs typeface="Carlito"/>
              </a:rPr>
              <a:t>executed</a:t>
            </a:r>
            <a:endParaRPr sz="1900">
              <a:latin typeface="Carlito"/>
              <a:cs typeface="Carlito"/>
            </a:endParaRPr>
          </a:p>
          <a:p>
            <a:pPr marL="756285">
              <a:lnSpc>
                <a:spcPts val="2160"/>
              </a:lnSpc>
            </a:pPr>
            <a:r>
              <a:rPr sz="1900" spc="-5" dirty="0">
                <a:latin typeface="Carlito"/>
                <a:cs typeface="Carlito"/>
              </a:rPr>
              <a:t>one or </a:t>
            </a:r>
            <a:r>
              <a:rPr sz="1900" spc="-15" dirty="0">
                <a:latin typeface="Carlito"/>
                <a:cs typeface="Carlito"/>
              </a:rPr>
              <a:t>more </a:t>
            </a:r>
            <a:r>
              <a:rPr sz="1900" spc="-5" dirty="0">
                <a:latin typeface="Carlito"/>
                <a:cs typeface="Carlito"/>
              </a:rPr>
              <a:t>times </a:t>
            </a:r>
            <a:r>
              <a:rPr sz="1900" spc="-10" dirty="0">
                <a:latin typeface="Carlito"/>
                <a:cs typeface="Carlito"/>
              </a:rPr>
              <a:t>(Ensure </a:t>
            </a:r>
            <a:r>
              <a:rPr sz="1900" spc="-5" dirty="0">
                <a:latin typeface="Carlito"/>
                <a:cs typeface="Carlito"/>
              </a:rPr>
              <a:t>x*y is </a:t>
            </a:r>
            <a:r>
              <a:rPr sz="1900" spc="-10" dirty="0">
                <a:latin typeface="Carlito"/>
                <a:cs typeface="Carlito"/>
              </a:rPr>
              <a:t>evaluated </a:t>
            </a:r>
            <a:r>
              <a:rPr sz="1900" spc="-20" dirty="0">
                <a:latin typeface="Carlito"/>
                <a:cs typeface="Carlito"/>
              </a:rPr>
              <a:t>before</a:t>
            </a:r>
            <a:r>
              <a:rPr sz="1900" spc="55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bj)</a:t>
            </a:r>
            <a:endParaRPr sz="1900">
              <a:latin typeface="Carlito"/>
              <a:cs typeface="Carlito"/>
            </a:endParaRPr>
          </a:p>
          <a:p>
            <a:pPr marL="756285" marR="5080" lvl="1" indent="-287020">
              <a:lnSpc>
                <a:spcPts val="2050"/>
              </a:lnSpc>
              <a:spcBef>
                <a:spcPts val="49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900" spc="-5" dirty="0">
                <a:latin typeface="Carlito"/>
                <a:cs typeface="Carlito"/>
              </a:rPr>
              <a:t>2. No </a:t>
            </a:r>
            <a:r>
              <a:rPr sz="1900" spc="-10" dirty="0">
                <a:latin typeface="Carlito"/>
                <a:cs typeface="Carlito"/>
              </a:rPr>
              <a:t>assignment </a:t>
            </a:r>
            <a:r>
              <a:rPr sz="1900" spc="-15" dirty="0">
                <a:latin typeface="Carlito"/>
                <a:cs typeface="Carlito"/>
              </a:rPr>
              <a:t>to </a:t>
            </a:r>
            <a:r>
              <a:rPr sz="1900" spc="-5" dirty="0">
                <a:latin typeface="Carlito"/>
                <a:cs typeface="Carlito"/>
              </a:rPr>
              <a:t>x or y </a:t>
            </a:r>
            <a:r>
              <a:rPr sz="1900" spc="-20" dirty="0">
                <a:latin typeface="Carlito"/>
                <a:cs typeface="Carlito"/>
              </a:rPr>
              <a:t>have </a:t>
            </a:r>
            <a:r>
              <a:rPr sz="1900" spc="-5" dirty="0">
                <a:latin typeface="Carlito"/>
                <a:cs typeface="Carlito"/>
              </a:rPr>
              <a:t>been </a:t>
            </a:r>
            <a:r>
              <a:rPr sz="1900" spc="-15" dirty="0">
                <a:latin typeface="Carlito"/>
                <a:cs typeface="Carlito"/>
              </a:rPr>
              <a:t>executed </a:t>
            </a:r>
            <a:r>
              <a:rPr sz="1900" spc="-10" dirty="0">
                <a:latin typeface="Carlito"/>
                <a:cs typeface="Carlito"/>
              </a:rPr>
              <a:t>after </a:t>
            </a:r>
            <a:r>
              <a:rPr sz="1900" spc="-5" dirty="0">
                <a:latin typeface="Carlito"/>
                <a:cs typeface="Carlito"/>
              </a:rPr>
              <a:t>the </a:t>
            </a:r>
            <a:r>
              <a:rPr sz="1900" spc="-10" dirty="0">
                <a:latin typeface="Carlito"/>
                <a:cs typeface="Carlito"/>
              </a:rPr>
              <a:t>last </a:t>
            </a:r>
            <a:r>
              <a:rPr sz="1900" spc="-5" dirty="0">
                <a:latin typeface="Carlito"/>
                <a:cs typeface="Carlito"/>
              </a:rPr>
              <a:t>(or </a:t>
            </a:r>
            <a:r>
              <a:rPr sz="1900" spc="-10" dirty="0">
                <a:latin typeface="Carlito"/>
                <a:cs typeface="Carlito"/>
              </a:rPr>
              <a:t>only) evaluation  </a:t>
            </a:r>
            <a:r>
              <a:rPr sz="1900" spc="-5" dirty="0">
                <a:latin typeface="Carlito"/>
                <a:cs typeface="Carlito"/>
              </a:rPr>
              <a:t>of </a:t>
            </a:r>
            <a:r>
              <a:rPr sz="1900" spc="-10" dirty="0">
                <a:latin typeface="Carlito"/>
                <a:cs typeface="Carlito"/>
              </a:rPr>
              <a:t>x*y block</a:t>
            </a:r>
            <a:r>
              <a:rPr sz="1900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bj.</a:t>
            </a:r>
            <a:endParaRPr sz="19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latin typeface="Carlito"/>
                <a:cs typeface="Carlito"/>
              </a:rPr>
              <a:t>x*y is </a:t>
            </a:r>
            <a:r>
              <a:rPr sz="1900" spc="-20" dirty="0">
                <a:latin typeface="Carlito"/>
                <a:cs typeface="Carlito"/>
              </a:rPr>
              <a:t>saved </a:t>
            </a:r>
            <a:r>
              <a:rPr sz="1900" spc="-15" dirty="0">
                <a:latin typeface="Carlito"/>
                <a:cs typeface="Carlito"/>
              </a:rPr>
              <a:t>to </a:t>
            </a:r>
            <a:r>
              <a:rPr sz="1900" spc="-10" dirty="0">
                <a:latin typeface="Carlito"/>
                <a:cs typeface="Carlito"/>
              </a:rPr>
              <a:t>temporary location </a:t>
            </a:r>
            <a:r>
              <a:rPr sz="1900" spc="-5" dirty="0">
                <a:latin typeface="Carlito"/>
                <a:cs typeface="Carlito"/>
              </a:rPr>
              <a:t>in </a:t>
            </a:r>
            <a:r>
              <a:rPr sz="1900" dirty="0">
                <a:latin typeface="Carlito"/>
                <a:cs typeface="Carlito"/>
              </a:rPr>
              <a:t>all </a:t>
            </a:r>
            <a:r>
              <a:rPr sz="1900" spc="-10" dirty="0">
                <a:latin typeface="Carlito"/>
                <a:cs typeface="Carlito"/>
              </a:rPr>
              <a:t>block b12 </a:t>
            </a:r>
            <a:r>
              <a:rPr sz="1900" spc="-5" dirty="0">
                <a:latin typeface="Carlito"/>
                <a:cs typeface="Carlito"/>
              </a:rPr>
              <a:t>satisfying </a:t>
            </a:r>
            <a:r>
              <a:rPr sz="1900" spc="-10" dirty="0">
                <a:latin typeface="Carlito"/>
                <a:cs typeface="Carlito"/>
              </a:rPr>
              <a:t>condition</a:t>
            </a:r>
            <a:r>
              <a:rPr sz="1900" spc="155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1.</a:t>
            </a:r>
            <a:endParaRPr sz="1900">
              <a:latin typeface="Carlito"/>
              <a:cs typeface="Carlito"/>
            </a:endParaRPr>
          </a:p>
          <a:p>
            <a:pPr marL="355600" marR="487680" indent="-342900">
              <a:lnSpc>
                <a:spcPts val="206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latin typeface="Carlito"/>
                <a:cs typeface="Carlito"/>
              </a:rPr>
              <a:t>Requirement? Ensure </a:t>
            </a:r>
            <a:r>
              <a:rPr sz="1900" spc="-5" dirty="0">
                <a:latin typeface="Carlito"/>
                <a:cs typeface="Carlito"/>
              </a:rPr>
              <a:t>that </a:t>
            </a:r>
            <a:r>
              <a:rPr sz="1900" spc="-10" dirty="0">
                <a:latin typeface="Carlito"/>
                <a:cs typeface="Carlito"/>
              </a:rPr>
              <a:t>every possible </a:t>
            </a:r>
            <a:r>
              <a:rPr sz="1900" spc="-15" dirty="0">
                <a:latin typeface="Carlito"/>
                <a:cs typeface="Carlito"/>
              </a:rPr>
              <a:t>execution </a:t>
            </a:r>
            <a:r>
              <a:rPr sz="1900" spc="-5" dirty="0">
                <a:latin typeface="Carlito"/>
                <a:cs typeface="Carlito"/>
              </a:rPr>
              <a:t>of </a:t>
            </a:r>
            <a:r>
              <a:rPr sz="1900" spc="-20" dirty="0">
                <a:latin typeface="Carlito"/>
                <a:cs typeface="Carlito"/>
              </a:rPr>
              <a:t>program </a:t>
            </a:r>
            <a:r>
              <a:rPr sz="1900" spc="-10" dirty="0">
                <a:latin typeface="Carlito"/>
                <a:cs typeface="Carlito"/>
              </a:rPr>
              <a:t>satisfy both </a:t>
            </a:r>
            <a:r>
              <a:rPr sz="1900" spc="-5" dirty="0">
                <a:latin typeface="Carlito"/>
                <a:cs typeface="Carlito"/>
              </a:rPr>
              <a:t>the  </a:t>
            </a:r>
            <a:r>
              <a:rPr sz="1900" spc="-10" dirty="0">
                <a:latin typeface="Carlito"/>
                <a:cs typeface="Carlito"/>
              </a:rPr>
              <a:t>condition.</a:t>
            </a:r>
            <a:endParaRPr sz="19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5" dirty="0">
                <a:latin typeface="Carlito"/>
                <a:cs typeface="Carlito"/>
              </a:rPr>
              <a:t>How </a:t>
            </a:r>
            <a:r>
              <a:rPr sz="1900" spc="-10" dirty="0">
                <a:latin typeface="Carlito"/>
                <a:cs typeface="Carlito"/>
              </a:rPr>
              <a:t>we would </a:t>
            </a:r>
            <a:r>
              <a:rPr sz="1900" spc="-5" dirty="0">
                <a:latin typeface="Carlito"/>
                <a:cs typeface="Carlito"/>
              </a:rPr>
              <a:t>do</a:t>
            </a:r>
            <a:r>
              <a:rPr sz="1900" spc="45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this?</a:t>
            </a:r>
            <a:endParaRPr sz="19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5" dirty="0">
                <a:latin typeface="Carlito"/>
                <a:cs typeface="Carlito"/>
              </a:rPr>
              <a:t>By </a:t>
            </a:r>
            <a:r>
              <a:rPr sz="1900" spc="-5" dirty="0">
                <a:latin typeface="Carlito"/>
                <a:cs typeface="Carlito"/>
              </a:rPr>
              <a:t>analysing </a:t>
            </a:r>
            <a:r>
              <a:rPr sz="1900" spc="-20" dirty="0">
                <a:latin typeface="Carlito"/>
                <a:cs typeface="Carlito"/>
              </a:rPr>
              <a:t>program </a:t>
            </a:r>
            <a:r>
              <a:rPr sz="1900" spc="-10" dirty="0">
                <a:latin typeface="Carlito"/>
                <a:cs typeface="Carlito"/>
              </a:rPr>
              <a:t>using two</a:t>
            </a:r>
            <a:r>
              <a:rPr sz="1900" spc="7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techniques:</a:t>
            </a:r>
            <a:endParaRPr sz="19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29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900" spc="-15" dirty="0">
                <a:latin typeface="Carlito"/>
                <a:cs typeface="Carlito"/>
              </a:rPr>
              <a:t>Control </a:t>
            </a:r>
            <a:r>
              <a:rPr sz="1900" spc="-10" dirty="0">
                <a:latin typeface="Carlito"/>
                <a:cs typeface="Carlito"/>
              </a:rPr>
              <a:t>Flow</a:t>
            </a:r>
            <a:r>
              <a:rPr sz="1900" spc="20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Analysis</a:t>
            </a:r>
            <a:endParaRPr sz="19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29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900" spc="-15" dirty="0">
                <a:latin typeface="Carlito"/>
                <a:cs typeface="Carlito"/>
              </a:rPr>
              <a:t>Data </a:t>
            </a:r>
            <a:r>
              <a:rPr sz="1900" spc="-10" dirty="0">
                <a:latin typeface="Carlito"/>
                <a:cs typeface="Carlito"/>
              </a:rPr>
              <a:t>Flow</a:t>
            </a:r>
            <a:r>
              <a:rPr sz="1900" spc="1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Analysis</a:t>
            </a:r>
            <a:endParaRPr sz="19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20" dirty="0">
                <a:latin typeface="Carlito"/>
                <a:cs typeface="Carlito"/>
              </a:rPr>
              <a:t>Before </a:t>
            </a:r>
            <a:r>
              <a:rPr sz="1900" spc="-5" dirty="0">
                <a:latin typeface="Carlito"/>
                <a:cs typeface="Carlito"/>
              </a:rPr>
              <a:t>that, </a:t>
            </a:r>
            <a:r>
              <a:rPr sz="1900" spc="-10" dirty="0">
                <a:latin typeface="Carlito"/>
                <a:cs typeface="Carlito"/>
              </a:rPr>
              <a:t>let </a:t>
            </a:r>
            <a:r>
              <a:rPr sz="1900" spc="-5" dirty="0">
                <a:latin typeface="Carlito"/>
                <a:cs typeface="Carlito"/>
              </a:rPr>
              <a:t>us see </a:t>
            </a:r>
            <a:r>
              <a:rPr sz="1900" spc="-20" dirty="0">
                <a:latin typeface="Carlito"/>
                <a:cs typeface="Carlito"/>
              </a:rPr>
              <a:t>program </a:t>
            </a:r>
            <a:r>
              <a:rPr sz="1900" spc="-10" dirty="0">
                <a:latin typeface="Carlito"/>
                <a:cs typeface="Carlito"/>
              </a:rPr>
              <a:t>representation </a:t>
            </a:r>
            <a:r>
              <a:rPr sz="1900" spc="-5" dirty="0">
                <a:latin typeface="Carlito"/>
                <a:cs typeface="Carlito"/>
              </a:rPr>
              <a:t>which is </a:t>
            </a:r>
            <a:r>
              <a:rPr sz="1900" spc="-10" dirty="0">
                <a:latin typeface="Carlito"/>
                <a:cs typeface="Carlito"/>
              </a:rPr>
              <a:t>done </a:t>
            </a:r>
            <a:r>
              <a:rPr sz="1900" spc="-5" dirty="0">
                <a:latin typeface="Carlito"/>
                <a:cs typeface="Carlito"/>
              </a:rPr>
              <a:t>in the </a:t>
            </a:r>
            <a:r>
              <a:rPr sz="1900" spc="-15" dirty="0">
                <a:latin typeface="Carlito"/>
                <a:cs typeface="Carlito"/>
              </a:rPr>
              <a:t>form </a:t>
            </a:r>
            <a:r>
              <a:rPr sz="1900" spc="-5" dirty="0">
                <a:latin typeface="Carlito"/>
                <a:cs typeface="Carlito"/>
              </a:rPr>
              <a:t>of</a:t>
            </a:r>
            <a:r>
              <a:rPr sz="1900" spc="165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PFG.</a:t>
            </a:r>
            <a:endParaRPr sz="19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69341"/>
            <a:ext cx="7976870" cy="619950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2. </a:t>
            </a:r>
            <a:r>
              <a:rPr sz="3000" spc="-15" dirty="0">
                <a:solidFill>
                  <a:srgbClr val="FF0000"/>
                </a:solidFill>
                <a:latin typeface="Carlito"/>
                <a:cs typeface="Carlito"/>
              </a:rPr>
              <a:t>Error </a:t>
            </a:r>
            <a:r>
              <a:rPr sz="3000" spc="-10" dirty="0">
                <a:solidFill>
                  <a:srgbClr val="FF0000"/>
                </a:solidFill>
                <a:latin typeface="Carlito"/>
                <a:cs typeface="Carlito"/>
              </a:rPr>
              <a:t>Detection </a:t>
            </a: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&amp;</a:t>
            </a:r>
            <a:r>
              <a:rPr sz="3000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0000"/>
                </a:solidFill>
                <a:latin typeface="Carlito"/>
                <a:cs typeface="Carlito"/>
              </a:rPr>
              <a:t>Reporting: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Each </a:t>
            </a:r>
            <a:r>
              <a:rPr sz="3000" spc="-5" dirty="0">
                <a:latin typeface="Carlito"/>
                <a:cs typeface="Carlito"/>
              </a:rPr>
              <a:t>phase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encounter</a:t>
            </a:r>
            <a:r>
              <a:rPr sz="30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0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errors</a:t>
            </a:r>
            <a:r>
              <a:rPr sz="3000" spc="-20" dirty="0"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  <a:p>
            <a:pPr marL="355600" marR="12700" indent="-342900">
              <a:lnSpc>
                <a:spcPts val="324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Compilation can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proceed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only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after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solving </a:t>
            </a:r>
            <a:r>
              <a:rPr sz="30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errors 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generated </a:t>
            </a:r>
            <a:r>
              <a:rPr sz="3000" spc="-10" dirty="0">
                <a:latin typeface="Carlito"/>
                <a:cs typeface="Carlito"/>
              </a:rPr>
              <a:t>by </a:t>
            </a:r>
            <a:r>
              <a:rPr sz="3000" spc="-15" dirty="0">
                <a:latin typeface="Carlito"/>
                <a:cs typeface="Carlito"/>
              </a:rPr>
              <a:t>lexical, </a:t>
            </a:r>
            <a:r>
              <a:rPr sz="3000" spc="-25" dirty="0">
                <a:latin typeface="Carlito"/>
                <a:cs typeface="Carlito"/>
              </a:rPr>
              <a:t>syntax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10" dirty="0">
                <a:latin typeface="Carlito"/>
                <a:cs typeface="Carlito"/>
              </a:rPr>
              <a:t>semantic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analysis.</a:t>
            </a:r>
            <a:endParaRPr sz="3000">
              <a:latin typeface="Carlito"/>
              <a:cs typeface="Carlito"/>
            </a:endParaRPr>
          </a:p>
          <a:p>
            <a:pPr marL="355600" marR="137160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If </a:t>
            </a:r>
            <a:r>
              <a:rPr sz="3000" spc="-10" dirty="0">
                <a:latin typeface="Carlito"/>
                <a:cs typeface="Carlito"/>
              </a:rPr>
              <a:t>code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0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doesn’t </a:t>
            </a:r>
            <a:r>
              <a:rPr sz="30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 </a:t>
            </a:r>
            <a:r>
              <a:rPr sz="3000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tokens</a:t>
            </a:r>
            <a:r>
              <a:rPr sz="3000" spc="-110" dirty="0">
                <a:latin typeface="Carlito"/>
                <a:cs typeface="Carlito"/>
              </a:rPr>
              <a:t>, </a:t>
            </a:r>
            <a:r>
              <a:rPr sz="3000" spc="-10" dirty="0">
                <a:latin typeface="Carlito"/>
                <a:cs typeface="Carlito"/>
              </a:rPr>
              <a:t>structure </a:t>
            </a:r>
            <a:r>
              <a:rPr sz="3000" dirty="0">
                <a:latin typeface="Carlito"/>
                <a:cs typeface="Carlito"/>
              </a:rPr>
              <a:t>is</a:t>
            </a:r>
            <a:r>
              <a:rPr sz="3000" spc="-19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violated  </a:t>
            </a:r>
            <a:r>
              <a:rPr sz="3000" dirty="0">
                <a:latin typeface="Carlito"/>
                <a:cs typeface="Carlito"/>
              </a:rPr>
              <a:t>which is </a:t>
            </a:r>
            <a:r>
              <a:rPr sz="3000" spc="-15" dirty="0">
                <a:latin typeface="Carlito"/>
                <a:cs typeface="Carlito"/>
              </a:rPr>
              <a:t>detected </a:t>
            </a:r>
            <a:r>
              <a:rPr sz="3000" spc="-10" dirty="0">
                <a:latin typeface="Carlito"/>
                <a:cs typeface="Carlito"/>
              </a:rPr>
              <a:t>by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lexical</a:t>
            </a:r>
            <a:r>
              <a:rPr sz="3000" spc="-5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analysis.</a:t>
            </a:r>
            <a:endParaRPr sz="3000">
              <a:latin typeface="Carlito"/>
              <a:cs typeface="Carlito"/>
            </a:endParaRPr>
          </a:p>
          <a:p>
            <a:pPr marL="355600" marR="42354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If </a:t>
            </a:r>
            <a:r>
              <a:rPr sz="30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syntax </a:t>
            </a:r>
            <a:r>
              <a:rPr sz="3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is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violated</a:t>
            </a:r>
            <a:r>
              <a:rPr sz="3000" spc="-10" dirty="0">
                <a:latin typeface="Carlito"/>
                <a:cs typeface="Carlito"/>
              </a:rPr>
              <a:t>, </a:t>
            </a:r>
            <a:r>
              <a:rPr sz="3000" spc="-15" dirty="0">
                <a:latin typeface="Carlito"/>
                <a:cs typeface="Carlito"/>
              </a:rPr>
              <a:t>error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detected </a:t>
            </a:r>
            <a:r>
              <a:rPr sz="3000" spc="-10" dirty="0">
                <a:latin typeface="Carlito"/>
                <a:cs typeface="Carlito"/>
              </a:rPr>
              <a:t>by </a:t>
            </a:r>
            <a:r>
              <a:rPr sz="30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syntax 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phase.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During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semantic </a:t>
            </a: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analysis</a:t>
            </a:r>
            <a:r>
              <a:rPr sz="3000" spc="-5" dirty="0">
                <a:latin typeface="Carlito"/>
                <a:cs typeface="Carlito"/>
              </a:rPr>
              <a:t>, </a:t>
            </a:r>
            <a:r>
              <a:rPr sz="3000" spc="-10" dirty="0">
                <a:latin typeface="Carlito"/>
                <a:cs typeface="Carlito"/>
              </a:rPr>
              <a:t>compiler </a:t>
            </a:r>
            <a:r>
              <a:rPr sz="3000" spc="-5" dirty="0">
                <a:latin typeface="Carlito"/>
                <a:cs typeface="Carlito"/>
              </a:rPr>
              <a:t>tries </a:t>
            </a:r>
            <a:r>
              <a:rPr sz="3000" spc="-10" dirty="0">
                <a:latin typeface="Carlito"/>
                <a:cs typeface="Carlito"/>
              </a:rPr>
              <a:t>to </a:t>
            </a:r>
            <a:r>
              <a:rPr sz="3000" spc="-15" dirty="0">
                <a:latin typeface="Carlito"/>
                <a:cs typeface="Carlito"/>
              </a:rPr>
              <a:t>detect  </a:t>
            </a:r>
            <a:r>
              <a:rPr sz="3000" spc="-10" dirty="0">
                <a:latin typeface="Carlito"/>
                <a:cs typeface="Carlito"/>
              </a:rPr>
              <a:t>constructs that </a:t>
            </a:r>
            <a:r>
              <a:rPr sz="3000" spc="-20" dirty="0">
                <a:latin typeface="Carlito"/>
                <a:cs typeface="Carlito"/>
              </a:rPr>
              <a:t>have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right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syntactic</a:t>
            </a:r>
            <a:r>
              <a:rPr sz="3000" u="heavy" spc="-6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structure</a:t>
            </a:r>
            <a:r>
              <a:rPr sz="3000" spc="-10" dirty="0"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3. </a:t>
            </a:r>
            <a:r>
              <a:rPr sz="3000" spc="-10" dirty="0">
                <a:solidFill>
                  <a:srgbClr val="FF0000"/>
                </a:solidFill>
                <a:latin typeface="Carlito"/>
                <a:cs typeface="Carlito"/>
              </a:rPr>
              <a:t>Analysis </a:t>
            </a: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Phase: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Performs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lexical, </a:t>
            </a:r>
            <a:r>
              <a:rPr sz="30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syntax </a:t>
            </a:r>
            <a:r>
              <a:rPr sz="3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and </a:t>
            </a: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semantic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analysis.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4776" y="461594"/>
            <a:ext cx="58553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PFG: </a:t>
            </a:r>
            <a:r>
              <a:rPr sz="4400" spc="-20" dirty="0"/>
              <a:t>Program </a:t>
            </a:r>
            <a:r>
              <a:rPr sz="4400" spc="-5" dirty="0"/>
              <a:t>Flow</a:t>
            </a:r>
            <a:r>
              <a:rPr sz="4400" spc="-75" dirty="0"/>
              <a:t> </a:t>
            </a:r>
            <a:r>
              <a:rPr sz="4400" spc="-15" dirty="0"/>
              <a:t>Graph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882255" cy="4406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7305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Def: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PFG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20" dirty="0">
                <a:latin typeface="Carlito"/>
                <a:cs typeface="Carlito"/>
              </a:rPr>
              <a:t>program </a:t>
            </a:r>
            <a:r>
              <a:rPr sz="3200" dirty="0">
                <a:latin typeface="Carlito"/>
                <a:cs typeface="Carlito"/>
              </a:rPr>
              <a:t>P </a:t>
            </a:r>
            <a:r>
              <a:rPr sz="3200" spc="-10" dirty="0">
                <a:latin typeface="Carlito"/>
                <a:cs typeface="Carlito"/>
              </a:rPr>
              <a:t>is </a:t>
            </a:r>
            <a:r>
              <a:rPr sz="3200" spc="-15" dirty="0">
                <a:latin typeface="Carlito"/>
                <a:cs typeface="Carlito"/>
              </a:rPr>
              <a:t>directed graph  </a:t>
            </a:r>
            <a:r>
              <a:rPr sz="3200" spc="-5" dirty="0">
                <a:latin typeface="Carlito"/>
                <a:cs typeface="Carlito"/>
              </a:rPr>
              <a:t>Gp </a:t>
            </a:r>
            <a:r>
              <a:rPr sz="3200" dirty="0">
                <a:latin typeface="Carlito"/>
                <a:cs typeface="Carlito"/>
              </a:rPr>
              <a:t>=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(N,E,n0)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Where,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N : </a:t>
            </a:r>
            <a:r>
              <a:rPr sz="2800" spc="-10" dirty="0">
                <a:latin typeface="Carlito"/>
                <a:cs typeface="Carlito"/>
              </a:rPr>
              <a:t>set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blocks</a:t>
            </a:r>
            <a:endParaRPr sz="280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E : </a:t>
            </a:r>
            <a:r>
              <a:rPr sz="2800" spc="-10" dirty="0">
                <a:latin typeface="Carlito"/>
                <a:cs typeface="Carlito"/>
              </a:rPr>
              <a:t>set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directed </a:t>
            </a:r>
            <a:r>
              <a:rPr sz="2800" spc="-10" dirty="0">
                <a:latin typeface="Carlito"/>
                <a:cs typeface="Carlito"/>
              </a:rPr>
              <a:t>edges (bi, </a:t>
            </a:r>
            <a:r>
              <a:rPr sz="2800" spc="-5" dirty="0">
                <a:latin typeface="Carlito"/>
                <a:cs typeface="Carlito"/>
              </a:rPr>
              <a:t>bj) </a:t>
            </a:r>
            <a:r>
              <a:rPr sz="2800" spc="-15" dirty="0">
                <a:latin typeface="Carlito"/>
                <a:cs typeface="Carlito"/>
              </a:rPr>
              <a:t>indicating </a:t>
            </a:r>
            <a:r>
              <a:rPr sz="2800" spc="-5" dirty="0">
                <a:latin typeface="Carlito"/>
                <a:cs typeface="Carlito"/>
              </a:rPr>
              <a:t>the  </a:t>
            </a:r>
            <a:r>
              <a:rPr sz="2800" spc="-10" dirty="0">
                <a:latin typeface="Carlito"/>
                <a:cs typeface="Carlito"/>
              </a:rPr>
              <a:t>possibility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20" dirty="0">
                <a:latin typeface="Carlito"/>
                <a:cs typeface="Carlito"/>
              </a:rPr>
              <a:t>control </a:t>
            </a:r>
            <a:r>
              <a:rPr sz="2800" spc="-10" dirty="0">
                <a:latin typeface="Carlito"/>
                <a:cs typeface="Carlito"/>
              </a:rPr>
              <a:t>flow </a:t>
            </a:r>
            <a:r>
              <a:rPr sz="2800" spc="-20" dirty="0">
                <a:latin typeface="Carlito"/>
                <a:cs typeface="Carlito"/>
              </a:rPr>
              <a:t>from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last </a:t>
            </a:r>
            <a:r>
              <a:rPr sz="2800" spc="-20" dirty="0">
                <a:latin typeface="Carlito"/>
                <a:cs typeface="Carlito"/>
              </a:rPr>
              <a:t>statement 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bi(source node)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25" dirty="0">
                <a:latin typeface="Carlito"/>
                <a:cs typeface="Carlito"/>
              </a:rPr>
              <a:t>first </a:t>
            </a:r>
            <a:r>
              <a:rPr sz="2800" spc="-20" dirty="0">
                <a:latin typeface="Carlito"/>
                <a:cs typeface="Carlito"/>
              </a:rPr>
              <a:t>statement </a:t>
            </a:r>
            <a:r>
              <a:rPr sz="2800" spc="-10" dirty="0">
                <a:latin typeface="Carlito"/>
                <a:cs typeface="Carlito"/>
              </a:rPr>
              <a:t>of  bj(destination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node).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n0 : </a:t>
            </a:r>
            <a:r>
              <a:rPr sz="2800" spc="-20" dirty="0">
                <a:latin typeface="Carlito"/>
                <a:cs typeface="Carlito"/>
              </a:rPr>
              <a:t>start </a:t>
            </a:r>
            <a:r>
              <a:rPr sz="2800" spc="-10" dirty="0">
                <a:latin typeface="Carlito"/>
                <a:cs typeface="Carlito"/>
              </a:rPr>
              <a:t>node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program.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0776" y="2474976"/>
            <a:ext cx="64135" cy="26034"/>
          </a:xfrm>
          <a:custGeom>
            <a:avLst/>
            <a:gdLst/>
            <a:ahLst/>
            <a:cxnLst/>
            <a:rect l="l" t="t" r="r" b="b"/>
            <a:pathLst>
              <a:path w="64135" h="26035">
                <a:moveTo>
                  <a:pt x="64007" y="0"/>
                </a:moveTo>
                <a:lnTo>
                  <a:pt x="0" y="0"/>
                </a:lnTo>
                <a:lnTo>
                  <a:pt x="0" y="25908"/>
                </a:lnTo>
                <a:lnTo>
                  <a:pt x="64007" y="25908"/>
                </a:lnTo>
                <a:lnTo>
                  <a:pt x="640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1555445"/>
            <a:ext cx="8435975" cy="5013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Control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&amp; </a:t>
            </a:r>
            <a:r>
              <a:rPr sz="22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Data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Flow Analysis:</a:t>
            </a:r>
            <a:r>
              <a:rPr sz="2200" b="1" spc="-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Used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determine whether</a:t>
            </a:r>
            <a:r>
              <a:rPr sz="2200" spc="204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200" spc="-10" dirty="0">
                <a:latin typeface="Carlito"/>
                <a:cs typeface="Carlito"/>
              </a:rPr>
              <a:t>condition governing </a:t>
            </a:r>
            <a:r>
              <a:rPr sz="2200" spc="-5" dirty="0">
                <a:latin typeface="Carlito"/>
                <a:cs typeface="Carlito"/>
              </a:rPr>
              <a:t>and optimizing </a:t>
            </a:r>
            <a:r>
              <a:rPr sz="2200" spc="-15" dirty="0">
                <a:latin typeface="Carlito"/>
                <a:cs typeface="Carlito"/>
              </a:rPr>
              <a:t>transformation are </a:t>
            </a:r>
            <a:r>
              <a:rPr sz="2200" spc="-10" dirty="0">
                <a:latin typeface="Carlito"/>
                <a:cs typeface="Carlito"/>
              </a:rPr>
              <a:t>satisfied </a:t>
            </a:r>
            <a:r>
              <a:rPr sz="2200" dirty="0">
                <a:latin typeface="Carlito"/>
                <a:cs typeface="Carlito"/>
              </a:rPr>
              <a:t>or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not.</a:t>
            </a:r>
            <a:endParaRPr sz="2200">
              <a:latin typeface="Carlito"/>
              <a:cs typeface="Carlito"/>
            </a:endParaRPr>
          </a:p>
          <a:p>
            <a:pPr marL="355600" marR="147320" indent="-342900">
              <a:lnSpc>
                <a:spcPct val="80000"/>
              </a:lnSpc>
              <a:spcBef>
                <a:spcPts val="530"/>
              </a:spcBef>
            </a:pPr>
            <a:r>
              <a:rPr sz="2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1. </a:t>
            </a:r>
            <a:r>
              <a:rPr sz="2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Control </a:t>
            </a:r>
            <a:r>
              <a:rPr sz="2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Flow Analysis:</a:t>
            </a:r>
            <a:r>
              <a:rPr sz="2200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Collects </a:t>
            </a:r>
            <a:r>
              <a:rPr sz="2200" spc="-10" dirty="0">
                <a:latin typeface="Carlito"/>
                <a:cs typeface="Carlito"/>
              </a:rPr>
              <a:t>information concerning </a:t>
            </a:r>
            <a:r>
              <a:rPr sz="2200" spc="-5" dirty="0">
                <a:latin typeface="Carlito"/>
                <a:cs typeface="Carlito"/>
              </a:rPr>
              <a:t>its </a:t>
            </a:r>
            <a:r>
              <a:rPr sz="2200" spc="-10" dirty="0">
                <a:latin typeface="Carlito"/>
                <a:cs typeface="Carlito"/>
              </a:rPr>
              <a:t>structure </a:t>
            </a:r>
            <a:r>
              <a:rPr sz="2200" spc="-5" dirty="0">
                <a:latin typeface="Carlito"/>
                <a:cs typeface="Carlito"/>
              </a:rPr>
              <a:t>i.e  </a:t>
            </a:r>
            <a:r>
              <a:rPr sz="2200" spc="-10" dirty="0">
                <a:latin typeface="Carlito"/>
                <a:cs typeface="Carlito"/>
              </a:rPr>
              <a:t>nesting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loops.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Few</a:t>
            </a:r>
            <a:r>
              <a:rPr sz="2200" b="1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concepts:</a:t>
            </a:r>
            <a:endParaRPr sz="2200">
              <a:latin typeface="Carlito"/>
              <a:cs typeface="Carlito"/>
            </a:endParaRPr>
          </a:p>
          <a:p>
            <a:pPr marL="756285" marR="186055" lvl="1" indent="-287020">
              <a:lnSpc>
                <a:spcPct val="80000"/>
              </a:lnSpc>
              <a:spcBef>
                <a:spcPts val="49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10" dirty="0">
                <a:latin typeface="Carlito"/>
                <a:cs typeface="Carlito"/>
              </a:rPr>
              <a:t>Predecessors </a:t>
            </a:r>
            <a:r>
              <a:rPr sz="2000" b="1" dirty="0">
                <a:latin typeface="Carlito"/>
                <a:cs typeface="Carlito"/>
              </a:rPr>
              <a:t>&amp; Successor</a:t>
            </a:r>
            <a:r>
              <a:rPr sz="2000" dirty="0">
                <a:latin typeface="Carlito"/>
                <a:cs typeface="Carlito"/>
              </a:rPr>
              <a:t>:- If </a:t>
            </a:r>
            <a:r>
              <a:rPr sz="2000" spc="-5" dirty="0">
                <a:latin typeface="Carlito"/>
                <a:cs typeface="Carlito"/>
              </a:rPr>
              <a:t>(bi,bj) </a:t>
            </a:r>
            <a:r>
              <a:rPr sz="2000" spc="-315" dirty="0">
                <a:latin typeface="DejaVu Sans"/>
                <a:cs typeface="DejaVu Sans"/>
              </a:rPr>
              <a:t>ϵ </a:t>
            </a:r>
            <a:r>
              <a:rPr sz="2000" dirty="0">
                <a:latin typeface="Carlito"/>
                <a:cs typeface="Carlito"/>
              </a:rPr>
              <a:t>E, </a:t>
            </a:r>
            <a:r>
              <a:rPr sz="2000" spc="-5" dirty="0">
                <a:latin typeface="Carlito"/>
                <a:cs typeface="Carlito"/>
              </a:rPr>
              <a:t>bi </a:t>
            </a:r>
            <a:r>
              <a:rPr sz="2000" dirty="0">
                <a:latin typeface="Carlito"/>
                <a:cs typeface="Carlito"/>
              </a:rPr>
              <a:t>is a </a:t>
            </a:r>
            <a:r>
              <a:rPr sz="2000" spc="-5" dirty="0">
                <a:latin typeface="Carlito"/>
                <a:cs typeface="Carlito"/>
              </a:rPr>
              <a:t>predecessor of </a:t>
            </a:r>
            <a:r>
              <a:rPr sz="2000" dirty="0">
                <a:latin typeface="Carlito"/>
                <a:cs typeface="Carlito"/>
              </a:rPr>
              <a:t>bj &amp; bj is a  </a:t>
            </a:r>
            <a:r>
              <a:rPr sz="2000" spc="-5" dirty="0">
                <a:latin typeface="Carlito"/>
                <a:cs typeface="Carlito"/>
              </a:rPr>
              <a:t>successor of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bj.</a:t>
            </a:r>
            <a:endParaRPr sz="2000">
              <a:latin typeface="Carlito"/>
              <a:cs typeface="Carlito"/>
            </a:endParaRPr>
          </a:p>
          <a:p>
            <a:pPr marL="756285" marR="302895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10" dirty="0">
                <a:latin typeface="Carlito"/>
                <a:cs typeface="Carlito"/>
              </a:rPr>
              <a:t>Paths</a:t>
            </a:r>
            <a:r>
              <a:rPr sz="2000" spc="-10" dirty="0">
                <a:latin typeface="Carlito"/>
                <a:cs typeface="Carlito"/>
              </a:rPr>
              <a:t>:-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path </a:t>
            </a:r>
            <a:r>
              <a:rPr sz="2000" dirty="0">
                <a:latin typeface="Carlito"/>
                <a:cs typeface="Carlito"/>
              </a:rPr>
              <a:t>is a </a:t>
            </a:r>
            <a:r>
              <a:rPr sz="2000" spc="-5" dirty="0">
                <a:latin typeface="Carlito"/>
                <a:cs typeface="Carlito"/>
              </a:rPr>
              <a:t>sequence of edges such that destination </a:t>
            </a:r>
            <a:r>
              <a:rPr sz="2000" dirty="0">
                <a:latin typeface="Carlito"/>
                <a:cs typeface="Carlito"/>
              </a:rPr>
              <a:t>node </a:t>
            </a:r>
            <a:r>
              <a:rPr sz="2000" spc="-5" dirty="0">
                <a:latin typeface="Carlito"/>
                <a:cs typeface="Carlito"/>
              </a:rPr>
              <a:t>of one  </a:t>
            </a:r>
            <a:r>
              <a:rPr sz="2000" dirty="0">
                <a:latin typeface="Carlito"/>
                <a:cs typeface="Carlito"/>
              </a:rPr>
              <a:t>edge is the </a:t>
            </a:r>
            <a:r>
              <a:rPr sz="2000" spc="-5" dirty="0">
                <a:latin typeface="Carlito"/>
                <a:cs typeface="Carlito"/>
              </a:rPr>
              <a:t>source </a:t>
            </a:r>
            <a:r>
              <a:rPr sz="2000" dirty="0">
                <a:latin typeface="Carlito"/>
                <a:cs typeface="Carlito"/>
              </a:rPr>
              <a:t>node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following</a:t>
            </a:r>
            <a:r>
              <a:rPr sz="2000" spc="-8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edge.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ts val="216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10" dirty="0">
                <a:latin typeface="Carlito"/>
                <a:cs typeface="Carlito"/>
              </a:rPr>
              <a:t>Ancestors </a:t>
            </a:r>
            <a:r>
              <a:rPr sz="2000" b="1" dirty="0">
                <a:latin typeface="Carlito"/>
                <a:cs typeface="Carlito"/>
              </a:rPr>
              <a:t>&amp; </a:t>
            </a:r>
            <a:r>
              <a:rPr sz="2000" b="1" spc="-5" dirty="0">
                <a:latin typeface="Carlito"/>
                <a:cs typeface="Carlito"/>
              </a:rPr>
              <a:t>Descendants </a:t>
            </a:r>
            <a:r>
              <a:rPr sz="2000" dirty="0">
                <a:latin typeface="Carlito"/>
                <a:cs typeface="Carlito"/>
              </a:rPr>
              <a:t>:- If </a:t>
            </a:r>
            <a:r>
              <a:rPr sz="2000" spc="-5" dirty="0">
                <a:latin typeface="Carlito"/>
                <a:cs typeface="Carlito"/>
              </a:rPr>
              <a:t>path </a:t>
            </a:r>
            <a:r>
              <a:rPr sz="2000" spc="-15" dirty="0">
                <a:latin typeface="Carlito"/>
                <a:cs typeface="Carlito"/>
              </a:rPr>
              <a:t>exist from </a:t>
            </a:r>
            <a:r>
              <a:rPr sz="2000" spc="-5" dirty="0">
                <a:latin typeface="Carlito"/>
                <a:cs typeface="Carlito"/>
              </a:rPr>
              <a:t>bi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bj, bj is an </a:t>
            </a:r>
            <a:r>
              <a:rPr sz="2000" spc="-5" dirty="0">
                <a:latin typeface="Carlito"/>
                <a:cs typeface="Carlito"/>
              </a:rPr>
              <a:t>ancestor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of</a:t>
            </a:r>
            <a:endParaRPr sz="2000">
              <a:latin typeface="Carlito"/>
              <a:cs typeface="Carlito"/>
            </a:endParaRPr>
          </a:p>
          <a:p>
            <a:pPr marL="756285">
              <a:lnSpc>
                <a:spcPts val="2160"/>
              </a:lnSpc>
            </a:pPr>
            <a:r>
              <a:rPr sz="2000" dirty="0">
                <a:latin typeface="Carlito"/>
                <a:cs typeface="Carlito"/>
              </a:rPr>
              <a:t>bj and bj is a </a:t>
            </a:r>
            <a:r>
              <a:rPr sz="2000" spc="-5" dirty="0">
                <a:latin typeface="Carlito"/>
                <a:cs typeface="Carlito"/>
              </a:rPr>
              <a:t>descendant of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bi.</a:t>
            </a:r>
            <a:endParaRPr sz="2000">
              <a:latin typeface="Carlito"/>
              <a:cs typeface="Carlito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10" dirty="0">
                <a:latin typeface="Carlito"/>
                <a:cs typeface="Carlito"/>
              </a:rPr>
              <a:t>Dominators </a:t>
            </a:r>
            <a:r>
              <a:rPr sz="2000" b="1" dirty="0">
                <a:latin typeface="Carlito"/>
                <a:cs typeface="Carlito"/>
              </a:rPr>
              <a:t>&amp; </a:t>
            </a:r>
            <a:r>
              <a:rPr sz="2000" b="1" spc="-15" dirty="0">
                <a:latin typeface="Carlito"/>
                <a:cs typeface="Carlito"/>
              </a:rPr>
              <a:t>Post </a:t>
            </a:r>
            <a:r>
              <a:rPr sz="2000" b="1" spc="-10" dirty="0">
                <a:latin typeface="Carlito"/>
                <a:cs typeface="Carlito"/>
              </a:rPr>
              <a:t>Dominators</a:t>
            </a:r>
            <a:r>
              <a:rPr sz="2000" spc="-10" dirty="0">
                <a:latin typeface="Carlito"/>
                <a:cs typeface="Carlito"/>
              </a:rPr>
              <a:t>:- </a:t>
            </a:r>
            <a:r>
              <a:rPr sz="2000" dirty="0">
                <a:latin typeface="Carlito"/>
                <a:cs typeface="Carlito"/>
              </a:rPr>
              <a:t>Block </a:t>
            </a:r>
            <a:r>
              <a:rPr sz="2000" spc="-5" dirty="0">
                <a:latin typeface="Carlito"/>
                <a:cs typeface="Carlito"/>
              </a:rPr>
              <a:t>bi </a:t>
            </a:r>
            <a:r>
              <a:rPr sz="2000" dirty="0">
                <a:latin typeface="Carlito"/>
                <a:cs typeface="Carlito"/>
              </a:rPr>
              <a:t>is a </a:t>
            </a:r>
            <a:r>
              <a:rPr sz="2000" spc="-10" dirty="0">
                <a:latin typeface="Carlito"/>
                <a:cs typeface="Carlito"/>
              </a:rPr>
              <a:t>dominator </a:t>
            </a:r>
            <a:r>
              <a:rPr sz="2000" spc="-5" dirty="0">
                <a:latin typeface="Carlito"/>
                <a:cs typeface="Carlito"/>
              </a:rPr>
              <a:t>of block </a:t>
            </a:r>
            <a:r>
              <a:rPr sz="2000" dirty="0">
                <a:latin typeface="Carlito"/>
                <a:cs typeface="Carlito"/>
              </a:rPr>
              <a:t>bj if  </a:t>
            </a:r>
            <a:r>
              <a:rPr sz="2000" spc="-10" dirty="0">
                <a:latin typeface="Carlito"/>
                <a:cs typeface="Carlito"/>
              </a:rPr>
              <a:t>every path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spc="-5" dirty="0">
                <a:latin typeface="Carlito"/>
                <a:cs typeface="Carlito"/>
              </a:rPr>
              <a:t>n0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bj is </a:t>
            </a:r>
            <a:r>
              <a:rPr sz="2000" spc="-5" dirty="0">
                <a:latin typeface="Carlito"/>
                <a:cs typeface="Carlito"/>
              </a:rPr>
              <a:t>passed through bi.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bi </a:t>
            </a:r>
            <a:r>
              <a:rPr sz="2000" dirty="0">
                <a:latin typeface="Carlito"/>
                <a:cs typeface="Carlito"/>
              </a:rPr>
              <a:t>is the </a:t>
            </a:r>
            <a:r>
              <a:rPr sz="2000" spc="-10" dirty="0">
                <a:latin typeface="Carlito"/>
                <a:cs typeface="Carlito"/>
              </a:rPr>
              <a:t>post dominator  </a:t>
            </a:r>
            <a:r>
              <a:rPr sz="2000" dirty="0">
                <a:latin typeface="Carlito"/>
                <a:cs typeface="Carlito"/>
              </a:rPr>
              <a:t>of bj if </a:t>
            </a:r>
            <a:r>
              <a:rPr sz="2000" spc="-10" dirty="0">
                <a:latin typeface="Carlito"/>
                <a:cs typeface="Carlito"/>
              </a:rPr>
              <a:t>every </a:t>
            </a:r>
            <a:r>
              <a:rPr sz="2000" spc="-5" dirty="0">
                <a:latin typeface="Carlito"/>
                <a:cs typeface="Carlito"/>
              </a:rPr>
              <a:t>path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bj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15" dirty="0">
                <a:latin typeface="Carlito"/>
                <a:cs typeface="Carlito"/>
              </a:rPr>
              <a:t>exit </a:t>
            </a:r>
            <a:r>
              <a:rPr sz="2000" spc="-5" dirty="0">
                <a:latin typeface="Carlito"/>
                <a:cs typeface="Carlito"/>
              </a:rPr>
              <a:t>node passes through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bi.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Advantages</a:t>
            </a:r>
            <a:r>
              <a:rPr sz="2200" spc="-15" dirty="0">
                <a:latin typeface="Carlito"/>
                <a:cs typeface="Carlito"/>
              </a:rPr>
              <a:t>: Control </a:t>
            </a:r>
            <a:r>
              <a:rPr sz="2200" spc="-10" dirty="0">
                <a:latin typeface="Carlito"/>
                <a:cs typeface="Carlito"/>
              </a:rPr>
              <a:t>flow concepts answer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question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condition</a:t>
            </a:r>
            <a:r>
              <a:rPr sz="2200" spc="1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Drawbacks</a:t>
            </a:r>
            <a:r>
              <a:rPr sz="2200" spc="-15" dirty="0">
                <a:latin typeface="Carlito"/>
                <a:cs typeface="Carlito"/>
              </a:rPr>
              <a:t>: Incurs </a:t>
            </a:r>
            <a:r>
              <a:rPr sz="2200" spc="-10" dirty="0">
                <a:latin typeface="Carlito"/>
                <a:cs typeface="Carlito"/>
              </a:rPr>
              <a:t>overhead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10" dirty="0">
                <a:latin typeface="Carlito"/>
                <a:cs typeface="Carlito"/>
              </a:rPr>
              <a:t>every expression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evaluation.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Solution</a:t>
            </a:r>
            <a:r>
              <a:rPr sz="2200" spc="-5" dirty="0">
                <a:latin typeface="Carlito"/>
                <a:cs typeface="Carlito"/>
              </a:rPr>
              <a:t>? </a:t>
            </a:r>
            <a:r>
              <a:rPr sz="2200" spc="-15" dirty="0">
                <a:latin typeface="Carlito"/>
                <a:cs typeface="Carlito"/>
              </a:rPr>
              <a:t>Restrict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scope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optimization.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2733" y="461594"/>
            <a:ext cx="6555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Control </a:t>
            </a:r>
            <a:r>
              <a:rPr sz="4400" dirty="0"/>
              <a:t>&amp; </a:t>
            </a:r>
            <a:r>
              <a:rPr sz="4400" spc="-20" dirty="0"/>
              <a:t>Data </a:t>
            </a:r>
            <a:r>
              <a:rPr sz="4400" spc="-5" dirty="0"/>
              <a:t>Flow</a:t>
            </a:r>
            <a:r>
              <a:rPr sz="4400" spc="-65" dirty="0"/>
              <a:t> </a:t>
            </a:r>
            <a:r>
              <a:rPr sz="4400" spc="-5" dirty="0"/>
              <a:t>Analysis</a:t>
            </a:r>
            <a:endParaRPr sz="440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31089"/>
            <a:ext cx="346646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2. </a:t>
            </a:r>
            <a:r>
              <a:rPr sz="30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Data </a:t>
            </a:r>
            <a:r>
              <a:rPr sz="3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Flow</a:t>
            </a:r>
            <a:r>
              <a:rPr sz="3000" b="1" u="heavy" spc="-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30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Analysis: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688594"/>
            <a:ext cx="8231505" cy="5424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Analyse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use of </a:t>
            </a:r>
            <a:r>
              <a:rPr sz="3000" spc="-20" dirty="0">
                <a:latin typeface="Carlito"/>
                <a:cs typeface="Carlito"/>
              </a:rPr>
              <a:t>data </a:t>
            </a:r>
            <a:r>
              <a:rPr sz="3000" dirty="0">
                <a:latin typeface="Carlito"/>
                <a:cs typeface="Carlito"/>
              </a:rPr>
              <a:t>in the</a:t>
            </a:r>
            <a:r>
              <a:rPr sz="3000" spc="-6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program.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Data </a:t>
            </a:r>
            <a:r>
              <a:rPr sz="3000" spc="-10" dirty="0">
                <a:latin typeface="Carlito"/>
                <a:cs typeface="Carlito"/>
              </a:rPr>
              <a:t>flow </a:t>
            </a:r>
            <a:r>
              <a:rPr sz="3000" spc="-15" dirty="0">
                <a:latin typeface="Carlito"/>
                <a:cs typeface="Carlito"/>
              </a:rPr>
              <a:t>information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computed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purpose 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optimization </a:t>
            </a:r>
            <a:r>
              <a:rPr sz="3000" spc="-15" dirty="0">
                <a:latin typeface="Carlito"/>
                <a:cs typeface="Carlito"/>
              </a:rPr>
              <a:t>at </a:t>
            </a:r>
            <a:r>
              <a:rPr sz="3000" spc="-5" dirty="0">
                <a:latin typeface="Carlito"/>
                <a:cs typeface="Carlito"/>
              </a:rPr>
              <a:t>entry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20" dirty="0">
                <a:latin typeface="Carlito"/>
                <a:cs typeface="Carlito"/>
              </a:rPr>
              <a:t>exit </a:t>
            </a:r>
            <a:r>
              <a:rPr sz="3000" dirty="0">
                <a:latin typeface="Carlito"/>
                <a:cs typeface="Carlito"/>
              </a:rPr>
              <a:t>of each </a:t>
            </a:r>
            <a:r>
              <a:rPr sz="3000" spc="-5" dirty="0">
                <a:latin typeface="Carlito"/>
                <a:cs typeface="Carlito"/>
              </a:rPr>
              <a:t>basic</a:t>
            </a:r>
            <a:r>
              <a:rPr sz="3000" spc="-5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block.</a:t>
            </a:r>
            <a:endParaRPr sz="3000">
              <a:latin typeface="Carlito"/>
              <a:cs typeface="Carlito"/>
            </a:endParaRPr>
          </a:p>
          <a:p>
            <a:pPr marL="355600" marR="23622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Determines </a:t>
            </a:r>
            <a:r>
              <a:rPr sz="3000" spc="-5" dirty="0">
                <a:latin typeface="Carlito"/>
                <a:cs typeface="Carlito"/>
              </a:rPr>
              <a:t>whether </a:t>
            </a:r>
            <a:r>
              <a:rPr sz="3000" spc="-10" dirty="0">
                <a:latin typeface="Carlito"/>
                <a:cs typeface="Carlito"/>
              </a:rPr>
              <a:t>optimization </a:t>
            </a:r>
            <a:r>
              <a:rPr sz="3000" spc="-15" dirty="0">
                <a:latin typeface="Carlito"/>
                <a:cs typeface="Carlito"/>
              </a:rPr>
              <a:t>transformation 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5" dirty="0">
                <a:latin typeface="Carlito"/>
                <a:cs typeface="Carlito"/>
              </a:rPr>
              <a:t>be applied or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not.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Concepts: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Available</a:t>
            </a:r>
            <a:r>
              <a:rPr sz="2600" spc="-4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Expression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Live</a:t>
            </a:r>
            <a:r>
              <a:rPr sz="2600" spc="-30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Variables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ts val="311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Reaching</a:t>
            </a:r>
            <a:r>
              <a:rPr sz="2600" spc="-4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Definition</a:t>
            </a:r>
            <a:endParaRPr sz="2600">
              <a:latin typeface="Carlito"/>
              <a:cs typeface="Carlito"/>
            </a:endParaRPr>
          </a:p>
          <a:p>
            <a:pPr marL="355600" indent="-342900">
              <a:lnSpc>
                <a:spcPts val="35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Use: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Common sub </a:t>
            </a:r>
            <a:r>
              <a:rPr sz="2600" spc="-10" dirty="0">
                <a:latin typeface="Carlito"/>
                <a:cs typeface="Carlito"/>
              </a:rPr>
              <a:t>expression</a:t>
            </a:r>
            <a:r>
              <a:rPr sz="2600" spc="-6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elimination.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Dead </a:t>
            </a:r>
            <a:r>
              <a:rPr sz="2600" spc="-10" dirty="0">
                <a:latin typeface="Carlito"/>
                <a:cs typeface="Carlito"/>
              </a:rPr>
              <a:t>code</a:t>
            </a:r>
            <a:r>
              <a:rPr sz="2600" spc="-4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elimination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15" dirty="0">
                <a:latin typeface="Carlito"/>
                <a:cs typeface="Carlito"/>
              </a:rPr>
              <a:t>Constant </a:t>
            </a:r>
            <a:r>
              <a:rPr sz="2600" spc="-5" dirty="0">
                <a:latin typeface="Carlito"/>
                <a:cs typeface="Carlito"/>
              </a:rPr>
              <a:t>variable</a:t>
            </a:r>
            <a:r>
              <a:rPr sz="2600" spc="-10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propagation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9701" y="461594"/>
            <a:ext cx="47847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Available</a:t>
            </a:r>
            <a:r>
              <a:rPr sz="4400" spc="-50" dirty="0"/>
              <a:t> </a:t>
            </a:r>
            <a:r>
              <a:rPr sz="4400" spc="-5" dirty="0"/>
              <a:t>Expression: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8065770" cy="44323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92265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Occurrence </a:t>
            </a:r>
            <a:r>
              <a:rPr sz="2500" spc="-5" dirty="0">
                <a:latin typeface="Carlito"/>
                <a:cs typeface="Carlito"/>
              </a:rPr>
              <a:t>of global </a:t>
            </a:r>
            <a:r>
              <a:rPr sz="2500" spc="-10" dirty="0">
                <a:latin typeface="Carlito"/>
                <a:cs typeface="Carlito"/>
              </a:rPr>
              <a:t>common </a:t>
            </a:r>
            <a:r>
              <a:rPr sz="2500" spc="-5" dirty="0">
                <a:latin typeface="Carlito"/>
                <a:cs typeface="Carlito"/>
              </a:rPr>
              <a:t>sub </a:t>
            </a:r>
            <a:r>
              <a:rPr sz="2500" spc="-10" dirty="0">
                <a:latin typeface="Carlito"/>
                <a:cs typeface="Carlito"/>
              </a:rPr>
              <a:t>expression can be  eliminated only</a:t>
            </a:r>
            <a:r>
              <a:rPr sz="250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if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1. Condition 1 &amp; 2 </a:t>
            </a:r>
            <a:r>
              <a:rPr sz="2200" spc="-10" dirty="0">
                <a:latin typeface="Carlito"/>
                <a:cs typeface="Carlito"/>
              </a:rPr>
              <a:t>are satisfied at entry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bi.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63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2. No </a:t>
            </a:r>
            <a:r>
              <a:rPr sz="2200" spc="-10" dirty="0">
                <a:latin typeface="Carlito"/>
                <a:cs typeface="Carlito"/>
              </a:rPr>
              <a:t>assignment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x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5" dirty="0">
                <a:latin typeface="Carlito"/>
                <a:cs typeface="Carlito"/>
              </a:rPr>
              <a:t>y </a:t>
            </a:r>
            <a:r>
              <a:rPr sz="2200" spc="-10" dirty="0">
                <a:latin typeface="Carlito"/>
                <a:cs typeface="Carlito"/>
              </a:rPr>
              <a:t>precedes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occurrence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x*y </a:t>
            </a:r>
            <a:r>
              <a:rPr sz="2200" spc="-5" dirty="0">
                <a:latin typeface="Carlito"/>
                <a:cs typeface="Carlito"/>
              </a:rPr>
              <a:t>in</a:t>
            </a:r>
            <a:r>
              <a:rPr sz="2200" spc="1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bi.</a:t>
            </a:r>
            <a:endParaRPr sz="2200">
              <a:latin typeface="Carlito"/>
              <a:cs typeface="Carlito"/>
            </a:endParaRPr>
          </a:p>
          <a:p>
            <a:pPr marL="355600" marR="300990" indent="-342900">
              <a:lnSpc>
                <a:spcPts val="24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How </a:t>
            </a:r>
            <a:r>
              <a:rPr sz="2500" spc="-15" dirty="0">
                <a:latin typeface="Carlito"/>
                <a:cs typeface="Carlito"/>
              </a:rPr>
              <a:t>to </a:t>
            </a:r>
            <a:r>
              <a:rPr sz="2500" spc="-5" dirty="0">
                <a:latin typeface="Carlito"/>
                <a:cs typeface="Carlito"/>
              </a:rPr>
              <a:t>determine </a:t>
            </a:r>
            <a:r>
              <a:rPr sz="2500" spc="-10" dirty="0">
                <a:latin typeface="Carlito"/>
                <a:cs typeface="Carlito"/>
              </a:rPr>
              <a:t>availability </a:t>
            </a:r>
            <a:r>
              <a:rPr sz="2500" spc="-5" dirty="0">
                <a:latin typeface="Carlito"/>
                <a:cs typeface="Carlito"/>
              </a:rPr>
              <a:t>of an </a:t>
            </a:r>
            <a:r>
              <a:rPr sz="2500" spc="-10" dirty="0">
                <a:latin typeface="Carlito"/>
                <a:cs typeface="Carlito"/>
              </a:rPr>
              <a:t>expression </a:t>
            </a:r>
            <a:r>
              <a:rPr sz="2500" spc="-15" dirty="0">
                <a:latin typeface="Carlito"/>
                <a:cs typeface="Carlito"/>
              </a:rPr>
              <a:t>at </a:t>
            </a:r>
            <a:r>
              <a:rPr sz="2500" spc="-5" dirty="0">
                <a:latin typeface="Carlito"/>
                <a:cs typeface="Carlito"/>
              </a:rPr>
              <a:t>entry </a:t>
            </a:r>
            <a:r>
              <a:rPr sz="2500" spc="-10" dirty="0">
                <a:latin typeface="Carlito"/>
                <a:cs typeface="Carlito"/>
              </a:rPr>
              <a:t>or  </a:t>
            </a:r>
            <a:r>
              <a:rPr sz="2500" spc="-15" dirty="0">
                <a:latin typeface="Carlito"/>
                <a:cs typeface="Carlito"/>
              </a:rPr>
              <a:t>exit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0" dirty="0">
                <a:latin typeface="Carlito"/>
                <a:cs typeface="Carlito"/>
              </a:rPr>
              <a:t>basic block</a:t>
            </a:r>
            <a:r>
              <a:rPr sz="2500" spc="1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bi?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Rules: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1. </a:t>
            </a:r>
            <a:r>
              <a:rPr sz="2200" spc="-10" dirty="0">
                <a:latin typeface="Carlito"/>
                <a:cs typeface="Carlito"/>
              </a:rPr>
              <a:t>Expression </a:t>
            </a:r>
            <a:r>
              <a:rPr sz="2200" spc="-5" dirty="0">
                <a:latin typeface="Carlito"/>
                <a:cs typeface="Carlito"/>
              </a:rPr>
              <a:t>e is </a:t>
            </a:r>
            <a:r>
              <a:rPr sz="2200" spc="-10" dirty="0">
                <a:latin typeface="Carlito"/>
                <a:cs typeface="Carlito"/>
              </a:rPr>
              <a:t>available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exit </a:t>
            </a:r>
            <a:r>
              <a:rPr sz="2200" spc="-5" dirty="0">
                <a:latin typeface="Carlito"/>
                <a:cs typeface="Carlito"/>
              </a:rPr>
              <a:t>of bi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if</a:t>
            </a:r>
            <a:endParaRPr sz="2200">
              <a:latin typeface="Carlito"/>
              <a:cs typeface="Carlito"/>
            </a:endParaRPr>
          </a:p>
          <a:p>
            <a:pPr marL="1155700" marR="665480" lvl="2" indent="-228600">
              <a:lnSpc>
                <a:spcPts val="1820"/>
              </a:lnSpc>
              <a:spcBef>
                <a:spcPts val="459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Carlito"/>
                <a:cs typeface="Carlito"/>
              </a:rPr>
              <a:t>(i) bi </a:t>
            </a:r>
            <a:r>
              <a:rPr sz="1900" spc="-10" dirty="0">
                <a:latin typeface="Carlito"/>
                <a:cs typeface="Carlito"/>
              </a:rPr>
              <a:t>contains evaluation </a:t>
            </a:r>
            <a:r>
              <a:rPr sz="1900" spc="-5" dirty="0">
                <a:latin typeface="Carlito"/>
                <a:cs typeface="Carlito"/>
              </a:rPr>
              <a:t>of e not </a:t>
            </a:r>
            <a:r>
              <a:rPr sz="1900" spc="-15" dirty="0">
                <a:latin typeface="Carlito"/>
                <a:cs typeface="Carlito"/>
              </a:rPr>
              <a:t>followed </a:t>
            </a:r>
            <a:r>
              <a:rPr sz="1900" spc="-10" dirty="0">
                <a:latin typeface="Carlito"/>
                <a:cs typeface="Carlito"/>
              </a:rPr>
              <a:t>by assignment </a:t>
            </a:r>
            <a:r>
              <a:rPr sz="1900" spc="-15" dirty="0">
                <a:latin typeface="Carlito"/>
                <a:cs typeface="Carlito"/>
              </a:rPr>
              <a:t>to any  </a:t>
            </a:r>
            <a:r>
              <a:rPr sz="1900" spc="-10" dirty="0">
                <a:latin typeface="Carlito"/>
                <a:cs typeface="Carlito"/>
              </a:rPr>
              <a:t>operand </a:t>
            </a:r>
            <a:r>
              <a:rPr sz="1900" spc="-5" dirty="0">
                <a:latin typeface="Carlito"/>
                <a:cs typeface="Carlito"/>
              </a:rPr>
              <a:t>of e,</a:t>
            </a:r>
            <a:r>
              <a:rPr sz="1900" spc="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or</a:t>
            </a:r>
            <a:endParaRPr sz="1900">
              <a:latin typeface="Carlito"/>
              <a:cs typeface="Carlito"/>
            </a:endParaRPr>
          </a:p>
          <a:p>
            <a:pPr marL="1155700" marR="791845" lvl="2" indent="-228600">
              <a:lnSpc>
                <a:spcPts val="1820"/>
              </a:lnSpc>
              <a:spcBef>
                <a:spcPts val="459"/>
              </a:spcBef>
              <a:buChar char="•"/>
              <a:tabLst>
                <a:tab pos="1155700" algn="l"/>
                <a:tab pos="1156335" algn="l"/>
              </a:tabLst>
            </a:pPr>
            <a:r>
              <a:rPr sz="1900" spc="-30" dirty="0">
                <a:latin typeface="Arial"/>
                <a:cs typeface="Arial"/>
              </a:rPr>
              <a:t>(ii)</a:t>
            </a:r>
            <a:r>
              <a:rPr sz="1900" spc="-110" dirty="0">
                <a:latin typeface="Arial"/>
                <a:cs typeface="Arial"/>
              </a:rPr>
              <a:t> </a:t>
            </a:r>
            <a:r>
              <a:rPr sz="1900" spc="-90" dirty="0">
                <a:latin typeface="Arial"/>
                <a:cs typeface="Arial"/>
              </a:rPr>
              <a:t>value</a:t>
            </a:r>
            <a:r>
              <a:rPr sz="1900" spc="-8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of</a:t>
            </a:r>
            <a:r>
              <a:rPr sz="1900" spc="-105" dirty="0">
                <a:latin typeface="Arial"/>
                <a:cs typeface="Arial"/>
              </a:rPr>
              <a:t> </a:t>
            </a:r>
            <a:r>
              <a:rPr sz="1900" spc="-114" dirty="0">
                <a:latin typeface="Arial"/>
                <a:cs typeface="Arial"/>
              </a:rPr>
              <a:t>e</a:t>
            </a:r>
            <a:r>
              <a:rPr sz="1900" spc="-105" dirty="0">
                <a:latin typeface="Arial"/>
                <a:cs typeface="Arial"/>
              </a:rPr>
              <a:t> </a:t>
            </a:r>
            <a:r>
              <a:rPr sz="1900" spc="-100" dirty="0">
                <a:latin typeface="Arial"/>
                <a:cs typeface="Arial"/>
              </a:rPr>
              <a:t>is </a:t>
            </a:r>
            <a:r>
              <a:rPr sz="1900" spc="-85" dirty="0">
                <a:latin typeface="Arial"/>
                <a:cs typeface="Arial"/>
              </a:rPr>
              <a:t>available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spc="-30" dirty="0">
                <a:latin typeface="Arial"/>
                <a:cs typeface="Arial"/>
              </a:rPr>
              <a:t>at</a:t>
            </a:r>
            <a:r>
              <a:rPr sz="1900" spc="-11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the</a:t>
            </a:r>
            <a:r>
              <a:rPr sz="1900" spc="-90" dirty="0">
                <a:latin typeface="Arial"/>
                <a:cs typeface="Arial"/>
              </a:rPr>
              <a:t> </a:t>
            </a:r>
            <a:r>
              <a:rPr sz="1900" spc="-30" dirty="0">
                <a:latin typeface="Arial"/>
                <a:cs typeface="Arial"/>
              </a:rPr>
              <a:t>entry</a:t>
            </a:r>
            <a:r>
              <a:rPr sz="1900" spc="-90" dirty="0">
                <a:latin typeface="Arial"/>
                <a:cs typeface="Arial"/>
              </a:rPr>
              <a:t> </a:t>
            </a:r>
            <a:r>
              <a:rPr sz="1900" spc="10" dirty="0">
                <a:latin typeface="Arial"/>
                <a:cs typeface="Arial"/>
              </a:rPr>
              <a:t>to</a:t>
            </a:r>
            <a:r>
              <a:rPr sz="1900" spc="-105" dirty="0">
                <a:latin typeface="Arial"/>
                <a:cs typeface="Arial"/>
              </a:rPr>
              <a:t> </a:t>
            </a:r>
            <a:r>
              <a:rPr sz="1900" spc="-30" dirty="0">
                <a:latin typeface="Arial"/>
                <a:cs typeface="Arial"/>
              </a:rPr>
              <a:t>bi</a:t>
            </a:r>
            <a:r>
              <a:rPr sz="1900" spc="-100" dirty="0">
                <a:latin typeface="Arial"/>
                <a:cs typeface="Arial"/>
              </a:rPr>
              <a:t> </a:t>
            </a:r>
            <a:r>
              <a:rPr sz="1900" spc="25" dirty="0">
                <a:latin typeface="Arial"/>
                <a:cs typeface="Arial"/>
              </a:rPr>
              <a:t>&amp;</a:t>
            </a:r>
            <a:r>
              <a:rPr sz="1900" spc="-95" dirty="0">
                <a:latin typeface="Arial"/>
                <a:cs typeface="Arial"/>
              </a:rPr>
              <a:t> </a:t>
            </a:r>
            <a:r>
              <a:rPr sz="1900" spc="-30" dirty="0">
                <a:latin typeface="Arial"/>
                <a:cs typeface="Arial"/>
              </a:rPr>
              <a:t>bi</a:t>
            </a:r>
            <a:r>
              <a:rPr sz="1900" spc="-100" dirty="0">
                <a:latin typeface="Arial"/>
                <a:cs typeface="Arial"/>
              </a:rPr>
              <a:t> </a:t>
            </a:r>
            <a:r>
              <a:rPr sz="1900" spc="-55" dirty="0">
                <a:latin typeface="Arial"/>
                <a:cs typeface="Arial"/>
              </a:rPr>
              <a:t>doesn’t</a:t>
            </a:r>
            <a:r>
              <a:rPr sz="1900" spc="-90" dirty="0">
                <a:latin typeface="Arial"/>
                <a:cs typeface="Arial"/>
              </a:rPr>
              <a:t> </a:t>
            </a:r>
            <a:r>
              <a:rPr sz="1900" spc="-60" dirty="0">
                <a:latin typeface="Arial"/>
                <a:cs typeface="Arial"/>
              </a:rPr>
              <a:t>contain  </a:t>
            </a:r>
            <a:r>
              <a:rPr sz="1900" spc="-10" dirty="0">
                <a:latin typeface="Carlito"/>
                <a:cs typeface="Carlito"/>
              </a:rPr>
              <a:t>assignment </a:t>
            </a:r>
            <a:r>
              <a:rPr sz="1900" spc="-15" dirty="0">
                <a:latin typeface="Carlito"/>
                <a:cs typeface="Carlito"/>
              </a:rPr>
              <a:t>to any </a:t>
            </a:r>
            <a:r>
              <a:rPr sz="1900" spc="-10" dirty="0">
                <a:latin typeface="Carlito"/>
                <a:cs typeface="Carlito"/>
              </a:rPr>
              <a:t>operand </a:t>
            </a:r>
            <a:r>
              <a:rPr sz="1900" spc="-5" dirty="0">
                <a:latin typeface="Carlito"/>
                <a:cs typeface="Carlito"/>
              </a:rPr>
              <a:t>of</a:t>
            </a:r>
            <a:r>
              <a:rPr sz="1900" spc="50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e.</a:t>
            </a:r>
            <a:endParaRPr sz="1900">
              <a:latin typeface="Carlito"/>
              <a:cs typeface="Carlito"/>
            </a:endParaRPr>
          </a:p>
          <a:p>
            <a:pPr marL="756285" lvl="1" indent="-287020">
              <a:lnSpc>
                <a:spcPts val="2375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2. </a:t>
            </a:r>
            <a:r>
              <a:rPr sz="2200" spc="-10" dirty="0">
                <a:latin typeface="Carlito"/>
                <a:cs typeface="Carlito"/>
              </a:rPr>
              <a:t>Expression </a:t>
            </a:r>
            <a:r>
              <a:rPr sz="2200" spc="-5" dirty="0">
                <a:latin typeface="Carlito"/>
                <a:cs typeface="Carlito"/>
              </a:rPr>
              <a:t>e is </a:t>
            </a:r>
            <a:r>
              <a:rPr sz="2200" spc="-10" dirty="0">
                <a:latin typeface="Carlito"/>
                <a:cs typeface="Carlito"/>
              </a:rPr>
              <a:t>available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10" dirty="0">
                <a:latin typeface="Carlito"/>
                <a:cs typeface="Carlito"/>
              </a:rPr>
              <a:t>entry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bi if it is </a:t>
            </a:r>
            <a:r>
              <a:rPr sz="2200" spc="-10" dirty="0">
                <a:latin typeface="Carlito"/>
                <a:cs typeface="Carlito"/>
              </a:rPr>
              <a:t>available </a:t>
            </a:r>
            <a:r>
              <a:rPr sz="2200" spc="-15" dirty="0">
                <a:latin typeface="Carlito"/>
                <a:cs typeface="Carlito"/>
              </a:rPr>
              <a:t>at exit</a:t>
            </a:r>
            <a:r>
              <a:rPr sz="2200" spc="12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of</a:t>
            </a:r>
            <a:endParaRPr sz="2200">
              <a:latin typeface="Carlito"/>
              <a:cs typeface="Carlito"/>
            </a:endParaRPr>
          </a:p>
          <a:p>
            <a:pPr marL="756285">
              <a:lnSpc>
                <a:spcPts val="2375"/>
              </a:lnSpc>
            </a:pPr>
            <a:r>
              <a:rPr sz="2200" spc="-5" dirty="0">
                <a:latin typeface="Carlito"/>
                <a:cs typeface="Carlito"/>
              </a:rPr>
              <a:t>each predecessor of bi </a:t>
            </a:r>
            <a:r>
              <a:rPr sz="2200" spc="-10" dirty="0">
                <a:latin typeface="Carlito"/>
                <a:cs typeface="Carlito"/>
              </a:rPr>
              <a:t>in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Gp.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21933"/>
            <a:ext cx="7943215" cy="560514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It is </a:t>
            </a:r>
            <a:r>
              <a:rPr sz="3000" spc="-20" dirty="0">
                <a:latin typeface="Carlito"/>
                <a:cs typeface="Carlito"/>
              </a:rPr>
              <a:t>forward data </a:t>
            </a:r>
            <a:r>
              <a:rPr sz="3000" spc="-10" dirty="0">
                <a:latin typeface="Carlito"/>
                <a:cs typeface="Carlito"/>
              </a:rPr>
              <a:t>flow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concept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Availability at </a:t>
            </a:r>
            <a:r>
              <a:rPr sz="3000" spc="-20" dirty="0">
                <a:latin typeface="Carlito"/>
                <a:cs typeface="Carlito"/>
              </a:rPr>
              <a:t>exit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node determines availability  </a:t>
            </a:r>
            <a:r>
              <a:rPr sz="3000" spc="-15" dirty="0">
                <a:latin typeface="Carlito"/>
                <a:cs typeface="Carlito"/>
              </a:rPr>
              <a:t>at </a:t>
            </a:r>
            <a:r>
              <a:rPr sz="3000" spc="-10" dirty="0">
                <a:latin typeface="Carlito"/>
                <a:cs typeface="Carlito"/>
              </a:rPr>
              <a:t>entry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35" dirty="0">
                <a:latin typeface="Carlito"/>
                <a:cs typeface="Carlito"/>
              </a:rPr>
              <a:t>successor.</a:t>
            </a:r>
            <a:endParaRPr sz="3000">
              <a:latin typeface="Carlito"/>
              <a:cs typeface="Carlito"/>
            </a:endParaRPr>
          </a:p>
          <a:p>
            <a:pPr marL="355600" marR="15113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60" dirty="0">
                <a:latin typeface="Carlito"/>
                <a:cs typeface="Carlito"/>
              </a:rPr>
              <a:t>We </a:t>
            </a:r>
            <a:r>
              <a:rPr sz="3000" spc="-10" dirty="0">
                <a:latin typeface="Carlito"/>
                <a:cs typeface="Carlito"/>
              </a:rPr>
              <a:t>associate two </a:t>
            </a:r>
            <a:r>
              <a:rPr sz="3000" spc="-5" dirty="0">
                <a:latin typeface="Carlito"/>
                <a:cs typeface="Carlito"/>
              </a:rPr>
              <a:t>Boolean </a:t>
            </a:r>
            <a:r>
              <a:rPr sz="3000" spc="-10" dirty="0">
                <a:latin typeface="Carlito"/>
                <a:cs typeface="Carlito"/>
              </a:rPr>
              <a:t>properties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5" dirty="0">
                <a:latin typeface="Carlito"/>
                <a:cs typeface="Carlito"/>
              </a:rPr>
              <a:t>block  bi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determine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25" dirty="0">
                <a:latin typeface="Carlito"/>
                <a:cs typeface="Carlito"/>
              </a:rPr>
              <a:t>effect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computation</a:t>
            </a:r>
            <a:r>
              <a:rPr sz="3000" spc="-11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called</a:t>
            </a:r>
            <a:endParaRPr sz="30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3000" u="heavy" spc="-7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‘local </a:t>
            </a:r>
            <a:r>
              <a:rPr sz="3000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properties’ </a:t>
            </a:r>
            <a:r>
              <a:rPr sz="3000" spc="-5" dirty="0">
                <a:latin typeface="Carlito"/>
                <a:cs typeface="Carlito"/>
              </a:rPr>
              <a:t>of block</a:t>
            </a:r>
            <a:r>
              <a:rPr sz="3000" spc="-16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bi.</a:t>
            </a:r>
            <a:endParaRPr sz="3000">
              <a:latin typeface="Carlito"/>
              <a:cs typeface="Carlito"/>
            </a:endParaRPr>
          </a:p>
          <a:p>
            <a:pPr marL="355600" marR="16002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latin typeface="Carlito"/>
                <a:cs typeface="Carlito"/>
              </a:rPr>
              <a:t>Eval </a:t>
            </a:r>
            <a:r>
              <a:rPr sz="3000" spc="-5" dirty="0">
                <a:latin typeface="Carlito"/>
                <a:cs typeface="Carlito"/>
              </a:rPr>
              <a:t>i:- </a:t>
            </a:r>
            <a:r>
              <a:rPr sz="3000" spc="-85" dirty="0">
                <a:latin typeface="Arial"/>
                <a:cs typeface="Arial"/>
              </a:rPr>
              <a:t>‘True’ </a:t>
            </a:r>
            <a:r>
              <a:rPr sz="3000" spc="50" dirty="0">
                <a:latin typeface="Arial"/>
                <a:cs typeface="Arial"/>
              </a:rPr>
              <a:t>if </a:t>
            </a:r>
            <a:r>
              <a:rPr sz="3000" spc="-180" dirty="0">
                <a:latin typeface="Arial"/>
                <a:cs typeface="Arial"/>
              </a:rPr>
              <a:t>e 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125" dirty="0">
                <a:latin typeface="Arial"/>
                <a:cs typeface="Arial"/>
              </a:rPr>
              <a:t>evaluated </a:t>
            </a:r>
            <a:r>
              <a:rPr sz="3000" spc="-45" dirty="0">
                <a:latin typeface="Arial"/>
                <a:cs typeface="Arial"/>
              </a:rPr>
              <a:t>in </a:t>
            </a:r>
            <a:r>
              <a:rPr sz="3000" spc="-175" dirty="0">
                <a:latin typeface="Arial"/>
                <a:cs typeface="Arial"/>
              </a:rPr>
              <a:t>Bi </a:t>
            </a:r>
            <a:r>
              <a:rPr sz="3000" spc="-140" dirty="0">
                <a:latin typeface="Arial"/>
                <a:cs typeface="Arial"/>
              </a:rPr>
              <a:t>and</a:t>
            </a:r>
            <a:r>
              <a:rPr sz="3000" spc="-550" dirty="0">
                <a:latin typeface="Arial"/>
                <a:cs typeface="Arial"/>
              </a:rPr>
              <a:t> </a:t>
            </a:r>
            <a:r>
              <a:rPr sz="3000" spc="-145" dirty="0">
                <a:latin typeface="Arial"/>
                <a:cs typeface="Arial"/>
              </a:rPr>
              <a:t>operands 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e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not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modified.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Modify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:-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85" dirty="0">
                <a:latin typeface="Arial"/>
                <a:cs typeface="Arial"/>
              </a:rPr>
              <a:t>‘True’</a:t>
            </a:r>
            <a:r>
              <a:rPr sz="3000" spc="-145" dirty="0">
                <a:latin typeface="Arial"/>
                <a:cs typeface="Arial"/>
              </a:rPr>
              <a:t> </a:t>
            </a:r>
            <a:r>
              <a:rPr sz="3000" spc="50" dirty="0">
                <a:latin typeface="Arial"/>
                <a:cs typeface="Arial"/>
              </a:rPr>
              <a:t>if</a:t>
            </a:r>
            <a:r>
              <a:rPr sz="3000" spc="-165" dirty="0">
                <a:latin typeface="Arial"/>
                <a:cs typeface="Arial"/>
              </a:rPr>
              <a:t> </a:t>
            </a:r>
            <a:r>
              <a:rPr sz="3000" spc="-120" dirty="0">
                <a:latin typeface="Arial"/>
                <a:cs typeface="Arial"/>
              </a:rPr>
              <a:t>operand</a:t>
            </a:r>
            <a:r>
              <a:rPr sz="3000" spc="-1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of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175" dirty="0">
                <a:latin typeface="Arial"/>
                <a:cs typeface="Arial"/>
              </a:rPr>
              <a:t>e</a:t>
            </a:r>
            <a:r>
              <a:rPr sz="3000" spc="-170" dirty="0">
                <a:latin typeface="Arial"/>
                <a:cs typeface="Arial"/>
              </a:rPr>
              <a:t> 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60" dirty="0">
                <a:latin typeface="Arial"/>
                <a:cs typeface="Arial"/>
              </a:rPr>
              <a:t>modified</a:t>
            </a:r>
            <a:r>
              <a:rPr sz="3000" spc="-155" dirty="0">
                <a:latin typeface="Arial"/>
                <a:cs typeface="Arial"/>
              </a:rPr>
              <a:t> </a:t>
            </a:r>
            <a:r>
              <a:rPr sz="3000" spc="-35" dirty="0">
                <a:latin typeface="Arial"/>
                <a:cs typeface="Arial"/>
              </a:rPr>
              <a:t>in</a:t>
            </a:r>
            <a:r>
              <a:rPr sz="3000" spc="-165" dirty="0">
                <a:latin typeface="Arial"/>
                <a:cs typeface="Arial"/>
              </a:rPr>
              <a:t> </a:t>
            </a:r>
            <a:r>
              <a:rPr sz="3000" spc="-55" dirty="0">
                <a:latin typeface="Arial"/>
                <a:cs typeface="Arial"/>
              </a:rPr>
              <a:t>bi.</a:t>
            </a:r>
            <a:endParaRPr sz="3000">
              <a:latin typeface="Arial"/>
              <a:cs typeface="Arial"/>
            </a:endParaRPr>
          </a:p>
          <a:p>
            <a:pPr marL="355600" marR="10541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See </a:t>
            </a:r>
            <a:r>
              <a:rPr sz="3000" spc="-10" dirty="0">
                <a:latin typeface="Carlito"/>
                <a:cs typeface="Carlito"/>
              </a:rPr>
              <a:t>page </a:t>
            </a:r>
            <a:r>
              <a:rPr sz="3000" spc="-5" dirty="0">
                <a:latin typeface="Carlito"/>
                <a:cs typeface="Carlito"/>
              </a:rPr>
              <a:t>no. </a:t>
            </a:r>
            <a:r>
              <a:rPr sz="3000" dirty="0">
                <a:latin typeface="Carlito"/>
                <a:cs typeface="Carlito"/>
              </a:rPr>
              <a:t>209 </a:t>
            </a:r>
            <a:r>
              <a:rPr sz="3000" spc="-5" dirty="0">
                <a:latin typeface="Carlito"/>
                <a:cs typeface="Carlito"/>
              </a:rPr>
              <a:t>equations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pg. </a:t>
            </a:r>
            <a:r>
              <a:rPr sz="3000" dirty="0">
                <a:latin typeface="Carlito"/>
                <a:cs typeface="Carlito"/>
              </a:rPr>
              <a:t>No. 210</a:t>
            </a:r>
            <a:r>
              <a:rPr sz="3000" spc="-8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PFG  Example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6.38.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5129" y="461594"/>
            <a:ext cx="32550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Live</a:t>
            </a:r>
            <a:r>
              <a:rPr sz="4400" spc="-60" dirty="0"/>
              <a:t> </a:t>
            </a:r>
            <a:r>
              <a:rPr sz="4400" spc="-25" dirty="0"/>
              <a:t>Variables: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1541"/>
            <a:ext cx="7951470" cy="487489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2900">
              <a:lnSpc>
                <a:spcPct val="801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Carlito"/>
                <a:cs typeface="Carlito"/>
              </a:rPr>
              <a:t>Variable </a:t>
            </a:r>
            <a:r>
              <a:rPr sz="2000" spc="-35" dirty="0">
                <a:latin typeface="Carlito"/>
                <a:cs typeface="Carlito"/>
              </a:rPr>
              <a:t>Var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said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10" dirty="0">
                <a:latin typeface="Carlito"/>
                <a:cs typeface="Carlito"/>
              </a:rPr>
              <a:t>live, at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program </a:t>
            </a:r>
            <a:r>
              <a:rPr sz="2000" spc="-10" dirty="0">
                <a:latin typeface="Carlito"/>
                <a:cs typeface="Carlito"/>
              </a:rPr>
              <a:t>point </a:t>
            </a:r>
            <a:r>
              <a:rPr sz="2000" dirty="0">
                <a:latin typeface="Carlito"/>
                <a:cs typeface="Carlito"/>
              </a:rPr>
              <a:t>Pi </a:t>
            </a:r>
            <a:r>
              <a:rPr sz="2000" spc="-5" dirty="0">
                <a:latin typeface="Carlito"/>
                <a:cs typeface="Carlito"/>
              </a:rPr>
              <a:t>basic </a:t>
            </a:r>
            <a:r>
              <a:rPr sz="2000" dirty="0">
                <a:latin typeface="Carlito"/>
                <a:cs typeface="Carlito"/>
              </a:rPr>
              <a:t>block </a:t>
            </a:r>
            <a:r>
              <a:rPr sz="2000" spc="-5" dirty="0">
                <a:latin typeface="Carlito"/>
                <a:cs typeface="Carlito"/>
              </a:rPr>
              <a:t>bi </a:t>
            </a:r>
            <a:r>
              <a:rPr sz="2000" dirty="0">
                <a:latin typeface="Carlito"/>
                <a:cs typeface="Carlito"/>
              </a:rPr>
              <a:t>if the  </a:t>
            </a:r>
            <a:r>
              <a:rPr sz="2000" spc="-5" dirty="0">
                <a:latin typeface="Carlito"/>
                <a:cs typeface="Carlito"/>
              </a:rPr>
              <a:t>value </a:t>
            </a:r>
            <a:r>
              <a:rPr sz="2000" spc="-10" dirty="0">
                <a:latin typeface="Carlito"/>
                <a:cs typeface="Carlito"/>
              </a:rPr>
              <a:t>contained </a:t>
            </a:r>
            <a:r>
              <a:rPr sz="2000" dirty="0">
                <a:latin typeface="Carlito"/>
                <a:cs typeface="Carlito"/>
              </a:rPr>
              <a:t>in it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Pi is </a:t>
            </a:r>
            <a:r>
              <a:rPr sz="2000" spc="-15" dirty="0">
                <a:latin typeface="Carlito"/>
                <a:cs typeface="Carlito"/>
              </a:rPr>
              <a:t>likely to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5" dirty="0">
                <a:latin typeface="Carlito"/>
                <a:cs typeface="Carlito"/>
              </a:rPr>
              <a:t>used during </a:t>
            </a:r>
            <a:r>
              <a:rPr sz="2000" spc="-10" dirty="0">
                <a:latin typeface="Carlito"/>
                <a:cs typeface="Carlito"/>
              </a:rPr>
              <a:t>subsequent execution  </a:t>
            </a:r>
            <a:r>
              <a:rPr sz="2000" spc="-5" dirty="0">
                <a:latin typeface="Carlito"/>
                <a:cs typeface="Carlito"/>
              </a:rPr>
              <a:t>of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program.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Otherwise, </a:t>
            </a:r>
            <a:r>
              <a:rPr sz="2000" dirty="0">
                <a:latin typeface="Carlito"/>
                <a:cs typeface="Carlito"/>
              </a:rPr>
              <a:t>its a dead </a:t>
            </a:r>
            <a:r>
              <a:rPr sz="2000" spc="-5" dirty="0">
                <a:latin typeface="Carlito"/>
                <a:cs typeface="Carlito"/>
              </a:rPr>
              <a:t>code </a:t>
            </a:r>
            <a:r>
              <a:rPr sz="2000" dirty="0">
                <a:latin typeface="Carlito"/>
                <a:cs typeface="Carlito"/>
              </a:rPr>
              <a:t>which </a:t>
            </a:r>
            <a:r>
              <a:rPr sz="2000" spc="-5" dirty="0">
                <a:latin typeface="Carlito"/>
                <a:cs typeface="Carlito"/>
              </a:rPr>
              <a:t>can be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eliminated.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How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determine liveliness? </a:t>
            </a:r>
            <a:r>
              <a:rPr sz="2000" spc="-15" dirty="0">
                <a:latin typeface="Carlito"/>
                <a:cs typeface="Carlito"/>
              </a:rPr>
              <a:t>By </a:t>
            </a:r>
            <a:r>
              <a:rPr sz="2000" dirty="0">
                <a:latin typeface="Carlito"/>
                <a:cs typeface="Carlito"/>
              </a:rPr>
              <a:t>2 </a:t>
            </a:r>
            <a:r>
              <a:rPr sz="2000" spc="-10" dirty="0">
                <a:latin typeface="Carlito"/>
                <a:cs typeface="Carlito"/>
              </a:rPr>
              <a:t>property </a:t>
            </a:r>
            <a:r>
              <a:rPr sz="2000" spc="-5" dirty="0">
                <a:latin typeface="Carlito"/>
                <a:cs typeface="Carlito"/>
              </a:rPr>
              <a:t>specified on </a:t>
            </a:r>
            <a:r>
              <a:rPr sz="2000" dirty="0">
                <a:latin typeface="Carlito"/>
                <a:cs typeface="Carlito"/>
              </a:rPr>
              <a:t>pg. No.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211.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See </a:t>
            </a:r>
            <a:r>
              <a:rPr sz="2000" spc="-15" dirty="0">
                <a:latin typeface="Carlito"/>
                <a:cs typeface="Carlito"/>
              </a:rPr>
              <a:t>data </a:t>
            </a:r>
            <a:r>
              <a:rPr sz="2000" spc="-5" dirty="0">
                <a:latin typeface="Carlito"/>
                <a:cs typeface="Carlito"/>
              </a:rPr>
              <a:t>flow </a:t>
            </a:r>
            <a:r>
              <a:rPr sz="2000" spc="-10" dirty="0">
                <a:latin typeface="Carlito"/>
                <a:cs typeface="Carlito"/>
              </a:rPr>
              <a:t>information again </a:t>
            </a:r>
            <a:r>
              <a:rPr sz="2000" dirty="0">
                <a:latin typeface="Carlito"/>
                <a:cs typeface="Carlito"/>
              </a:rPr>
              <a:t>on </a:t>
            </a:r>
            <a:r>
              <a:rPr sz="2000" spc="-5" dirty="0">
                <a:latin typeface="Carlito"/>
                <a:cs typeface="Carlito"/>
              </a:rPr>
              <a:t>pg. </a:t>
            </a:r>
            <a:r>
              <a:rPr sz="2000" dirty="0">
                <a:latin typeface="Carlito"/>
                <a:cs typeface="Carlito"/>
              </a:rPr>
              <a:t>No.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211.</a:t>
            </a:r>
            <a:endParaRPr sz="2000">
              <a:latin typeface="Carlito"/>
              <a:cs typeface="Carlito"/>
            </a:endParaRPr>
          </a:p>
          <a:p>
            <a:pPr marL="355600" marR="1063625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Availability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spc="-5" dirty="0">
                <a:latin typeface="Carlito"/>
                <a:cs typeface="Carlito"/>
              </a:rPr>
              <a:t>entry of block determines </a:t>
            </a:r>
            <a:r>
              <a:rPr sz="2000" spc="-10" dirty="0">
                <a:latin typeface="Carlito"/>
                <a:cs typeface="Carlito"/>
              </a:rPr>
              <a:t>availability </a:t>
            </a:r>
            <a:r>
              <a:rPr sz="2000" spc="-15" dirty="0">
                <a:latin typeface="Carlito"/>
                <a:cs typeface="Carlito"/>
              </a:rPr>
              <a:t>at exit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its  </a:t>
            </a:r>
            <a:r>
              <a:rPr sz="2000" spc="-20" dirty="0">
                <a:latin typeface="Carlito"/>
                <a:cs typeface="Carlito"/>
              </a:rPr>
              <a:t>predecessor.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35" dirty="0">
                <a:latin typeface="Arial"/>
                <a:cs typeface="Arial"/>
              </a:rPr>
              <a:t>Hence </a:t>
            </a:r>
            <a:r>
              <a:rPr sz="2000" spc="-80" dirty="0">
                <a:latin typeface="Arial"/>
                <a:cs typeface="Arial"/>
              </a:rPr>
              <a:t>called “Backward </a:t>
            </a:r>
            <a:r>
              <a:rPr sz="2000" spc="-114" dirty="0">
                <a:latin typeface="Arial"/>
                <a:cs typeface="Arial"/>
              </a:rPr>
              <a:t>Data </a:t>
            </a:r>
            <a:r>
              <a:rPr sz="2000" spc="-30" dirty="0">
                <a:latin typeface="Arial"/>
                <a:cs typeface="Arial"/>
              </a:rPr>
              <a:t>Flow”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concept.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10" dirty="0">
                <a:latin typeface="Arial"/>
                <a:cs typeface="Arial"/>
              </a:rPr>
              <a:t>Also </a:t>
            </a:r>
            <a:r>
              <a:rPr sz="2000" spc="-80" dirty="0">
                <a:latin typeface="Arial"/>
                <a:cs typeface="Arial"/>
              </a:rPr>
              <a:t>called </a:t>
            </a:r>
            <a:r>
              <a:rPr sz="2000" spc="-55" dirty="0">
                <a:latin typeface="Arial"/>
                <a:cs typeface="Arial"/>
              </a:rPr>
              <a:t>“any </a:t>
            </a:r>
            <a:r>
              <a:rPr sz="2000" spc="-50" dirty="0">
                <a:latin typeface="Arial"/>
                <a:cs typeface="Arial"/>
              </a:rPr>
              <a:t>path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concept”.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Why?</a:t>
            </a:r>
            <a:endParaRPr sz="2000">
              <a:latin typeface="Carlito"/>
              <a:cs typeface="Carlito"/>
            </a:endParaRPr>
          </a:p>
          <a:p>
            <a:pPr marL="355600" marR="50800" indent="-342900">
              <a:lnSpc>
                <a:spcPts val="192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Liveness of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entry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spc="-5" dirty="0">
                <a:latin typeface="Carlito"/>
                <a:cs typeface="Carlito"/>
              </a:rPr>
              <a:t>successor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sufficient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ensure, liveness </a:t>
            </a:r>
            <a:r>
              <a:rPr sz="2000" spc="-15" dirty="0">
                <a:latin typeface="Carlito"/>
                <a:cs typeface="Carlito"/>
              </a:rPr>
              <a:t>at exit </a:t>
            </a:r>
            <a:r>
              <a:rPr sz="2000" spc="-5" dirty="0">
                <a:latin typeface="Carlito"/>
                <a:cs typeface="Carlito"/>
              </a:rPr>
              <a:t>of  block.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rlito"/>
                <a:cs typeface="Carlito"/>
              </a:rPr>
              <a:t>Eg: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is live </a:t>
            </a:r>
            <a:r>
              <a:rPr sz="1800" spc="-10" dirty="0">
                <a:latin typeface="Carlito"/>
                <a:cs typeface="Carlito"/>
              </a:rPr>
              <a:t>at </a:t>
            </a:r>
            <a:r>
              <a:rPr sz="1800" spc="-5" dirty="0">
                <a:latin typeface="Carlito"/>
                <a:cs typeface="Carlito"/>
              </a:rPr>
              <a:t>entry of each block </a:t>
            </a:r>
            <a:r>
              <a:rPr sz="1800" spc="-15" dirty="0">
                <a:latin typeface="Carlito"/>
                <a:cs typeface="Carlito"/>
              </a:rPr>
              <a:t>except </a:t>
            </a:r>
            <a:r>
              <a:rPr sz="1800" spc="-10" dirty="0">
                <a:latin typeface="Carlito"/>
                <a:cs typeface="Carlito"/>
              </a:rPr>
              <a:t>fourth</a:t>
            </a:r>
            <a:r>
              <a:rPr sz="1800" spc="7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block.</a:t>
            </a:r>
            <a:endParaRPr sz="1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rlito"/>
                <a:cs typeface="Carlito"/>
              </a:rPr>
              <a:t>B </a:t>
            </a:r>
            <a:r>
              <a:rPr sz="1800" spc="-5" dirty="0">
                <a:latin typeface="Carlito"/>
                <a:cs typeface="Carlito"/>
              </a:rPr>
              <a:t>is live </a:t>
            </a:r>
            <a:r>
              <a:rPr sz="1800" dirty="0">
                <a:latin typeface="Carlito"/>
                <a:cs typeface="Carlito"/>
              </a:rPr>
              <a:t>at all </a:t>
            </a:r>
            <a:r>
              <a:rPr sz="1800" spc="-5" dirty="0">
                <a:latin typeface="Carlito"/>
                <a:cs typeface="Carlito"/>
              </a:rPr>
              <a:t>block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arlito"/>
                <a:cs typeface="Carlito"/>
              </a:rPr>
              <a:t>X &amp; Y </a:t>
            </a:r>
            <a:r>
              <a:rPr sz="1800" spc="-10" dirty="0">
                <a:latin typeface="Carlito"/>
                <a:cs typeface="Carlito"/>
              </a:rPr>
              <a:t>are </a:t>
            </a:r>
            <a:r>
              <a:rPr sz="1800" spc="-5" dirty="0">
                <a:latin typeface="Carlito"/>
                <a:cs typeface="Carlito"/>
              </a:rPr>
              <a:t>live </a:t>
            </a:r>
            <a:r>
              <a:rPr sz="1800" dirty="0">
                <a:latin typeface="Carlito"/>
                <a:cs typeface="Carlito"/>
              </a:rPr>
              <a:t>at </a:t>
            </a:r>
            <a:r>
              <a:rPr sz="1800" spc="-5" dirty="0">
                <a:latin typeface="Carlito"/>
                <a:cs typeface="Carlito"/>
              </a:rPr>
              <a:t>1,5,6,7,8,9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2457" y="2625928"/>
            <a:ext cx="33420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INTE</a:t>
            </a:r>
            <a:r>
              <a:rPr sz="4400" spc="-15" dirty="0"/>
              <a:t>R</a:t>
            </a:r>
            <a:r>
              <a:rPr sz="4400" dirty="0"/>
              <a:t>PRETE</a:t>
            </a:r>
            <a:r>
              <a:rPr sz="4400" spc="-70" dirty="0"/>
              <a:t>R</a:t>
            </a:r>
            <a:r>
              <a:rPr sz="4400" dirty="0"/>
              <a:t>S</a:t>
            </a:r>
            <a:endParaRPr sz="440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5733" y="461594"/>
            <a:ext cx="27355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Interpreters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7044"/>
            <a:ext cx="4682490" cy="266509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Carlito"/>
                <a:cs typeface="Carlito"/>
              </a:rPr>
              <a:t>Topic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List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Interpreters </a:t>
            </a:r>
            <a:r>
              <a:rPr sz="2800" spc="-165" dirty="0">
                <a:latin typeface="Arial"/>
                <a:cs typeface="Arial"/>
              </a:rPr>
              <a:t>–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0" dirty="0">
                <a:latin typeface="Carlito"/>
                <a:cs typeface="Carlito"/>
              </a:rPr>
              <a:t>use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Overview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-20" dirty="0">
                <a:latin typeface="Carlito"/>
                <a:cs typeface="Carlito"/>
              </a:rPr>
              <a:t> Interpreters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90" dirty="0">
                <a:latin typeface="Carlito"/>
                <a:cs typeface="Carlito"/>
              </a:rPr>
              <a:t>Toy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Interpreter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Pure </a:t>
            </a:r>
            <a:r>
              <a:rPr sz="2800" spc="-5" dirty="0">
                <a:latin typeface="Carlito"/>
                <a:cs typeface="Carlito"/>
              </a:rPr>
              <a:t>&amp; </a:t>
            </a:r>
            <a:r>
              <a:rPr sz="2800" spc="-15" dirty="0">
                <a:latin typeface="Carlito"/>
                <a:cs typeface="Carlito"/>
              </a:rPr>
              <a:t>Impure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Interpreters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1436" y="461594"/>
            <a:ext cx="59613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Interpreters </a:t>
            </a:r>
            <a:r>
              <a:rPr sz="4400" dirty="0"/>
              <a:t>:</a:t>
            </a:r>
            <a:r>
              <a:rPr sz="4400" spc="-60" dirty="0"/>
              <a:t> </a:t>
            </a:r>
            <a:r>
              <a:rPr sz="4400" spc="-10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7538"/>
            <a:ext cx="7785734" cy="4580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rlito"/>
                <a:cs typeface="Carlito"/>
              </a:rPr>
              <a:t>Avoid </a:t>
            </a:r>
            <a:r>
              <a:rPr sz="2700" spc="-10" dirty="0">
                <a:latin typeface="Carlito"/>
                <a:cs typeface="Carlito"/>
              </a:rPr>
              <a:t>overhead </a:t>
            </a:r>
            <a:r>
              <a:rPr sz="2700" spc="-5" dirty="0">
                <a:latin typeface="Carlito"/>
                <a:cs typeface="Carlito"/>
              </a:rPr>
              <a:t>of</a:t>
            </a:r>
            <a:r>
              <a:rPr sz="2700" spc="-2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compilation</a:t>
            </a:r>
            <a:endParaRPr sz="2700">
              <a:latin typeface="Carlito"/>
              <a:cs typeface="Carlito"/>
            </a:endParaRPr>
          </a:p>
          <a:p>
            <a:pPr marL="355600" marR="95123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Modification </a:t>
            </a:r>
            <a:r>
              <a:rPr sz="2700" spc="-15" dirty="0">
                <a:latin typeface="Carlito"/>
                <a:cs typeface="Carlito"/>
              </a:rPr>
              <a:t>at </a:t>
            </a:r>
            <a:r>
              <a:rPr sz="2700" spc="-10" dirty="0">
                <a:latin typeface="Carlito"/>
                <a:cs typeface="Carlito"/>
              </a:rPr>
              <a:t>every </a:t>
            </a:r>
            <a:r>
              <a:rPr sz="2700" spc="-15" dirty="0">
                <a:latin typeface="Carlito"/>
                <a:cs typeface="Carlito"/>
              </a:rPr>
              <a:t>execution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managed</a:t>
            </a:r>
            <a:r>
              <a:rPr sz="2700" spc="-7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by  </a:t>
            </a:r>
            <a:r>
              <a:rPr sz="2700" spc="-20" dirty="0">
                <a:latin typeface="Carlito"/>
                <a:cs typeface="Carlito"/>
              </a:rPr>
              <a:t>interpreters.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Dis-advantage: Expensive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10" dirty="0">
                <a:latin typeface="Carlito"/>
                <a:cs typeface="Carlito"/>
              </a:rPr>
              <a:t>terms </a:t>
            </a:r>
            <a:r>
              <a:rPr sz="2700" spc="-5" dirty="0">
                <a:latin typeface="Carlito"/>
                <a:cs typeface="Carlito"/>
              </a:rPr>
              <a:t>of CPU</a:t>
            </a:r>
            <a:r>
              <a:rPr sz="2700" spc="-6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time.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rlito"/>
                <a:cs typeface="Carlito"/>
              </a:rPr>
              <a:t>Why? Each </a:t>
            </a:r>
            <a:r>
              <a:rPr sz="2700" spc="-20" dirty="0">
                <a:latin typeface="Carlito"/>
                <a:cs typeface="Carlito"/>
              </a:rPr>
              <a:t>statement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5" dirty="0">
                <a:latin typeface="Carlito"/>
                <a:cs typeface="Carlito"/>
              </a:rPr>
              <a:t>subject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10" dirty="0">
                <a:latin typeface="Carlito"/>
                <a:cs typeface="Carlito"/>
              </a:rPr>
              <a:t>follow </a:t>
            </a:r>
            <a:r>
              <a:rPr sz="2700" spc="-20" dirty="0">
                <a:latin typeface="Carlito"/>
                <a:cs typeface="Carlito"/>
              </a:rPr>
              <a:t>interpreters  </a:t>
            </a:r>
            <a:r>
              <a:rPr sz="2700" spc="-10" dirty="0">
                <a:latin typeface="Carlito"/>
                <a:cs typeface="Carlito"/>
              </a:rPr>
              <a:t>cycle.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Cycle:</a:t>
            </a:r>
            <a:endParaRPr sz="27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Fetch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Instruction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Analyse </a:t>
            </a:r>
            <a:r>
              <a:rPr sz="2400" spc="-15" dirty="0">
                <a:latin typeface="Carlito"/>
                <a:cs typeface="Carlito"/>
              </a:rPr>
              <a:t>statement </a:t>
            </a:r>
            <a:r>
              <a:rPr sz="2400" dirty="0">
                <a:latin typeface="Carlito"/>
                <a:cs typeface="Carlito"/>
              </a:rPr>
              <a:t>&amp; </a:t>
            </a:r>
            <a:r>
              <a:rPr sz="2400" spc="-5" dirty="0">
                <a:latin typeface="Carlito"/>
                <a:cs typeface="Carlito"/>
              </a:rPr>
              <a:t>Determine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meaning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ts val="2875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Execute </a:t>
            </a:r>
            <a:r>
              <a:rPr sz="2400" dirty="0">
                <a:latin typeface="Carlito"/>
                <a:cs typeface="Carlito"/>
              </a:rPr>
              <a:t>the meaning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statement</a:t>
            </a:r>
            <a:endParaRPr sz="2400">
              <a:latin typeface="Carlito"/>
              <a:cs typeface="Carlito"/>
            </a:endParaRPr>
          </a:p>
          <a:p>
            <a:pPr marL="355600" marR="1145540" indent="-342900">
              <a:lnSpc>
                <a:spcPct val="8000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rlito"/>
                <a:cs typeface="Carlito"/>
              </a:rPr>
              <a:t>What </a:t>
            </a:r>
            <a:r>
              <a:rPr sz="2700" dirty="0">
                <a:latin typeface="Carlito"/>
                <a:cs typeface="Carlito"/>
              </a:rPr>
              <a:t>is the </a:t>
            </a:r>
            <a:r>
              <a:rPr sz="2700" spc="-15" dirty="0">
                <a:latin typeface="Carlito"/>
                <a:cs typeface="Carlito"/>
              </a:rPr>
              <a:t>difference </a:t>
            </a:r>
            <a:r>
              <a:rPr sz="2700" spc="-10" dirty="0">
                <a:latin typeface="Carlito"/>
                <a:cs typeface="Carlito"/>
              </a:rPr>
              <a:t>between compiler</a:t>
            </a:r>
            <a:r>
              <a:rPr sz="2700" spc="-12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and  </a:t>
            </a:r>
            <a:r>
              <a:rPr sz="2700" spc="-40" dirty="0">
                <a:latin typeface="Carlito"/>
                <a:cs typeface="Carlito"/>
              </a:rPr>
              <a:t>interpreter.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3941" y="461594"/>
            <a:ext cx="5515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Compiler </a:t>
            </a:r>
            <a:r>
              <a:rPr sz="4400" spc="-25" dirty="0"/>
              <a:t>v/s</a:t>
            </a:r>
            <a:r>
              <a:rPr sz="4400" spc="-70" dirty="0"/>
              <a:t> </a:t>
            </a:r>
            <a:r>
              <a:rPr sz="4400" spc="-20" dirty="0"/>
              <a:t>Interpreter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pc="-5" dirty="0"/>
              <a:t>Compiler</a:t>
            </a:r>
          </a:p>
          <a:p>
            <a:pPr marL="355600" marR="5080" indent="-342900">
              <a:lnSpc>
                <a:spcPct val="8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15" dirty="0">
                <a:uFill>
                  <a:solidFill>
                    <a:srgbClr val="000000"/>
                  </a:solidFill>
                </a:uFill>
              </a:rPr>
              <a:t>Next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</a:rPr>
              <a:t>Phase:</a:t>
            </a:r>
            <a:r>
              <a:rPr sz="2200" spc="-10" dirty="0"/>
              <a:t> </a:t>
            </a:r>
            <a:r>
              <a:rPr sz="2200" b="0" spc="-10" dirty="0">
                <a:latin typeface="Carlito"/>
                <a:cs typeface="Carlito"/>
              </a:rPr>
              <a:t>During  compilation </a:t>
            </a:r>
            <a:r>
              <a:rPr sz="2200" b="0" spc="-5" dirty="0">
                <a:latin typeface="Carlito"/>
                <a:cs typeface="Carlito"/>
              </a:rPr>
              <a:t>analysis </a:t>
            </a:r>
            <a:r>
              <a:rPr sz="2200" b="0" spc="-10" dirty="0">
                <a:latin typeface="Carlito"/>
                <a:cs typeface="Carlito"/>
              </a:rPr>
              <a:t>of  </a:t>
            </a:r>
            <a:r>
              <a:rPr sz="2200" b="0" spc="-20" dirty="0">
                <a:latin typeface="Carlito"/>
                <a:cs typeface="Carlito"/>
              </a:rPr>
              <a:t>statement </a:t>
            </a:r>
            <a:r>
              <a:rPr sz="2200" b="0" spc="-5" dirty="0">
                <a:latin typeface="Carlito"/>
                <a:cs typeface="Carlito"/>
              </a:rPr>
              <a:t>is </a:t>
            </a:r>
            <a:r>
              <a:rPr sz="2200" b="0" spc="-15" dirty="0">
                <a:latin typeface="Carlito"/>
                <a:cs typeface="Carlito"/>
              </a:rPr>
              <a:t>followed </a:t>
            </a:r>
            <a:r>
              <a:rPr sz="2200" b="0" spc="-10" dirty="0">
                <a:latin typeface="Carlito"/>
                <a:cs typeface="Carlito"/>
              </a:rPr>
              <a:t>by </a:t>
            </a:r>
            <a:r>
              <a:rPr sz="2200" b="0" spc="-15" dirty="0">
                <a:latin typeface="Carlito"/>
                <a:cs typeface="Carlito"/>
              </a:rPr>
              <a:t>code  generation.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30" dirty="0">
                <a:uFill>
                  <a:solidFill>
                    <a:srgbClr val="000000"/>
                  </a:solidFill>
                </a:uFill>
              </a:rPr>
              <a:t>.exe</a:t>
            </a:r>
            <a:r>
              <a:rPr sz="2200" spc="-30" dirty="0"/>
              <a:t> </a:t>
            </a:r>
            <a:r>
              <a:rPr sz="2200" b="0" spc="-5" dirty="0">
                <a:latin typeface="Carlito"/>
                <a:cs typeface="Carlito"/>
              </a:rPr>
              <a:t>: Compiler </a:t>
            </a:r>
            <a:r>
              <a:rPr sz="2200" b="0" spc="-15" dirty="0">
                <a:latin typeface="Carlito"/>
                <a:cs typeface="Carlito"/>
              </a:rPr>
              <a:t>convert</a:t>
            </a:r>
            <a:r>
              <a:rPr sz="2200" b="0" spc="35" dirty="0">
                <a:latin typeface="Carlito"/>
                <a:cs typeface="Carlito"/>
              </a:rPr>
              <a:t> </a:t>
            </a:r>
            <a:r>
              <a:rPr sz="2200" b="0" spc="-20" dirty="0">
                <a:latin typeface="Carlito"/>
                <a:cs typeface="Carlito"/>
              </a:rPr>
              <a:t>into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200" b="0" spc="-40" dirty="0">
                <a:latin typeface="Carlito"/>
                <a:cs typeface="Carlito"/>
              </a:rPr>
              <a:t>exe </a:t>
            </a:r>
            <a:r>
              <a:rPr sz="2200" b="0" spc="-5" dirty="0">
                <a:latin typeface="Carlito"/>
                <a:cs typeface="Carlito"/>
              </a:rPr>
              <a:t>only</a:t>
            </a:r>
            <a:r>
              <a:rPr sz="2200" b="0" spc="40" dirty="0">
                <a:latin typeface="Carlito"/>
                <a:cs typeface="Carlito"/>
              </a:rPr>
              <a:t> </a:t>
            </a:r>
            <a:r>
              <a:rPr sz="2200" b="0" spc="-10" dirty="0">
                <a:latin typeface="Carlito"/>
                <a:cs typeface="Carlito"/>
              </a:rPr>
              <a:t>once.</a:t>
            </a:r>
            <a:endParaRPr sz="2200">
              <a:latin typeface="Carlito"/>
              <a:cs typeface="Carlito"/>
            </a:endParaRPr>
          </a:p>
          <a:p>
            <a:pPr marL="355600" marR="207645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15" dirty="0">
                <a:uFill>
                  <a:solidFill>
                    <a:srgbClr val="000000"/>
                  </a:solidFill>
                </a:uFill>
              </a:rPr>
              <a:t>Development:</a:t>
            </a:r>
            <a:r>
              <a:rPr sz="2200" spc="-15" dirty="0"/>
              <a:t> </a:t>
            </a:r>
            <a:r>
              <a:rPr sz="2200" b="0" spc="-10" dirty="0">
                <a:latin typeface="Carlito"/>
                <a:cs typeface="Carlito"/>
              </a:rPr>
              <a:t>One </a:t>
            </a:r>
            <a:r>
              <a:rPr sz="2200" b="0" spc="-5" dirty="0">
                <a:latin typeface="Carlito"/>
                <a:cs typeface="Carlito"/>
              </a:rPr>
              <a:t>time  </a:t>
            </a:r>
            <a:r>
              <a:rPr sz="2200" b="0" spc="-15" dirty="0">
                <a:latin typeface="Carlito"/>
                <a:cs typeface="Carlito"/>
              </a:rPr>
              <a:t>infrastructure</a:t>
            </a:r>
            <a:r>
              <a:rPr sz="2200" b="0" spc="-45" dirty="0">
                <a:latin typeface="Carlito"/>
                <a:cs typeface="Carlito"/>
              </a:rPr>
              <a:t> </a:t>
            </a:r>
            <a:r>
              <a:rPr sz="2200" b="0" spc="-10" dirty="0">
                <a:latin typeface="Carlito"/>
                <a:cs typeface="Carlito"/>
              </a:rPr>
              <a:t>development.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20" dirty="0">
                <a:uFill>
                  <a:solidFill>
                    <a:srgbClr val="000000"/>
                  </a:solidFill>
                </a:uFill>
              </a:rPr>
              <a:t>Rate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</a:rPr>
              <a:t>of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</a:rPr>
              <a:t>Development</a:t>
            </a:r>
            <a:r>
              <a:rPr sz="2200" b="0" spc="-15" dirty="0">
                <a:latin typeface="Carlito"/>
                <a:cs typeface="Carlito"/>
              </a:rPr>
              <a:t>:</a:t>
            </a:r>
            <a:r>
              <a:rPr sz="2200" b="0" spc="75" dirty="0">
                <a:latin typeface="Carlito"/>
                <a:cs typeface="Carlito"/>
              </a:rPr>
              <a:t> </a:t>
            </a:r>
            <a:r>
              <a:rPr sz="2200" b="0" spc="-10" dirty="0">
                <a:latin typeface="Carlito"/>
                <a:cs typeface="Carlito"/>
              </a:rPr>
              <a:t>Slow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</a:rPr>
              <a:t>Access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</a:rPr>
              <a:t>Rate</a:t>
            </a:r>
            <a:r>
              <a:rPr sz="2200" b="0" spc="-15" dirty="0">
                <a:latin typeface="Carlito"/>
                <a:cs typeface="Carlito"/>
              </a:rPr>
              <a:t>: </a:t>
            </a:r>
            <a:r>
              <a:rPr sz="2200" b="0" spc="-20" dirty="0">
                <a:latin typeface="Carlito"/>
                <a:cs typeface="Carlito"/>
              </a:rPr>
              <a:t>Faster </a:t>
            </a:r>
            <a:r>
              <a:rPr sz="2200" b="0" spc="-5" dirty="0">
                <a:latin typeface="Carlito"/>
                <a:cs typeface="Carlito"/>
              </a:rPr>
              <a:t>access</a:t>
            </a:r>
            <a:r>
              <a:rPr sz="2200" b="0" spc="30" dirty="0">
                <a:latin typeface="Carlito"/>
                <a:cs typeface="Carlito"/>
              </a:rPr>
              <a:t> </a:t>
            </a:r>
            <a:r>
              <a:rPr sz="2200" b="0" spc="-15" dirty="0">
                <a:latin typeface="Carlito"/>
                <a:cs typeface="Carlito"/>
              </a:rPr>
              <a:t>at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200" b="0" spc="-15" dirty="0">
                <a:latin typeface="Carlito"/>
                <a:cs typeface="Carlito"/>
              </a:rPr>
              <a:t>later</a:t>
            </a:r>
            <a:r>
              <a:rPr sz="2200" b="0" spc="-5" dirty="0">
                <a:latin typeface="Carlito"/>
                <a:cs typeface="Carlito"/>
              </a:rPr>
              <a:t> </a:t>
            </a:r>
            <a:r>
              <a:rPr sz="2200" b="0" spc="-15" dirty="0">
                <a:latin typeface="Carlito"/>
                <a:cs typeface="Carlito"/>
              </a:rPr>
              <a:t>stage.</a:t>
            </a:r>
            <a:endParaRPr sz="2200">
              <a:latin typeface="Carlito"/>
              <a:cs typeface="Carlito"/>
            </a:endParaRPr>
          </a:p>
          <a:p>
            <a:pPr marL="355600" marR="494665" indent="-342900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0" spc="-10" dirty="0">
                <a:latin typeface="Carlito"/>
                <a:cs typeface="Carlito"/>
              </a:rPr>
              <a:t>Error: </a:t>
            </a:r>
            <a:r>
              <a:rPr sz="2200" b="0" spc="-5" dirty="0">
                <a:latin typeface="Carlito"/>
                <a:cs typeface="Carlito"/>
              </a:rPr>
              <a:t>Not </a:t>
            </a:r>
            <a:r>
              <a:rPr sz="2200" b="0" spc="-10" dirty="0">
                <a:latin typeface="Carlito"/>
                <a:cs typeface="Carlito"/>
              </a:rPr>
              <a:t>easy </a:t>
            </a:r>
            <a:r>
              <a:rPr sz="2200" b="0" spc="-20" dirty="0">
                <a:latin typeface="Carlito"/>
                <a:cs typeface="Carlito"/>
              </a:rPr>
              <a:t>to </a:t>
            </a:r>
            <a:r>
              <a:rPr sz="2200" b="0" spc="-10" dirty="0">
                <a:latin typeface="Carlito"/>
                <a:cs typeface="Carlito"/>
              </a:rPr>
              <a:t>solve </a:t>
            </a:r>
            <a:r>
              <a:rPr sz="2200" b="0" spc="-5" dirty="0">
                <a:latin typeface="Carlito"/>
                <a:cs typeface="Carlito"/>
              </a:rPr>
              <a:t>&amp;  </a:t>
            </a:r>
            <a:r>
              <a:rPr sz="2200" b="0" spc="-10" dirty="0">
                <a:latin typeface="Carlito"/>
                <a:cs typeface="Carlito"/>
              </a:rPr>
              <a:t>debug</a:t>
            </a:r>
            <a:r>
              <a:rPr sz="2200" b="0" spc="-15" dirty="0">
                <a:latin typeface="Carlito"/>
                <a:cs typeface="Carlito"/>
              </a:rPr>
              <a:t> errors.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pc="-15" dirty="0"/>
              <a:t>Interpreter</a:t>
            </a:r>
          </a:p>
          <a:p>
            <a:pPr marL="355600" marR="6350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5" dirty="0">
                <a:latin typeface="Carlito"/>
                <a:cs typeface="Carlito"/>
              </a:rPr>
              <a:t>During </a:t>
            </a:r>
            <a:r>
              <a:rPr b="0" spc="-10" dirty="0">
                <a:latin typeface="Carlito"/>
                <a:cs typeface="Carlito"/>
              </a:rPr>
              <a:t>interpretation  </a:t>
            </a:r>
            <a:r>
              <a:rPr b="0" spc="-5" dirty="0">
                <a:latin typeface="Carlito"/>
                <a:cs typeface="Carlito"/>
              </a:rPr>
              <a:t>analysis </a:t>
            </a:r>
            <a:r>
              <a:rPr b="0" dirty="0">
                <a:latin typeface="Carlito"/>
                <a:cs typeface="Carlito"/>
              </a:rPr>
              <a:t>is </a:t>
            </a:r>
            <a:r>
              <a:rPr b="0" spc="-15" dirty="0">
                <a:latin typeface="Carlito"/>
                <a:cs typeface="Carlito"/>
              </a:rPr>
              <a:t>followed </a:t>
            </a:r>
            <a:r>
              <a:rPr b="0" spc="-10" dirty="0">
                <a:latin typeface="Carlito"/>
                <a:cs typeface="Carlito"/>
              </a:rPr>
              <a:t>by  </a:t>
            </a:r>
            <a:r>
              <a:rPr b="0" dirty="0">
                <a:latin typeface="Carlito"/>
                <a:cs typeface="Carlito"/>
              </a:rPr>
              <a:t>actions </a:t>
            </a:r>
            <a:r>
              <a:rPr b="0" spc="-20" dirty="0">
                <a:latin typeface="Carlito"/>
                <a:cs typeface="Carlito"/>
              </a:rPr>
              <a:t>for</a:t>
            </a:r>
            <a:r>
              <a:rPr b="0" spc="-130" dirty="0">
                <a:latin typeface="Carlito"/>
                <a:cs typeface="Carlito"/>
              </a:rPr>
              <a:t> </a:t>
            </a:r>
            <a:r>
              <a:rPr b="0" spc="-5" dirty="0">
                <a:latin typeface="Carlito"/>
                <a:cs typeface="Carlito"/>
              </a:rPr>
              <a:t>implementation.</a:t>
            </a:r>
          </a:p>
          <a:p>
            <a:pPr marL="355600" marR="1103630" indent="-342900">
              <a:lnSpc>
                <a:spcPct val="901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45" dirty="0">
                <a:latin typeface="Carlito"/>
                <a:cs typeface="Carlito"/>
              </a:rPr>
              <a:t>We </a:t>
            </a:r>
            <a:r>
              <a:rPr b="0" spc="-10" dirty="0">
                <a:latin typeface="Carlito"/>
                <a:cs typeface="Carlito"/>
              </a:rPr>
              <a:t>can never </a:t>
            </a:r>
            <a:r>
              <a:rPr b="0" dirty="0">
                <a:latin typeface="Carlito"/>
                <a:cs typeface="Carlito"/>
              </a:rPr>
              <a:t>run a  </a:t>
            </a:r>
            <a:r>
              <a:rPr b="0" spc="-15" dirty="0">
                <a:latin typeface="Carlito"/>
                <a:cs typeface="Carlito"/>
              </a:rPr>
              <a:t>program </a:t>
            </a:r>
            <a:r>
              <a:rPr b="0" spc="-5" dirty="0">
                <a:latin typeface="Carlito"/>
                <a:cs typeface="Carlito"/>
              </a:rPr>
              <a:t>without  </a:t>
            </a:r>
            <a:r>
              <a:rPr b="0" spc="-10" dirty="0">
                <a:latin typeface="Carlito"/>
                <a:cs typeface="Carlito"/>
              </a:rPr>
              <a:t>interpretation.</a:t>
            </a: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rlito"/>
                <a:cs typeface="Carlito"/>
              </a:rPr>
              <a:t>Repetitive</a:t>
            </a:r>
            <a:r>
              <a:rPr b="0" spc="-40" dirty="0">
                <a:latin typeface="Carlito"/>
                <a:cs typeface="Carlito"/>
              </a:rPr>
              <a:t> </a:t>
            </a:r>
            <a:r>
              <a:rPr b="0" spc="-10" dirty="0">
                <a:latin typeface="Carlito"/>
                <a:cs typeface="Carlito"/>
              </a:rPr>
              <a:t>development.</a:t>
            </a: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5" dirty="0">
                <a:latin typeface="Carlito"/>
                <a:cs typeface="Carlito"/>
              </a:rPr>
              <a:t>Rate </a:t>
            </a:r>
            <a:r>
              <a:rPr b="0" spc="-5" dirty="0">
                <a:latin typeface="Carlito"/>
                <a:cs typeface="Carlito"/>
              </a:rPr>
              <a:t>of </a:t>
            </a:r>
            <a:r>
              <a:rPr b="0" spc="-10" dirty="0">
                <a:latin typeface="Carlito"/>
                <a:cs typeface="Carlito"/>
              </a:rPr>
              <a:t>development:</a:t>
            </a:r>
            <a:r>
              <a:rPr b="0" spc="-25" dirty="0">
                <a:latin typeface="Carlito"/>
                <a:cs typeface="Carlito"/>
              </a:rPr>
              <a:t> </a:t>
            </a:r>
            <a:r>
              <a:rPr b="0" spc="-50" dirty="0">
                <a:latin typeface="Carlito"/>
                <a:cs typeface="Carlito"/>
              </a:rPr>
              <a:t>faster.</a:t>
            </a: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rlito"/>
                <a:cs typeface="Carlito"/>
              </a:rPr>
              <a:t>Slower </a:t>
            </a:r>
            <a:r>
              <a:rPr b="0" dirty="0">
                <a:latin typeface="Carlito"/>
                <a:cs typeface="Carlito"/>
              </a:rPr>
              <a:t>access</a:t>
            </a:r>
            <a:r>
              <a:rPr b="0" spc="-40" dirty="0">
                <a:latin typeface="Carlito"/>
                <a:cs typeface="Carlito"/>
              </a:rPr>
              <a:t> </a:t>
            </a:r>
            <a:r>
              <a:rPr b="0" spc="-20" dirty="0">
                <a:latin typeface="Carlito"/>
                <a:cs typeface="Carlito"/>
              </a:rPr>
              <a:t>rate.</a:t>
            </a: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rlito"/>
                <a:cs typeface="Carlito"/>
              </a:rPr>
              <a:t>Error can </a:t>
            </a:r>
            <a:r>
              <a:rPr b="0" spc="-5" dirty="0">
                <a:latin typeface="Carlito"/>
                <a:cs typeface="Carlito"/>
              </a:rPr>
              <a:t>be </a:t>
            </a:r>
            <a:r>
              <a:rPr b="0" dirty="0">
                <a:latin typeface="Carlito"/>
                <a:cs typeface="Carlito"/>
              </a:rPr>
              <a:t>easily</a:t>
            </a:r>
            <a:r>
              <a:rPr b="0" spc="-60" dirty="0">
                <a:latin typeface="Carlito"/>
                <a:cs typeface="Carlito"/>
              </a:rPr>
              <a:t> </a:t>
            </a:r>
            <a:r>
              <a:rPr b="0" spc="-10" dirty="0">
                <a:latin typeface="Carlito"/>
                <a:cs typeface="Carlito"/>
              </a:rPr>
              <a:t>solved.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31089"/>
            <a:ext cx="52171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0000"/>
                </a:solidFill>
              </a:rPr>
              <a:t>4. </a:t>
            </a:r>
            <a:r>
              <a:rPr sz="3000" spc="-15" dirty="0">
                <a:solidFill>
                  <a:srgbClr val="FF0000"/>
                </a:solidFill>
              </a:rPr>
              <a:t>Intermediate </a:t>
            </a:r>
            <a:r>
              <a:rPr sz="3000" spc="-5" dirty="0">
                <a:solidFill>
                  <a:srgbClr val="FF0000"/>
                </a:solidFill>
              </a:rPr>
              <a:t>Code</a:t>
            </a:r>
            <a:r>
              <a:rPr sz="3000" spc="-70" dirty="0">
                <a:solidFill>
                  <a:srgbClr val="FF0000"/>
                </a:solidFill>
              </a:rPr>
              <a:t> </a:t>
            </a:r>
            <a:r>
              <a:rPr sz="3000" spc="-10" dirty="0">
                <a:solidFill>
                  <a:srgbClr val="FF0000"/>
                </a:solidFill>
              </a:rPr>
              <a:t>Generation: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07340" y="688594"/>
            <a:ext cx="8138795" cy="557403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After semantic </a:t>
            </a:r>
            <a:r>
              <a:rPr sz="3000" spc="-5" dirty="0">
                <a:latin typeface="Carlito"/>
                <a:cs typeface="Carlito"/>
              </a:rPr>
              <a:t>analysis, some </a:t>
            </a:r>
            <a:r>
              <a:rPr sz="3000" spc="-10" dirty="0">
                <a:latin typeface="Carlito"/>
                <a:cs typeface="Carlito"/>
              </a:rPr>
              <a:t>compiler </a:t>
            </a:r>
            <a:r>
              <a:rPr sz="3000" spc="-25" dirty="0">
                <a:latin typeface="Carlito"/>
                <a:cs typeface="Carlito"/>
              </a:rPr>
              <a:t>generate  </a:t>
            </a:r>
            <a:r>
              <a:rPr sz="3000" spc="-15" dirty="0">
                <a:latin typeface="Carlito"/>
                <a:cs typeface="Carlito"/>
              </a:rPr>
              <a:t>explicit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Intermediate Representation </a:t>
            </a: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(IR)</a:t>
            </a:r>
            <a:r>
              <a:rPr sz="3000" spc="-5" dirty="0">
                <a:latin typeface="Carlito"/>
                <a:cs typeface="Carlito"/>
              </a:rPr>
              <a:t> of </a:t>
            </a:r>
            <a:r>
              <a:rPr sz="3000" spc="-10" dirty="0">
                <a:latin typeface="Carlito"/>
                <a:cs typeface="Carlito"/>
              </a:rPr>
              <a:t>source  </a:t>
            </a:r>
            <a:r>
              <a:rPr sz="3000" spc="-20" dirty="0">
                <a:latin typeface="Carlito"/>
                <a:cs typeface="Carlito"/>
              </a:rPr>
              <a:t>program.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This </a:t>
            </a:r>
            <a:r>
              <a:rPr sz="3000" dirty="0">
                <a:latin typeface="Carlito"/>
                <a:cs typeface="Carlito"/>
              </a:rPr>
              <a:t>IR </a:t>
            </a:r>
            <a:r>
              <a:rPr sz="3000" spc="-5" dirty="0">
                <a:latin typeface="Carlito"/>
                <a:cs typeface="Carlito"/>
              </a:rPr>
              <a:t>has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two</a:t>
            </a:r>
            <a:r>
              <a:rPr sz="30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properties</a:t>
            </a:r>
            <a:r>
              <a:rPr sz="3000" spc="-10" dirty="0">
                <a:latin typeface="Carlito"/>
                <a:cs typeface="Carlito"/>
              </a:rPr>
              <a:t>: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rlito"/>
                <a:cs typeface="Carlito"/>
              </a:rPr>
              <a:t>1. </a:t>
            </a:r>
            <a:r>
              <a:rPr sz="2600" spc="-25" dirty="0">
                <a:latin typeface="Carlito"/>
                <a:cs typeface="Carlito"/>
              </a:rPr>
              <a:t>Easy </a:t>
            </a:r>
            <a:r>
              <a:rPr sz="2600" spc="-15" dirty="0">
                <a:latin typeface="Carlito"/>
                <a:cs typeface="Carlito"/>
              </a:rPr>
              <a:t>to</a:t>
            </a:r>
            <a:r>
              <a:rPr sz="2600" spc="-5" dirty="0">
                <a:latin typeface="Carlito"/>
                <a:cs typeface="Carlito"/>
              </a:rPr>
              <a:t>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produce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rlito"/>
                <a:cs typeface="Carlito"/>
              </a:rPr>
              <a:t>2. </a:t>
            </a:r>
            <a:r>
              <a:rPr sz="2600" spc="-25" dirty="0">
                <a:latin typeface="Carlito"/>
                <a:cs typeface="Carlito"/>
              </a:rPr>
              <a:t>Easy </a:t>
            </a:r>
            <a:r>
              <a:rPr sz="2600" spc="-15" dirty="0">
                <a:latin typeface="Carlito"/>
                <a:cs typeface="Carlito"/>
              </a:rPr>
              <a:t>to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translate</a:t>
            </a:r>
            <a:r>
              <a:rPr sz="2600" spc="-10" dirty="0">
                <a:latin typeface="Carlito"/>
                <a:cs typeface="Carlito"/>
              </a:rPr>
              <a:t> into </a:t>
            </a:r>
            <a:r>
              <a:rPr sz="2600" spc="-20" dirty="0">
                <a:latin typeface="Carlito"/>
                <a:cs typeface="Carlito"/>
              </a:rPr>
              <a:t>target</a:t>
            </a:r>
            <a:r>
              <a:rPr sz="2600" spc="-10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program.</a:t>
            </a:r>
            <a:endParaRPr sz="2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5. </a:t>
            </a:r>
            <a:r>
              <a:rPr sz="3000" spc="-5" dirty="0">
                <a:solidFill>
                  <a:srgbClr val="FF0000"/>
                </a:solidFill>
                <a:latin typeface="Carlito"/>
                <a:cs typeface="Carlito"/>
              </a:rPr>
              <a:t>Code</a:t>
            </a:r>
            <a:r>
              <a:rPr sz="3000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0000"/>
                </a:solidFill>
                <a:latin typeface="Carlito"/>
                <a:cs typeface="Carlito"/>
              </a:rPr>
              <a:t>Optimization: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latin typeface="Carlito"/>
                <a:cs typeface="Carlito"/>
              </a:rPr>
              <a:t>Attempts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improve</a:t>
            </a:r>
            <a:r>
              <a:rPr sz="3000" u="heavy" spc="-3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IC</a:t>
            </a:r>
            <a:r>
              <a:rPr sz="3000" spc="-5" dirty="0"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Results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faster </a:t>
            </a: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running machine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code</a:t>
            </a:r>
            <a:r>
              <a:rPr sz="3000" spc="-10" dirty="0"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  <a:p>
            <a:pPr marL="355600" marR="922655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Optimization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improve </a:t>
            </a: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running </a:t>
            </a:r>
            <a:r>
              <a:rPr sz="3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time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20" dirty="0">
                <a:latin typeface="Carlito"/>
                <a:cs typeface="Carlito"/>
              </a:rPr>
              <a:t>target  program.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But it</a:t>
            </a:r>
            <a:r>
              <a:rPr sz="3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0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doesn’t </a:t>
            </a:r>
            <a:r>
              <a:rPr sz="3000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slow </a:t>
            </a:r>
            <a:r>
              <a:rPr sz="30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down</a:t>
            </a:r>
            <a:r>
              <a:rPr sz="3000" u="heavy" spc="-3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000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compilation</a:t>
            </a:r>
            <a:r>
              <a:rPr sz="3000" spc="-65" dirty="0"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24383"/>
            <a:ext cx="11747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Compiler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30910"/>
            <a:ext cx="3803015" cy="28790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Best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for</a:t>
            </a:r>
            <a:r>
              <a:rPr sz="2400" spc="-10" dirty="0">
                <a:latin typeface="Carlito"/>
                <a:cs typeface="Carlito"/>
              </a:rPr>
              <a:t>: </a:t>
            </a:r>
            <a:r>
              <a:rPr sz="2400" spc="-15" dirty="0">
                <a:latin typeface="Carlito"/>
                <a:cs typeface="Carlito"/>
              </a:rPr>
              <a:t>static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languages</a:t>
            </a:r>
            <a:endParaRPr sz="2400">
              <a:latin typeface="Carlito"/>
              <a:cs typeface="Carlito"/>
            </a:endParaRPr>
          </a:p>
          <a:p>
            <a:pPr marL="355600" marR="1193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Required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at</a:t>
            </a:r>
            <a:r>
              <a:rPr sz="2400" spc="-10" dirty="0">
                <a:latin typeface="Carlito"/>
                <a:cs typeface="Carlito"/>
              </a:rPr>
              <a:t>: </a:t>
            </a:r>
            <a:r>
              <a:rPr sz="2400" spc="-5" dirty="0">
                <a:latin typeface="Carlito"/>
                <a:cs typeface="Carlito"/>
              </a:rPr>
              <a:t>only one </a:t>
            </a:r>
            <a:r>
              <a:rPr sz="2400" dirty="0">
                <a:latin typeface="Carlito"/>
                <a:cs typeface="Carlito"/>
              </a:rPr>
              <a:t>time  </a:t>
            </a:r>
            <a:r>
              <a:rPr sz="2400" spc="-10" dirty="0">
                <a:latin typeface="Carlito"/>
                <a:cs typeface="Carlito"/>
              </a:rPr>
              <a:t>compiler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required.</a:t>
            </a:r>
            <a:endParaRPr sz="2400">
              <a:latin typeface="Carlito"/>
              <a:cs typeface="Carlito"/>
            </a:endParaRPr>
          </a:p>
          <a:p>
            <a:pPr marL="355600" marR="48450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Cost</a:t>
            </a:r>
            <a:r>
              <a:rPr sz="2400" spc="-10" dirty="0">
                <a:latin typeface="Carlito"/>
                <a:cs typeface="Carlito"/>
              </a:rPr>
              <a:t>: </a:t>
            </a:r>
            <a:r>
              <a:rPr sz="2400" spc="-15" dirty="0">
                <a:latin typeface="Carlito"/>
                <a:cs typeface="Carlito"/>
              </a:rPr>
              <a:t>proved </a:t>
            </a:r>
            <a:r>
              <a:rPr sz="2400" dirty="0">
                <a:latin typeface="Carlito"/>
                <a:cs typeface="Carlito"/>
              </a:rPr>
              <a:t>cheaper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at  </a:t>
            </a:r>
            <a:r>
              <a:rPr sz="2400" spc="-5" dirty="0">
                <a:latin typeface="Carlito"/>
                <a:cs typeface="Carlito"/>
              </a:rPr>
              <a:t>longer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run.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Loading</a:t>
            </a:r>
            <a:r>
              <a:rPr sz="2400" spc="-5" dirty="0">
                <a:latin typeface="Carlito"/>
                <a:cs typeface="Carlito"/>
              </a:rPr>
              <a:t>: Compiler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loaded</a:t>
            </a:r>
            <a:endParaRPr sz="24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only </a:t>
            </a:r>
            <a:r>
              <a:rPr sz="2400" spc="-15" dirty="0">
                <a:latin typeface="Carlito"/>
                <a:cs typeface="Carlito"/>
              </a:rPr>
              <a:t>first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time.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527" y="424383"/>
            <a:ext cx="14154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rlito"/>
                <a:cs typeface="Carlito"/>
              </a:rPr>
              <a:t>Interpreter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527" y="930910"/>
            <a:ext cx="3820160" cy="32448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Best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dynamic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languages.</a:t>
            </a:r>
            <a:endParaRPr sz="2400">
              <a:latin typeface="Carlito"/>
              <a:cs typeface="Carlito"/>
            </a:endParaRPr>
          </a:p>
          <a:p>
            <a:pPr marL="355600" marR="65214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Each </a:t>
            </a:r>
            <a:r>
              <a:rPr sz="2400" dirty="0">
                <a:latin typeface="Carlito"/>
                <a:cs typeface="Carlito"/>
              </a:rPr>
              <a:t>time </a:t>
            </a:r>
            <a:r>
              <a:rPr sz="2400" spc="-15" dirty="0">
                <a:latin typeface="Carlito"/>
                <a:cs typeface="Carlito"/>
              </a:rPr>
              <a:t>program </a:t>
            </a:r>
            <a:r>
              <a:rPr sz="2400" dirty="0">
                <a:latin typeface="Carlito"/>
                <a:cs typeface="Carlito"/>
              </a:rPr>
              <a:t>is  </a:t>
            </a:r>
            <a:r>
              <a:rPr sz="2400" spc="-15" dirty="0">
                <a:latin typeface="Carlito"/>
                <a:cs typeface="Carlito"/>
              </a:rPr>
              <a:t>executed interpreter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is  </a:t>
            </a:r>
            <a:r>
              <a:rPr sz="2400" spc="-10" dirty="0">
                <a:latin typeface="Carlito"/>
                <a:cs typeface="Carlito"/>
              </a:rPr>
              <a:t>required.</a:t>
            </a:r>
            <a:endParaRPr sz="2400">
              <a:latin typeface="Carlito"/>
              <a:cs typeface="Carlito"/>
            </a:endParaRPr>
          </a:p>
          <a:p>
            <a:pPr marL="355600" marR="31178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Proved </a:t>
            </a:r>
            <a:r>
              <a:rPr sz="2400" spc="-10" dirty="0">
                <a:latin typeface="Carlito"/>
                <a:cs typeface="Carlito"/>
              </a:rPr>
              <a:t>costly </a:t>
            </a:r>
            <a:r>
              <a:rPr sz="2400" spc="-15" dirty="0">
                <a:latin typeface="Carlito"/>
                <a:cs typeface="Carlito"/>
              </a:rPr>
              <a:t>at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language  </a:t>
            </a:r>
            <a:r>
              <a:rPr sz="2400" dirty="0">
                <a:latin typeface="Carlito"/>
                <a:cs typeface="Carlito"/>
              </a:rPr>
              <a:t>run.</a:t>
            </a:r>
            <a:endParaRPr sz="2400">
              <a:latin typeface="Carlito"/>
              <a:cs typeface="Carlito"/>
            </a:endParaRPr>
          </a:p>
          <a:p>
            <a:pPr marL="355600" marR="51943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Interpreter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needed </a:t>
            </a:r>
            <a:r>
              <a:rPr sz="2400" spc="-15" dirty="0">
                <a:latin typeface="Carlito"/>
                <a:cs typeface="Carlito"/>
              </a:rPr>
              <a:t>at  </a:t>
            </a:r>
            <a:r>
              <a:rPr sz="2400" dirty="0">
                <a:latin typeface="Carlito"/>
                <a:cs typeface="Carlito"/>
              </a:rPr>
              <a:t>each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load.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592" y="461594"/>
            <a:ext cx="57531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Interpreter </a:t>
            </a:r>
            <a:r>
              <a:rPr sz="4400" dirty="0"/>
              <a:t>:</a:t>
            </a:r>
            <a:r>
              <a:rPr sz="4400" spc="-65" dirty="0"/>
              <a:t> </a:t>
            </a:r>
            <a:r>
              <a:rPr sz="4400" spc="-10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7044"/>
            <a:ext cx="7530465" cy="439547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Notation: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0" dirty="0">
                <a:latin typeface="Carlito"/>
                <a:cs typeface="Carlito"/>
              </a:rPr>
              <a:t>Tc </a:t>
            </a:r>
            <a:r>
              <a:rPr sz="2800" spc="-5" dirty="0">
                <a:latin typeface="Carlito"/>
                <a:cs typeface="Carlito"/>
              </a:rPr>
              <a:t>: </a:t>
            </a:r>
            <a:r>
              <a:rPr sz="2800" spc="-30" dirty="0">
                <a:latin typeface="Carlito"/>
                <a:cs typeface="Carlito"/>
              </a:rPr>
              <a:t>Average </a:t>
            </a:r>
            <a:r>
              <a:rPr sz="2800" spc="-10" dirty="0">
                <a:latin typeface="Carlito"/>
                <a:cs typeface="Carlito"/>
              </a:rPr>
              <a:t>Compilation </a:t>
            </a:r>
            <a:r>
              <a:rPr sz="2800" spc="-5" dirty="0">
                <a:latin typeface="Carlito"/>
                <a:cs typeface="Carlito"/>
              </a:rPr>
              <a:t>time </a:t>
            </a:r>
            <a:r>
              <a:rPr sz="2800" spc="-10" dirty="0">
                <a:latin typeface="Carlito"/>
                <a:cs typeface="Carlito"/>
              </a:rPr>
              <a:t>per</a:t>
            </a:r>
            <a:r>
              <a:rPr sz="2800" spc="15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statement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30" dirty="0">
                <a:latin typeface="Carlito"/>
                <a:cs typeface="Carlito"/>
              </a:rPr>
              <a:t>Te </a:t>
            </a:r>
            <a:r>
              <a:rPr sz="2800" spc="-5" dirty="0">
                <a:latin typeface="Carlito"/>
                <a:cs typeface="Carlito"/>
              </a:rPr>
              <a:t>: </a:t>
            </a:r>
            <a:r>
              <a:rPr sz="2800" spc="-25" dirty="0">
                <a:latin typeface="Carlito"/>
                <a:cs typeface="Carlito"/>
              </a:rPr>
              <a:t>Average </a:t>
            </a:r>
            <a:r>
              <a:rPr sz="2800" spc="-15" dirty="0">
                <a:latin typeface="Carlito"/>
                <a:cs typeface="Carlito"/>
              </a:rPr>
              <a:t>Execution </a:t>
            </a:r>
            <a:r>
              <a:rPr sz="2800" spc="-5" dirty="0">
                <a:latin typeface="Carlito"/>
                <a:cs typeface="Carlito"/>
              </a:rPr>
              <a:t>time </a:t>
            </a:r>
            <a:r>
              <a:rPr sz="2800" spc="-10" dirty="0">
                <a:latin typeface="Carlito"/>
                <a:cs typeface="Carlito"/>
              </a:rPr>
              <a:t>per</a:t>
            </a:r>
            <a:r>
              <a:rPr sz="2800" spc="185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statement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Ti : </a:t>
            </a:r>
            <a:r>
              <a:rPr sz="2800" spc="-30" dirty="0">
                <a:latin typeface="Carlito"/>
                <a:cs typeface="Carlito"/>
              </a:rPr>
              <a:t>Average </a:t>
            </a:r>
            <a:r>
              <a:rPr sz="2800" spc="-15" dirty="0">
                <a:latin typeface="Carlito"/>
                <a:cs typeface="Carlito"/>
              </a:rPr>
              <a:t>Interpretation </a:t>
            </a:r>
            <a:r>
              <a:rPr sz="2800" spc="-5" dirty="0">
                <a:latin typeface="Carlito"/>
                <a:cs typeface="Carlito"/>
              </a:rPr>
              <a:t>time </a:t>
            </a:r>
            <a:r>
              <a:rPr sz="2800" spc="-10" dirty="0">
                <a:latin typeface="Carlito"/>
                <a:cs typeface="Carlito"/>
              </a:rPr>
              <a:t>per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statement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Here we </a:t>
            </a:r>
            <a:r>
              <a:rPr sz="3200" spc="-10" dirty="0">
                <a:latin typeface="Carlito"/>
                <a:cs typeface="Carlito"/>
              </a:rPr>
              <a:t>assure </a:t>
            </a:r>
            <a:r>
              <a:rPr sz="3200" spc="-140" dirty="0">
                <a:latin typeface="Carlito"/>
                <a:cs typeface="Carlito"/>
              </a:rPr>
              <a:t>Tc </a:t>
            </a:r>
            <a:r>
              <a:rPr sz="3200" dirty="0">
                <a:latin typeface="Carlito"/>
                <a:cs typeface="Carlito"/>
              </a:rPr>
              <a:t>=</a:t>
            </a:r>
            <a:r>
              <a:rPr sz="3200" spc="125" dirty="0">
                <a:latin typeface="Carlito"/>
                <a:cs typeface="Carlito"/>
              </a:rPr>
              <a:t> </a:t>
            </a:r>
            <a:r>
              <a:rPr sz="3200" spc="-110" dirty="0">
                <a:latin typeface="Carlito"/>
                <a:cs typeface="Carlito"/>
              </a:rPr>
              <a:t>Ti.Te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SizeP </a:t>
            </a:r>
            <a:r>
              <a:rPr sz="3200" dirty="0">
                <a:latin typeface="Carlito"/>
                <a:cs typeface="Carlito"/>
              </a:rPr>
              <a:t>= </a:t>
            </a:r>
            <a:r>
              <a:rPr sz="3200" spc="-5" dirty="0">
                <a:latin typeface="Carlito"/>
                <a:cs typeface="Carlito"/>
              </a:rPr>
              <a:t>number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0" dirty="0">
                <a:latin typeface="Carlito"/>
                <a:cs typeface="Carlito"/>
              </a:rPr>
              <a:t>statements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20" dirty="0">
                <a:latin typeface="Carlito"/>
                <a:cs typeface="Carlito"/>
              </a:rPr>
              <a:t>program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204" dirty="0">
                <a:latin typeface="Carlito"/>
                <a:cs typeface="Carlito"/>
              </a:rPr>
              <a:t>P.</a:t>
            </a:r>
            <a:endParaRPr sz="3200">
              <a:latin typeface="Carlito"/>
              <a:cs typeface="Carlito"/>
            </a:endParaRPr>
          </a:p>
          <a:p>
            <a:pPr marL="355600" marR="41084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Stmt_ExecutedP </a:t>
            </a:r>
            <a:r>
              <a:rPr sz="3200" dirty="0">
                <a:latin typeface="Carlito"/>
                <a:cs typeface="Carlito"/>
              </a:rPr>
              <a:t>= </a:t>
            </a:r>
            <a:r>
              <a:rPr sz="3200" spc="-5" dirty="0">
                <a:latin typeface="Carlito"/>
                <a:cs typeface="Carlito"/>
              </a:rPr>
              <a:t>number of </a:t>
            </a:r>
            <a:r>
              <a:rPr sz="3200" spc="-20" dirty="0">
                <a:latin typeface="Carlito"/>
                <a:cs typeface="Carlito"/>
              </a:rPr>
              <a:t>statements  </a:t>
            </a:r>
            <a:r>
              <a:rPr sz="3200" spc="-25" dirty="0">
                <a:latin typeface="Carlito"/>
                <a:cs typeface="Carlito"/>
              </a:rPr>
              <a:t>executed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Program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204" dirty="0">
                <a:latin typeface="Carlito"/>
                <a:cs typeface="Carlito"/>
              </a:rPr>
              <a:t>P.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4250" y="461594"/>
            <a:ext cx="20961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E</a:t>
            </a:r>
            <a:r>
              <a:rPr sz="4400" spc="-85" dirty="0"/>
              <a:t>x</a:t>
            </a:r>
            <a:r>
              <a:rPr sz="4400" dirty="0"/>
              <a:t>ample: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50949"/>
            <a:ext cx="7828280" cy="5140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Let,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Carlito"/>
                <a:cs typeface="Carlito"/>
              </a:rPr>
              <a:t>Size </a:t>
            </a:r>
            <a:r>
              <a:rPr sz="2000" dirty="0">
                <a:latin typeface="Carlito"/>
                <a:cs typeface="Carlito"/>
              </a:rPr>
              <a:t>=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200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20 </a:t>
            </a:r>
            <a:r>
              <a:rPr sz="2000" spc="-15" dirty="0">
                <a:latin typeface="Carlito"/>
                <a:cs typeface="Carlito"/>
              </a:rPr>
              <a:t>statements </a:t>
            </a:r>
            <a:r>
              <a:rPr sz="2000" spc="-10" dirty="0">
                <a:latin typeface="Carlito"/>
                <a:cs typeface="Carlito"/>
              </a:rPr>
              <a:t>are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executed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Loop has </a:t>
            </a:r>
            <a:r>
              <a:rPr sz="2000" dirty="0">
                <a:latin typeface="Carlito"/>
                <a:cs typeface="Carlito"/>
              </a:rPr>
              <a:t>10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iterations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Loop has </a:t>
            </a:r>
            <a:r>
              <a:rPr sz="2000" dirty="0">
                <a:latin typeface="Carlito"/>
                <a:cs typeface="Carlito"/>
              </a:rPr>
              <a:t>8 </a:t>
            </a:r>
            <a:r>
              <a:rPr sz="2000" spc="-5" dirty="0">
                <a:latin typeface="Carlito"/>
                <a:cs typeface="Carlito"/>
              </a:rPr>
              <a:t>instructions </a:t>
            </a:r>
            <a:r>
              <a:rPr sz="2000" dirty="0">
                <a:latin typeface="Carlito"/>
                <a:cs typeface="Carlito"/>
              </a:rPr>
              <a:t>in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it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ts val="23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20 </a:t>
            </a:r>
            <a:r>
              <a:rPr sz="2000" spc="-15" dirty="0">
                <a:latin typeface="Carlito"/>
                <a:cs typeface="Carlito"/>
              </a:rPr>
              <a:t>stmts </a:t>
            </a:r>
            <a:r>
              <a:rPr sz="2000" spc="-10" dirty="0">
                <a:latin typeface="Carlito"/>
                <a:cs typeface="Carlito"/>
              </a:rPr>
              <a:t>are followed </a:t>
            </a:r>
            <a:r>
              <a:rPr sz="2000" spc="-5" dirty="0">
                <a:latin typeface="Carlito"/>
                <a:cs typeface="Carlito"/>
              </a:rPr>
              <a:t>by </a:t>
            </a:r>
            <a:r>
              <a:rPr sz="2000" dirty="0">
                <a:latin typeface="Carlito"/>
                <a:cs typeface="Carlito"/>
              </a:rPr>
              <a:t>loop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printing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result.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Then, </a:t>
            </a:r>
            <a:r>
              <a:rPr sz="2200" spc="-20" dirty="0">
                <a:latin typeface="Carlito"/>
                <a:cs typeface="Carlito"/>
              </a:rPr>
              <a:t>stmt_executedP </a:t>
            </a:r>
            <a:r>
              <a:rPr sz="2200" spc="-5" dirty="0">
                <a:latin typeface="Carlito"/>
                <a:cs typeface="Carlito"/>
              </a:rPr>
              <a:t>= 20 + </a:t>
            </a:r>
            <a:r>
              <a:rPr sz="2200" spc="-10" dirty="0">
                <a:latin typeface="Carlito"/>
                <a:cs typeface="Carlito"/>
              </a:rPr>
              <a:t>(10 </a:t>
            </a:r>
            <a:r>
              <a:rPr sz="2200" spc="-5" dirty="0">
                <a:latin typeface="Carlito"/>
                <a:cs typeface="Carlito"/>
              </a:rPr>
              <a:t>* 8) +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20</a:t>
            </a:r>
            <a:endParaRPr sz="2200">
              <a:latin typeface="Carlito"/>
              <a:cs typeface="Carlito"/>
            </a:endParaRPr>
          </a:p>
          <a:p>
            <a:pPr marL="3985895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=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120.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0" dirty="0">
                <a:latin typeface="Carlito"/>
                <a:cs typeface="Carlito"/>
              </a:rPr>
              <a:t>Total </a:t>
            </a:r>
            <a:r>
              <a:rPr sz="2200" spc="-15" dirty="0">
                <a:latin typeface="Carlito"/>
                <a:cs typeface="Carlito"/>
              </a:rPr>
              <a:t>Execution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Time: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compilation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model:</a:t>
            </a:r>
            <a:endParaRPr sz="200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700" dirty="0">
                <a:latin typeface="Carlito"/>
                <a:cs typeface="Carlito"/>
              </a:rPr>
              <a:t>200 . </a:t>
            </a:r>
            <a:r>
              <a:rPr sz="1700" spc="-75" dirty="0">
                <a:latin typeface="Carlito"/>
                <a:cs typeface="Carlito"/>
              </a:rPr>
              <a:t>Tc </a:t>
            </a:r>
            <a:r>
              <a:rPr sz="1700" dirty="0">
                <a:latin typeface="Carlito"/>
                <a:cs typeface="Carlito"/>
              </a:rPr>
              <a:t>+ 120.</a:t>
            </a:r>
            <a:r>
              <a:rPr sz="1700" spc="40" dirty="0">
                <a:latin typeface="Carlito"/>
                <a:cs typeface="Carlito"/>
              </a:rPr>
              <a:t> </a:t>
            </a:r>
            <a:r>
              <a:rPr sz="1700" spc="-80" dirty="0">
                <a:latin typeface="Carlito"/>
                <a:cs typeface="Carlito"/>
              </a:rPr>
              <a:t>Te</a:t>
            </a:r>
            <a:endParaRPr sz="1700">
              <a:latin typeface="Carlito"/>
              <a:cs typeface="Carlito"/>
            </a:endParaRPr>
          </a:p>
          <a:p>
            <a:pPr marL="927100">
              <a:lnSpc>
                <a:spcPts val="2035"/>
              </a:lnSpc>
              <a:tabLst>
                <a:tab pos="1155700" algn="l"/>
              </a:tabLst>
            </a:pPr>
            <a:r>
              <a:rPr sz="1700" dirty="0">
                <a:latin typeface="Arial"/>
                <a:cs typeface="Arial"/>
              </a:rPr>
              <a:t>•	</a:t>
            </a:r>
            <a:r>
              <a:rPr sz="1700" dirty="0">
                <a:latin typeface="Carlito"/>
                <a:cs typeface="Carlito"/>
              </a:rPr>
              <a:t>=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spc="-45" dirty="0">
                <a:latin typeface="Carlito"/>
                <a:cs typeface="Carlito"/>
              </a:rPr>
              <a:t>206.Tc</a:t>
            </a:r>
            <a:endParaRPr sz="1700">
              <a:latin typeface="Carlito"/>
              <a:cs typeface="Carlito"/>
            </a:endParaRPr>
          </a:p>
          <a:p>
            <a:pPr marL="756285" lvl="1" indent="-287020">
              <a:lnSpc>
                <a:spcPts val="23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rlito"/>
                <a:cs typeface="Carlito"/>
              </a:rPr>
              <a:t>For interpretation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model:</a:t>
            </a:r>
            <a:endParaRPr sz="200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700" dirty="0">
                <a:latin typeface="Carlito"/>
                <a:cs typeface="Carlito"/>
              </a:rPr>
              <a:t>120.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spc="-150" dirty="0">
                <a:latin typeface="Carlito"/>
                <a:cs typeface="Carlito"/>
              </a:rPr>
              <a:t>Tc</a:t>
            </a:r>
            <a:endParaRPr sz="1700">
              <a:latin typeface="Carlito"/>
              <a:cs typeface="Carlito"/>
            </a:endParaRPr>
          </a:p>
          <a:p>
            <a:pPr marL="1155700" lvl="2" indent="-229235">
              <a:lnSpc>
                <a:spcPts val="2030"/>
              </a:lnSpc>
              <a:spcBef>
                <a:spcPts val="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700" dirty="0">
                <a:latin typeface="Carlito"/>
                <a:cs typeface="Carlito"/>
              </a:rPr>
              <a:t>120 .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spc="-150" dirty="0">
                <a:latin typeface="Carlito"/>
                <a:cs typeface="Carlito"/>
              </a:rPr>
              <a:t>Tc</a:t>
            </a:r>
            <a:endParaRPr sz="1700">
              <a:latin typeface="Carlito"/>
              <a:cs typeface="Carlito"/>
            </a:endParaRPr>
          </a:p>
          <a:p>
            <a:pPr marL="355600" marR="5080" indent="-342900">
              <a:lnSpc>
                <a:spcPts val="2110"/>
              </a:lnSpc>
              <a:spcBef>
                <a:spcPts val="5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Conclusion: Clearly </a:t>
            </a:r>
            <a:r>
              <a:rPr sz="2200" spc="-15" dirty="0">
                <a:latin typeface="Carlito"/>
                <a:cs typeface="Carlito"/>
              </a:rPr>
              <a:t>interpretation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20" dirty="0">
                <a:latin typeface="Carlito"/>
                <a:cs typeface="Carlito"/>
              </a:rPr>
              <a:t>better </a:t>
            </a:r>
            <a:r>
              <a:rPr sz="2200" spc="-5" dirty="0">
                <a:latin typeface="Carlito"/>
                <a:cs typeface="Carlito"/>
              </a:rPr>
              <a:t>than </a:t>
            </a:r>
            <a:r>
              <a:rPr sz="2200" spc="-10" dirty="0">
                <a:latin typeface="Carlito"/>
                <a:cs typeface="Carlito"/>
              </a:rPr>
              <a:t>compilation </a:t>
            </a:r>
            <a:r>
              <a:rPr sz="2200" spc="-5" dirty="0">
                <a:latin typeface="Carlito"/>
                <a:cs typeface="Carlito"/>
              </a:rPr>
              <a:t>as </a:t>
            </a:r>
            <a:r>
              <a:rPr sz="2200" spc="-20" dirty="0">
                <a:latin typeface="Carlito"/>
                <a:cs typeface="Carlito"/>
              </a:rPr>
              <a:t>far  </a:t>
            </a:r>
            <a:r>
              <a:rPr sz="2200" spc="-5" dirty="0">
                <a:latin typeface="Carlito"/>
                <a:cs typeface="Carlito"/>
              </a:rPr>
              <a:t>as </a:t>
            </a:r>
            <a:r>
              <a:rPr sz="2200" spc="-15" dirty="0">
                <a:latin typeface="Carlito"/>
                <a:cs typeface="Carlito"/>
              </a:rPr>
              <a:t>execution </a:t>
            </a:r>
            <a:r>
              <a:rPr sz="2200" spc="-5" dirty="0">
                <a:latin typeface="Carlito"/>
                <a:cs typeface="Carlito"/>
              </a:rPr>
              <a:t>time is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concerned.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9597" y="461594"/>
            <a:ext cx="49288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Why </a:t>
            </a:r>
            <a:r>
              <a:rPr sz="4400" dirty="0"/>
              <a:t>Use</a:t>
            </a:r>
            <a:r>
              <a:rPr sz="4400" spc="-25" dirty="0"/>
              <a:t> </a:t>
            </a:r>
            <a:r>
              <a:rPr sz="4400" spc="-20" dirty="0"/>
              <a:t>Interpreter?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7750"/>
            <a:ext cx="7905750" cy="42786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Simplicity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Efficiency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10" dirty="0">
                <a:latin typeface="Carlito"/>
                <a:cs typeface="Carlito"/>
              </a:rPr>
              <a:t>Certain </a:t>
            </a:r>
            <a:r>
              <a:rPr sz="3000" spc="-20" dirty="0">
                <a:latin typeface="Carlito"/>
                <a:cs typeface="Carlito"/>
              </a:rPr>
              <a:t>environmental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benefits.</a:t>
            </a:r>
            <a:endParaRPr sz="3000">
              <a:latin typeface="Carlito"/>
              <a:cs typeface="Carlito"/>
            </a:endParaRPr>
          </a:p>
          <a:p>
            <a:pPr marL="355600" marR="497840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If </a:t>
            </a:r>
            <a:r>
              <a:rPr sz="3000" spc="-15" dirty="0">
                <a:latin typeface="Carlito"/>
                <a:cs typeface="Carlito"/>
              </a:rPr>
              <a:t>required </a:t>
            </a:r>
            <a:r>
              <a:rPr sz="3000" spc="-10" dirty="0">
                <a:latin typeface="Carlito"/>
                <a:cs typeface="Carlito"/>
              </a:rPr>
              <a:t>modification, recommended </a:t>
            </a:r>
            <a:r>
              <a:rPr sz="3000" dirty="0">
                <a:latin typeface="Carlito"/>
                <a:cs typeface="Carlito"/>
              </a:rPr>
              <a:t>when  </a:t>
            </a:r>
            <a:r>
              <a:rPr sz="3000" spc="-15" dirty="0">
                <a:latin typeface="Carlito"/>
                <a:cs typeface="Carlito"/>
              </a:rPr>
              <a:t>stmt </a:t>
            </a:r>
            <a:r>
              <a:rPr sz="3000" spc="-20" dirty="0">
                <a:latin typeface="Carlito"/>
                <a:cs typeface="Carlito"/>
              </a:rPr>
              <a:t>execution </a:t>
            </a:r>
            <a:r>
              <a:rPr sz="3000" spc="-1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less </a:t>
            </a:r>
            <a:r>
              <a:rPr sz="3000" dirty="0">
                <a:latin typeface="Carlito"/>
                <a:cs typeface="Carlito"/>
              </a:rPr>
              <a:t>than </a:t>
            </a:r>
            <a:r>
              <a:rPr sz="3000" spc="-25" dirty="0">
                <a:latin typeface="Carlito"/>
                <a:cs typeface="Carlito"/>
              </a:rPr>
              <a:t>size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195" dirty="0">
                <a:latin typeface="Carlito"/>
                <a:cs typeface="Carlito"/>
              </a:rPr>
              <a:t>P.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latin typeface="Carlito"/>
                <a:cs typeface="Carlito"/>
              </a:rPr>
              <a:t>Preferred </a:t>
            </a:r>
            <a:r>
              <a:rPr sz="3000" spc="-10" dirty="0">
                <a:latin typeface="Carlito"/>
                <a:cs typeface="Carlito"/>
              </a:rPr>
              <a:t>during </a:t>
            </a:r>
            <a:r>
              <a:rPr sz="3000" spc="-20" dirty="0">
                <a:latin typeface="Carlito"/>
                <a:cs typeface="Carlito"/>
              </a:rPr>
              <a:t>program</a:t>
            </a:r>
            <a:r>
              <a:rPr sz="3000" spc="4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development.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ts val="342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Also when </a:t>
            </a:r>
            <a:r>
              <a:rPr sz="3000" spc="-20" dirty="0">
                <a:latin typeface="Carlito"/>
                <a:cs typeface="Carlito"/>
              </a:rPr>
              <a:t>programs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not </a:t>
            </a:r>
            <a:r>
              <a:rPr sz="3000" spc="-25" dirty="0">
                <a:latin typeface="Carlito"/>
                <a:cs typeface="Carlito"/>
              </a:rPr>
              <a:t>executed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frequently</a:t>
            </a:r>
            <a:endParaRPr sz="3000">
              <a:latin typeface="Carlito"/>
              <a:cs typeface="Carlito"/>
            </a:endParaRPr>
          </a:p>
          <a:p>
            <a:pPr marL="355600">
              <a:lnSpc>
                <a:spcPts val="3420"/>
              </a:lnSpc>
            </a:pPr>
            <a:r>
              <a:rPr sz="3000" dirty="0">
                <a:latin typeface="Carlito"/>
                <a:cs typeface="Carlito"/>
              </a:rPr>
              <a:t>/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spc="-30" dirty="0">
                <a:latin typeface="Carlito"/>
                <a:cs typeface="Carlito"/>
              </a:rPr>
              <a:t>repeatedly.</a:t>
            </a:r>
            <a:endParaRPr sz="3000">
              <a:latin typeface="Carlito"/>
              <a:cs typeface="Carlito"/>
            </a:endParaRPr>
          </a:p>
          <a:p>
            <a:pPr marL="355600" marR="784225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Best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5" dirty="0">
                <a:latin typeface="Carlito"/>
                <a:cs typeface="Carlito"/>
              </a:rPr>
              <a:t>writing </a:t>
            </a:r>
            <a:r>
              <a:rPr sz="3000" spc="-20" dirty="0">
                <a:latin typeface="Carlito"/>
                <a:cs typeface="Carlito"/>
              </a:rPr>
              <a:t>programs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dirty="0">
                <a:latin typeface="Carlito"/>
                <a:cs typeface="Carlito"/>
              </a:rPr>
              <a:t>an </a:t>
            </a:r>
            <a:r>
              <a:rPr sz="3000" spc="-45" dirty="0">
                <a:latin typeface="Carlito"/>
                <a:cs typeface="Carlito"/>
              </a:rPr>
              <a:t>editor, </a:t>
            </a:r>
            <a:r>
              <a:rPr sz="3000" spc="-5" dirty="0">
                <a:latin typeface="Carlito"/>
                <a:cs typeface="Carlito"/>
              </a:rPr>
              <a:t>user  </a:t>
            </a:r>
            <a:r>
              <a:rPr sz="3000" spc="-15" dirty="0">
                <a:latin typeface="Carlito"/>
                <a:cs typeface="Carlito"/>
              </a:rPr>
              <a:t>interface, </a:t>
            </a:r>
            <a:r>
              <a:rPr sz="3000" spc="-5" dirty="0">
                <a:latin typeface="Carlito"/>
                <a:cs typeface="Carlito"/>
              </a:rPr>
              <a:t>OS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development.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5045" y="461594"/>
            <a:ext cx="30753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Components: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7733030" cy="43440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35496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1. </a:t>
            </a:r>
            <a:r>
              <a:rPr sz="2500" spc="-10" dirty="0">
                <a:latin typeface="Carlito"/>
                <a:cs typeface="Carlito"/>
              </a:rPr>
              <a:t>Symbol </a:t>
            </a:r>
            <a:r>
              <a:rPr sz="2500" spc="-35" dirty="0">
                <a:latin typeface="Carlito"/>
                <a:cs typeface="Carlito"/>
              </a:rPr>
              <a:t>Table: </a:t>
            </a:r>
            <a:r>
              <a:rPr sz="2500" spc="-5" dirty="0">
                <a:latin typeface="Carlito"/>
                <a:cs typeface="Carlito"/>
              </a:rPr>
              <a:t>Holds </a:t>
            </a:r>
            <a:r>
              <a:rPr sz="2500" spc="-15" dirty="0">
                <a:latin typeface="Carlito"/>
                <a:cs typeface="Carlito"/>
              </a:rPr>
              <a:t>information </a:t>
            </a:r>
            <a:r>
              <a:rPr sz="2500" spc="-10" dirty="0">
                <a:latin typeface="Carlito"/>
                <a:cs typeface="Carlito"/>
              </a:rPr>
              <a:t>concerning </a:t>
            </a:r>
            <a:r>
              <a:rPr sz="2500" spc="-5" dirty="0">
                <a:latin typeface="Carlito"/>
                <a:cs typeface="Carlito"/>
              </a:rPr>
              <a:t>entities  </a:t>
            </a:r>
            <a:r>
              <a:rPr sz="2500" spc="-15" dirty="0">
                <a:latin typeface="Carlito"/>
                <a:cs typeface="Carlito"/>
              </a:rPr>
              <a:t>present </a:t>
            </a:r>
            <a:r>
              <a:rPr sz="2500" spc="-5" dirty="0">
                <a:latin typeface="Carlito"/>
                <a:cs typeface="Carlito"/>
              </a:rPr>
              <a:t>in</a:t>
            </a:r>
            <a:r>
              <a:rPr sz="2500" spc="5" dirty="0">
                <a:latin typeface="Carlito"/>
                <a:cs typeface="Carlito"/>
              </a:rPr>
              <a:t> </a:t>
            </a:r>
            <a:r>
              <a:rPr sz="2500" spc="-15" dirty="0">
                <a:latin typeface="Carlito"/>
                <a:cs typeface="Carlito"/>
              </a:rPr>
              <a:t>program.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2. </a:t>
            </a:r>
            <a:r>
              <a:rPr sz="2500" spc="-20" dirty="0">
                <a:latin typeface="Carlito"/>
                <a:cs typeface="Carlito"/>
              </a:rPr>
              <a:t>Data </a:t>
            </a:r>
            <a:r>
              <a:rPr sz="2500" spc="-10" dirty="0">
                <a:latin typeface="Carlito"/>
                <a:cs typeface="Carlito"/>
              </a:rPr>
              <a:t>Store: </a:t>
            </a:r>
            <a:r>
              <a:rPr sz="2500" spc="-15" dirty="0">
                <a:latin typeface="Carlito"/>
                <a:cs typeface="Carlito"/>
              </a:rPr>
              <a:t>Contains </a:t>
            </a:r>
            <a:r>
              <a:rPr sz="2500" spc="-10" dirty="0">
                <a:latin typeface="Carlito"/>
                <a:cs typeface="Carlito"/>
              </a:rPr>
              <a:t>values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20" dirty="0">
                <a:latin typeface="Carlito"/>
                <a:cs typeface="Carlito"/>
              </a:rPr>
              <a:t>data </a:t>
            </a:r>
            <a:r>
              <a:rPr sz="2500" spc="-10" dirty="0">
                <a:latin typeface="Carlito"/>
                <a:cs typeface="Carlito"/>
              </a:rPr>
              <a:t>items</a:t>
            </a:r>
            <a:r>
              <a:rPr sz="2500" spc="7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declared.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3. </a:t>
            </a:r>
            <a:r>
              <a:rPr sz="2500" spc="-20" dirty="0">
                <a:latin typeface="Carlito"/>
                <a:cs typeface="Carlito"/>
              </a:rPr>
              <a:t>Data </a:t>
            </a:r>
            <a:r>
              <a:rPr sz="2500" spc="-10" dirty="0">
                <a:latin typeface="Carlito"/>
                <a:cs typeface="Carlito"/>
              </a:rPr>
              <a:t>Manipulation </a:t>
            </a:r>
            <a:r>
              <a:rPr sz="2500" spc="-15" dirty="0">
                <a:latin typeface="Carlito"/>
                <a:cs typeface="Carlito"/>
              </a:rPr>
              <a:t>Routines: </a:t>
            </a:r>
            <a:r>
              <a:rPr sz="2500" spc="-5" dirty="0">
                <a:latin typeface="Carlito"/>
                <a:cs typeface="Carlito"/>
              </a:rPr>
              <a:t>A </a:t>
            </a:r>
            <a:r>
              <a:rPr sz="2500" spc="-10" dirty="0">
                <a:latin typeface="Carlito"/>
                <a:cs typeface="Carlito"/>
              </a:rPr>
              <a:t>set </a:t>
            </a:r>
            <a:r>
              <a:rPr sz="2500" spc="-15" dirty="0">
                <a:latin typeface="Carlito"/>
                <a:cs typeface="Carlito"/>
              </a:rPr>
              <a:t>containing </a:t>
            </a:r>
            <a:r>
              <a:rPr sz="2500" spc="-5" dirty="0">
                <a:latin typeface="Carlito"/>
                <a:cs typeface="Carlito"/>
              </a:rPr>
              <a:t>a </a:t>
            </a:r>
            <a:r>
              <a:rPr sz="2500" spc="-10" dirty="0">
                <a:latin typeface="Carlito"/>
                <a:cs typeface="Carlito"/>
              </a:rPr>
              <a:t>routine  </a:t>
            </a:r>
            <a:r>
              <a:rPr sz="2500" spc="-25" dirty="0">
                <a:latin typeface="Carlito"/>
                <a:cs typeface="Carlito"/>
              </a:rPr>
              <a:t>for </a:t>
            </a:r>
            <a:r>
              <a:rPr sz="2500" spc="-5" dirty="0">
                <a:latin typeface="Carlito"/>
                <a:cs typeface="Carlito"/>
              </a:rPr>
              <a:t>every </a:t>
            </a:r>
            <a:r>
              <a:rPr sz="2500" spc="-10" dirty="0">
                <a:latin typeface="Carlito"/>
                <a:cs typeface="Carlito"/>
              </a:rPr>
              <a:t>legal </a:t>
            </a:r>
            <a:r>
              <a:rPr sz="2500" spc="-20" dirty="0">
                <a:latin typeface="Carlito"/>
                <a:cs typeface="Carlito"/>
              </a:rPr>
              <a:t>data </a:t>
            </a:r>
            <a:r>
              <a:rPr sz="2500" spc="-5" dirty="0">
                <a:latin typeface="Carlito"/>
                <a:cs typeface="Carlito"/>
              </a:rPr>
              <a:t>manipulation actions in the </a:t>
            </a:r>
            <a:r>
              <a:rPr sz="2500" spc="-10" dirty="0">
                <a:latin typeface="Carlito"/>
                <a:cs typeface="Carlito"/>
              </a:rPr>
              <a:t>source  </a:t>
            </a:r>
            <a:r>
              <a:rPr sz="2500" spc="-5" dirty="0">
                <a:latin typeface="Carlito"/>
                <a:cs typeface="Carlito"/>
              </a:rPr>
              <a:t>language.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rlito"/>
                <a:cs typeface="Carlito"/>
              </a:rPr>
              <a:t>Advantages:</a:t>
            </a:r>
            <a:endParaRPr sz="2500">
              <a:latin typeface="Carlito"/>
              <a:cs typeface="Carlito"/>
            </a:endParaRPr>
          </a:p>
          <a:p>
            <a:pPr marL="756285" marR="1155700" lvl="1" indent="-287020">
              <a:lnSpc>
                <a:spcPct val="80100"/>
              </a:lnSpc>
              <a:spcBef>
                <a:spcPts val="53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Meaning of </a:t>
            </a:r>
            <a:r>
              <a:rPr sz="2200" spc="-10" dirty="0">
                <a:latin typeface="Carlito"/>
                <a:cs typeface="Carlito"/>
              </a:rPr>
              <a:t>source </a:t>
            </a:r>
            <a:r>
              <a:rPr sz="2200" spc="-20" dirty="0">
                <a:latin typeface="Carlito"/>
                <a:cs typeface="Carlito"/>
              </a:rPr>
              <a:t>statement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implemented using  </a:t>
            </a:r>
            <a:r>
              <a:rPr sz="2200" spc="-15" dirty="0">
                <a:latin typeface="Carlito"/>
                <a:cs typeface="Carlito"/>
              </a:rPr>
              <a:t>interpretation routine </a:t>
            </a:r>
            <a:r>
              <a:rPr sz="2200" spc="-5" dirty="0">
                <a:latin typeface="Carlito"/>
                <a:cs typeface="Carlito"/>
              </a:rPr>
              <a:t>which </a:t>
            </a:r>
            <a:r>
              <a:rPr sz="2200" spc="-10" dirty="0">
                <a:latin typeface="Carlito"/>
                <a:cs typeface="Carlito"/>
              </a:rPr>
              <a:t>results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simplified  implementation.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rlito"/>
                <a:cs typeface="Carlito"/>
              </a:rPr>
              <a:t>Avoid generation </a:t>
            </a:r>
            <a:r>
              <a:rPr sz="2200" spc="-5" dirty="0">
                <a:latin typeface="Carlito"/>
                <a:cs typeface="Carlito"/>
              </a:rPr>
              <a:t>of machine language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instruction.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Helps </a:t>
            </a:r>
            <a:r>
              <a:rPr sz="2200" spc="-25" dirty="0">
                <a:latin typeface="Carlito"/>
                <a:cs typeface="Carlito"/>
              </a:rPr>
              <a:t>make </a:t>
            </a:r>
            <a:r>
              <a:rPr sz="2200" spc="-15" dirty="0">
                <a:latin typeface="Carlito"/>
                <a:cs typeface="Carlito"/>
              </a:rPr>
              <a:t>interpretation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portable.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rlito"/>
                <a:cs typeface="Carlito"/>
              </a:rPr>
              <a:t>Interpreter </a:t>
            </a:r>
            <a:r>
              <a:rPr sz="2200" spc="-5" dirty="0">
                <a:latin typeface="Carlito"/>
                <a:cs typeface="Carlito"/>
              </a:rPr>
              <a:t>itself is </a:t>
            </a:r>
            <a:r>
              <a:rPr sz="2200" spc="-10" dirty="0">
                <a:latin typeface="Carlito"/>
                <a:cs typeface="Carlito"/>
              </a:rPr>
              <a:t>coded </a:t>
            </a:r>
            <a:r>
              <a:rPr sz="2200" spc="-5" dirty="0">
                <a:latin typeface="Carlito"/>
                <a:cs typeface="Carlito"/>
              </a:rPr>
              <a:t>in high </a:t>
            </a:r>
            <a:r>
              <a:rPr sz="2200" spc="-10" dirty="0">
                <a:latin typeface="Carlito"/>
                <a:cs typeface="Carlito"/>
              </a:rPr>
              <a:t>level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language.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0538" y="461594"/>
            <a:ext cx="3588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 </a:t>
            </a:r>
            <a:r>
              <a:rPr sz="4400" spc="-140" dirty="0"/>
              <a:t>Toy</a:t>
            </a:r>
            <a:r>
              <a:rPr sz="4400" spc="-70" dirty="0"/>
              <a:t> </a:t>
            </a:r>
            <a:r>
              <a:rPr sz="4400" dirty="0"/>
              <a:t>Compiler: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926462"/>
            <a:ext cx="6734809" cy="3851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rlito"/>
                <a:cs typeface="Carlito"/>
              </a:rPr>
              <a:t>Steps:</a:t>
            </a:r>
            <a:endParaRPr sz="25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  <a:tabLst>
                <a:tab pos="756285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spc="-10" dirty="0">
                <a:latin typeface="Carlito"/>
                <a:cs typeface="Carlito"/>
              </a:rPr>
              <a:t>Ivar[5] </a:t>
            </a:r>
            <a:r>
              <a:rPr sz="2200" spc="-5" dirty="0">
                <a:latin typeface="Carlito"/>
                <a:cs typeface="Carlito"/>
              </a:rPr>
              <a:t>=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7;</a:t>
            </a:r>
            <a:endParaRPr sz="2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tabLst>
                <a:tab pos="756285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spc="-20" dirty="0">
                <a:latin typeface="Carlito"/>
                <a:cs typeface="Carlito"/>
              </a:rPr>
              <a:t>Rvar </a:t>
            </a:r>
            <a:r>
              <a:rPr sz="2200" spc="-5" dirty="0">
                <a:latin typeface="Carlito"/>
                <a:cs typeface="Carlito"/>
              </a:rPr>
              <a:t>[ 13] =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1.2;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Add is </a:t>
            </a:r>
            <a:r>
              <a:rPr sz="2200" spc="-10" dirty="0">
                <a:latin typeface="Carlito"/>
                <a:cs typeface="Carlito"/>
              </a:rPr>
              <a:t>called </a:t>
            </a:r>
            <a:r>
              <a:rPr sz="2200" spc="-20" dirty="0">
                <a:latin typeface="Carlito"/>
                <a:cs typeface="Carlito"/>
              </a:rPr>
              <a:t>(for</a:t>
            </a:r>
            <a:r>
              <a:rPr sz="2200" spc="-5" dirty="0">
                <a:latin typeface="Carlito"/>
                <a:cs typeface="Carlito"/>
              </a:rPr>
              <a:t> a=b+c)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Addrealint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-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called.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Rvar[r_tos] </a:t>
            </a:r>
            <a:r>
              <a:rPr sz="2200" spc="-5" dirty="0">
                <a:latin typeface="Carlito"/>
                <a:cs typeface="Carlito"/>
              </a:rPr>
              <a:t>= rvar[13] + </a:t>
            </a:r>
            <a:r>
              <a:rPr sz="2200" spc="-10" dirty="0">
                <a:latin typeface="Carlito"/>
                <a:cs typeface="Carlito"/>
              </a:rPr>
              <a:t>ivar[5];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30" dirty="0">
                <a:latin typeface="Carlito"/>
                <a:cs typeface="Carlito"/>
              </a:rPr>
              <a:t>Type </a:t>
            </a:r>
            <a:r>
              <a:rPr sz="2200" spc="-15" dirty="0">
                <a:latin typeface="Carlito"/>
                <a:cs typeface="Carlito"/>
              </a:rPr>
              <a:t>conversion </a:t>
            </a:r>
            <a:r>
              <a:rPr sz="2200" spc="-5" dirty="0">
                <a:latin typeface="Carlito"/>
                <a:cs typeface="Carlito"/>
              </a:rPr>
              <a:t>is made </a:t>
            </a:r>
            <a:r>
              <a:rPr sz="2200" spc="-10" dirty="0">
                <a:latin typeface="Carlito"/>
                <a:cs typeface="Carlito"/>
              </a:rPr>
              <a:t>by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interpreters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Rvar[addr1] </a:t>
            </a:r>
            <a:r>
              <a:rPr sz="2200" spc="-5" dirty="0">
                <a:latin typeface="Carlito"/>
                <a:cs typeface="Carlito"/>
              </a:rPr>
              <a:t>+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ivar[addr2]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63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End.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See </a:t>
            </a:r>
            <a:r>
              <a:rPr sz="2500" spc="-20" dirty="0">
                <a:latin typeface="Carlito"/>
                <a:cs typeface="Carlito"/>
              </a:rPr>
              <a:t>program </a:t>
            </a:r>
            <a:r>
              <a:rPr sz="2500" spc="-5" dirty="0">
                <a:latin typeface="Carlito"/>
                <a:cs typeface="Carlito"/>
              </a:rPr>
              <a:t>of </a:t>
            </a:r>
            <a:r>
              <a:rPr sz="2500" spc="-15" dirty="0">
                <a:latin typeface="Carlito"/>
                <a:cs typeface="Carlito"/>
              </a:rPr>
              <a:t>interpreter </a:t>
            </a:r>
            <a:r>
              <a:rPr sz="2500" spc="-5" dirty="0">
                <a:latin typeface="Carlito"/>
                <a:cs typeface="Carlito"/>
              </a:rPr>
              <a:t>on pg. </a:t>
            </a:r>
            <a:r>
              <a:rPr sz="2500" spc="-10" dirty="0">
                <a:latin typeface="Carlito"/>
                <a:cs typeface="Carlito"/>
              </a:rPr>
              <a:t>No.</a:t>
            </a:r>
            <a:r>
              <a:rPr sz="2500" spc="2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125.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rlito"/>
                <a:cs typeface="Carlito"/>
              </a:rPr>
              <a:t>See </a:t>
            </a:r>
            <a:r>
              <a:rPr sz="2500" spc="-15" dirty="0">
                <a:latin typeface="Carlito"/>
                <a:cs typeface="Carlito"/>
              </a:rPr>
              <a:t>example </a:t>
            </a:r>
            <a:r>
              <a:rPr sz="2500" spc="-25" dirty="0">
                <a:latin typeface="Carlito"/>
                <a:cs typeface="Carlito"/>
              </a:rPr>
              <a:t>for </a:t>
            </a:r>
            <a:r>
              <a:rPr sz="2500" spc="-10" dirty="0">
                <a:latin typeface="Carlito"/>
                <a:cs typeface="Carlito"/>
              </a:rPr>
              <a:t>given above </a:t>
            </a:r>
            <a:r>
              <a:rPr sz="2500" spc="-15" dirty="0">
                <a:latin typeface="Carlito"/>
                <a:cs typeface="Carlito"/>
              </a:rPr>
              <a:t>steps </a:t>
            </a:r>
            <a:r>
              <a:rPr sz="2500" spc="-5" dirty="0">
                <a:latin typeface="Carlito"/>
                <a:cs typeface="Carlito"/>
              </a:rPr>
              <a:t>on </a:t>
            </a:r>
            <a:r>
              <a:rPr sz="2500" spc="-10" dirty="0">
                <a:latin typeface="Carlito"/>
                <a:cs typeface="Carlito"/>
              </a:rPr>
              <a:t>pg. No.</a:t>
            </a:r>
            <a:r>
              <a:rPr sz="2500" spc="80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126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5508" y="461594"/>
            <a:ext cx="63334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Pure </a:t>
            </a:r>
            <a:r>
              <a:rPr sz="4400" dirty="0"/>
              <a:t>&amp; </a:t>
            </a:r>
            <a:r>
              <a:rPr sz="4400" spc="-10" dirty="0"/>
              <a:t>Impure</a:t>
            </a:r>
            <a:r>
              <a:rPr sz="4400" spc="-35" dirty="0"/>
              <a:t> </a:t>
            </a:r>
            <a:r>
              <a:rPr sz="4400" spc="-25" dirty="0"/>
              <a:t>Interpreters: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4315"/>
            <a:ext cx="8057515" cy="422211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Pure</a:t>
            </a:r>
            <a:r>
              <a:rPr sz="30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0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Interpreters:</a:t>
            </a:r>
            <a:endParaRPr sz="3000">
              <a:latin typeface="Carlito"/>
              <a:cs typeface="Carlito"/>
            </a:endParaRPr>
          </a:p>
          <a:p>
            <a:pPr marL="756285" marR="508634" lvl="1" indent="-287020">
              <a:lnSpc>
                <a:spcPts val="281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Here, source </a:t>
            </a:r>
            <a:r>
              <a:rPr sz="2600" spc="-15" dirty="0">
                <a:latin typeface="Carlito"/>
                <a:cs typeface="Carlito"/>
              </a:rPr>
              <a:t>program </a:t>
            </a:r>
            <a:r>
              <a:rPr sz="2600" dirty="0">
                <a:latin typeface="Carlito"/>
                <a:cs typeface="Carlito"/>
              </a:rPr>
              <a:t>is </a:t>
            </a:r>
            <a:r>
              <a:rPr sz="2600" spc="-10" dirty="0">
                <a:latin typeface="Carlito"/>
                <a:cs typeface="Carlito"/>
              </a:rPr>
              <a:t>retained </a:t>
            </a:r>
            <a:r>
              <a:rPr sz="2600" dirty="0">
                <a:latin typeface="Carlito"/>
                <a:cs typeface="Carlito"/>
              </a:rPr>
              <a:t>in </a:t>
            </a:r>
            <a:r>
              <a:rPr sz="2600" spc="-10" dirty="0">
                <a:latin typeface="Carlito"/>
                <a:cs typeface="Carlito"/>
              </a:rPr>
              <a:t>source </a:t>
            </a:r>
            <a:r>
              <a:rPr sz="2600" spc="-20" dirty="0">
                <a:latin typeface="Carlito"/>
                <a:cs typeface="Carlito"/>
              </a:rPr>
              <a:t>form </a:t>
            </a:r>
            <a:r>
              <a:rPr sz="2600" dirty="0">
                <a:latin typeface="Carlito"/>
                <a:cs typeface="Carlito"/>
              </a:rPr>
              <a:t>all  </a:t>
            </a:r>
            <a:r>
              <a:rPr sz="2600" spc="-5" dirty="0">
                <a:latin typeface="Carlito"/>
                <a:cs typeface="Carlito"/>
              </a:rPr>
              <a:t>through</a:t>
            </a:r>
            <a:r>
              <a:rPr sz="2600" spc="-3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interpretation.</a:t>
            </a:r>
            <a:endParaRPr sz="2600">
              <a:latin typeface="Carlito"/>
              <a:cs typeface="Carlito"/>
            </a:endParaRPr>
          </a:p>
          <a:p>
            <a:pPr marL="756285" marR="252729" lvl="1" indent="-287020">
              <a:lnSpc>
                <a:spcPts val="281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Dis-advantage: </a:t>
            </a:r>
            <a:r>
              <a:rPr sz="2600" spc="-5" dirty="0">
                <a:latin typeface="Carlito"/>
                <a:cs typeface="Carlito"/>
              </a:rPr>
              <a:t>This </a:t>
            </a:r>
            <a:r>
              <a:rPr sz="2600" spc="-10" dirty="0">
                <a:latin typeface="Carlito"/>
                <a:cs typeface="Carlito"/>
              </a:rPr>
              <a:t>arrangement </a:t>
            </a:r>
            <a:r>
              <a:rPr sz="2600" spc="-5" dirty="0">
                <a:latin typeface="Carlito"/>
                <a:cs typeface="Carlito"/>
              </a:rPr>
              <a:t>incurs </a:t>
            </a:r>
            <a:r>
              <a:rPr sz="2600" spc="-10" dirty="0">
                <a:latin typeface="Carlito"/>
                <a:cs typeface="Carlito"/>
              </a:rPr>
              <a:t>substantial  </a:t>
            </a:r>
            <a:r>
              <a:rPr sz="2600" spc="-5" dirty="0">
                <a:latin typeface="Carlito"/>
                <a:cs typeface="Carlito"/>
              </a:rPr>
              <a:t>analysis overheads </a:t>
            </a:r>
            <a:r>
              <a:rPr sz="2600" dirty="0">
                <a:latin typeface="Carlito"/>
                <a:cs typeface="Carlito"/>
              </a:rPr>
              <a:t>while </a:t>
            </a:r>
            <a:r>
              <a:rPr sz="2600" spc="-10" dirty="0">
                <a:latin typeface="Carlito"/>
                <a:cs typeface="Carlito"/>
              </a:rPr>
              <a:t>interpreting </a:t>
            </a:r>
            <a:r>
              <a:rPr sz="2600" dirty="0">
                <a:latin typeface="Carlito"/>
                <a:cs typeface="Carlito"/>
              </a:rPr>
              <a:t>the</a:t>
            </a:r>
            <a:r>
              <a:rPr sz="2600" spc="-75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statement.</a:t>
            </a:r>
            <a:endParaRPr sz="2600">
              <a:latin typeface="Carlito"/>
              <a:cs typeface="Carlito"/>
            </a:endParaRPr>
          </a:p>
          <a:p>
            <a:pPr marL="756285" marR="276225" lvl="1" indent="-287020">
              <a:lnSpc>
                <a:spcPts val="281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rlito"/>
                <a:cs typeface="Carlito"/>
              </a:rPr>
              <a:t>Eliminates most </a:t>
            </a:r>
            <a:r>
              <a:rPr sz="2600" spc="-5" dirty="0">
                <a:latin typeface="Carlito"/>
                <a:cs typeface="Carlito"/>
              </a:rPr>
              <a:t>of </a:t>
            </a:r>
            <a:r>
              <a:rPr sz="2600" dirty="0">
                <a:latin typeface="Carlito"/>
                <a:cs typeface="Carlito"/>
              </a:rPr>
              <a:t>the </a:t>
            </a:r>
            <a:r>
              <a:rPr sz="2600" spc="-5" dirty="0">
                <a:latin typeface="Carlito"/>
                <a:cs typeface="Carlito"/>
              </a:rPr>
              <a:t>analysis during </a:t>
            </a:r>
            <a:r>
              <a:rPr sz="2600" spc="-10" dirty="0">
                <a:latin typeface="Carlito"/>
                <a:cs typeface="Carlito"/>
              </a:rPr>
              <a:t>interpretation  </a:t>
            </a:r>
            <a:r>
              <a:rPr sz="2600" spc="-20" dirty="0">
                <a:latin typeface="Carlito"/>
                <a:cs typeface="Carlito"/>
              </a:rPr>
              <a:t>except </a:t>
            </a:r>
            <a:r>
              <a:rPr sz="2600" dirty="0">
                <a:latin typeface="Carlito"/>
                <a:cs typeface="Carlito"/>
              </a:rPr>
              <a:t>type</a:t>
            </a:r>
            <a:r>
              <a:rPr sz="2600" spc="-5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analysis.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7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5" dirty="0">
                <a:latin typeface="Carlito"/>
                <a:cs typeface="Carlito"/>
              </a:rPr>
              <a:t>For </a:t>
            </a:r>
            <a:r>
              <a:rPr sz="2600" dirty="0">
                <a:latin typeface="Carlito"/>
                <a:cs typeface="Carlito"/>
              </a:rPr>
              <a:t>type </a:t>
            </a:r>
            <a:r>
              <a:rPr sz="2600" spc="-5" dirty="0">
                <a:latin typeface="Carlito"/>
                <a:cs typeface="Carlito"/>
              </a:rPr>
              <a:t>analysis </a:t>
            </a:r>
            <a:r>
              <a:rPr sz="2600" spc="-15" dirty="0">
                <a:latin typeface="Carlito"/>
                <a:cs typeface="Carlito"/>
              </a:rPr>
              <a:t>pre </a:t>
            </a:r>
            <a:r>
              <a:rPr sz="2600" spc="-10" dirty="0">
                <a:latin typeface="Carlito"/>
                <a:cs typeface="Carlito"/>
              </a:rPr>
              <a:t>processor </a:t>
            </a:r>
            <a:r>
              <a:rPr sz="2600" dirty="0">
                <a:latin typeface="Carlito"/>
                <a:cs typeface="Carlito"/>
              </a:rPr>
              <a:t>is</a:t>
            </a:r>
            <a:r>
              <a:rPr sz="2600" spc="-4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needed.</a:t>
            </a:r>
            <a:endParaRPr sz="26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310"/>
              </a:spcBef>
            </a:pPr>
            <a:r>
              <a:rPr sz="2600" dirty="0">
                <a:latin typeface="Arial"/>
                <a:cs typeface="Arial"/>
              </a:rPr>
              <a:t>– </a:t>
            </a:r>
            <a:r>
              <a:rPr sz="2600" spc="-5" dirty="0">
                <a:latin typeface="Carlito"/>
                <a:cs typeface="Carlito"/>
              </a:rPr>
              <a:t>See fig. </a:t>
            </a:r>
            <a:r>
              <a:rPr sz="2600" dirty="0">
                <a:latin typeface="Carlito"/>
                <a:cs typeface="Carlito"/>
              </a:rPr>
              <a:t>6.34 </a:t>
            </a:r>
            <a:r>
              <a:rPr sz="2600" spc="-5" dirty="0">
                <a:latin typeface="Carlito"/>
                <a:cs typeface="Carlito"/>
              </a:rPr>
              <a:t>(a). </a:t>
            </a:r>
            <a:r>
              <a:rPr sz="2600" dirty="0">
                <a:latin typeface="Carlito"/>
                <a:cs typeface="Carlito"/>
              </a:rPr>
              <a:t>Pg. </a:t>
            </a:r>
            <a:r>
              <a:rPr sz="2600" spc="-5" dirty="0">
                <a:latin typeface="Carlito"/>
                <a:cs typeface="Carlito"/>
              </a:rPr>
              <a:t>No.</a:t>
            </a:r>
            <a:r>
              <a:rPr sz="2600" spc="3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217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See Ex. </a:t>
            </a:r>
            <a:r>
              <a:rPr sz="2600" dirty="0">
                <a:latin typeface="Carlito"/>
                <a:cs typeface="Carlito"/>
              </a:rPr>
              <a:t>6.42. IC </a:t>
            </a:r>
            <a:r>
              <a:rPr sz="2600" spc="-10" dirty="0">
                <a:latin typeface="Carlito"/>
                <a:cs typeface="Carlito"/>
              </a:rPr>
              <a:t>intermediate code </a:t>
            </a:r>
            <a:r>
              <a:rPr sz="2600" spc="-25" dirty="0">
                <a:latin typeface="Carlito"/>
                <a:cs typeface="Carlito"/>
              </a:rPr>
              <a:t>for </a:t>
            </a:r>
            <a:r>
              <a:rPr sz="2600" spc="-5" dirty="0">
                <a:latin typeface="Carlito"/>
                <a:cs typeface="Carlito"/>
              </a:rPr>
              <a:t>postfix</a:t>
            </a:r>
            <a:r>
              <a:rPr sz="2600" spc="-5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notation.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8653"/>
            <a:ext cx="8042275" cy="574992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Impure</a:t>
            </a:r>
            <a:r>
              <a:rPr sz="27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7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Interpreters:</a:t>
            </a:r>
            <a:endParaRPr sz="27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30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Carlito"/>
                <a:cs typeface="Carlito"/>
              </a:rPr>
              <a:t>See fig. </a:t>
            </a:r>
            <a:r>
              <a:rPr sz="2400" spc="-10" dirty="0">
                <a:latin typeface="Carlito"/>
                <a:cs typeface="Carlito"/>
              </a:rPr>
              <a:t>6.34 </a:t>
            </a:r>
            <a:r>
              <a:rPr sz="2400" spc="-5" dirty="0">
                <a:latin typeface="Carlito"/>
                <a:cs typeface="Carlito"/>
              </a:rPr>
              <a:t>(b). Pg. no.</a:t>
            </a:r>
            <a:r>
              <a:rPr sz="2400" spc="1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217.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See </a:t>
            </a:r>
            <a:r>
              <a:rPr sz="2400" dirty="0">
                <a:latin typeface="Carlito"/>
                <a:cs typeface="Carlito"/>
              </a:rPr>
              <a:t>Ex. </a:t>
            </a:r>
            <a:r>
              <a:rPr sz="2400" spc="-10" dirty="0">
                <a:latin typeface="Carlito"/>
                <a:cs typeface="Carlito"/>
              </a:rPr>
              <a:t>6.43. </a:t>
            </a:r>
            <a:r>
              <a:rPr sz="2400" dirty="0">
                <a:latin typeface="Carlito"/>
                <a:cs typeface="Carlito"/>
              </a:rPr>
              <a:t>IC </a:t>
            </a:r>
            <a:r>
              <a:rPr sz="2400" spc="-10" dirty="0">
                <a:latin typeface="Carlito"/>
                <a:cs typeface="Carlito"/>
              </a:rPr>
              <a:t>intermediate code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10" dirty="0">
                <a:latin typeface="Carlito"/>
                <a:cs typeface="Carlito"/>
              </a:rPr>
              <a:t>postfix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notation.</a:t>
            </a:r>
            <a:endParaRPr sz="2400">
              <a:latin typeface="Carlito"/>
              <a:cs typeface="Carlito"/>
            </a:endParaRPr>
          </a:p>
          <a:p>
            <a:pPr marL="756285" marR="964565" lvl="1" indent="-287020">
              <a:lnSpc>
                <a:spcPts val="259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Perform </a:t>
            </a:r>
            <a:r>
              <a:rPr sz="2400" spc="-5" dirty="0">
                <a:latin typeface="Carlito"/>
                <a:cs typeface="Carlito"/>
              </a:rPr>
              <a:t>some preliminary </a:t>
            </a:r>
            <a:r>
              <a:rPr sz="2400" spc="-10" dirty="0">
                <a:latin typeface="Carlito"/>
                <a:cs typeface="Carlito"/>
              </a:rPr>
              <a:t>processing 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source  </a:t>
            </a:r>
            <a:r>
              <a:rPr sz="2400" spc="-15" dirty="0">
                <a:latin typeface="Carlito"/>
                <a:cs typeface="Carlito"/>
              </a:rPr>
              <a:t>program to </a:t>
            </a:r>
            <a:r>
              <a:rPr sz="2400" spc="-10" dirty="0">
                <a:latin typeface="Carlito"/>
                <a:cs typeface="Carlito"/>
              </a:rPr>
              <a:t>reduce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analysis overhead during  </a:t>
            </a:r>
            <a:r>
              <a:rPr sz="2400" spc="-10" dirty="0">
                <a:latin typeface="Carlito"/>
                <a:cs typeface="Carlito"/>
              </a:rPr>
              <a:t>interpretation.</a:t>
            </a:r>
            <a:endParaRPr sz="2400">
              <a:latin typeface="Carlito"/>
              <a:cs typeface="Carlito"/>
            </a:endParaRPr>
          </a:p>
          <a:p>
            <a:pPr marL="756285" marR="586105" lvl="1" indent="-287020">
              <a:lnSpc>
                <a:spcPts val="259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Pre-processor </a:t>
            </a:r>
            <a:r>
              <a:rPr sz="2400" spc="-15" dirty="0">
                <a:latin typeface="Carlito"/>
                <a:cs typeface="Carlito"/>
              </a:rPr>
              <a:t>converts program to </a:t>
            </a:r>
            <a:r>
              <a:rPr sz="2400" dirty="0">
                <a:latin typeface="Carlito"/>
                <a:cs typeface="Carlito"/>
              </a:rPr>
              <a:t>an </a:t>
            </a:r>
            <a:r>
              <a:rPr sz="2400" spc="-10" dirty="0">
                <a:latin typeface="Carlito"/>
                <a:cs typeface="Carlito"/>
              </a:rPr>
              <a:t>IR </a:t>
            </a:r>
            <a:r>
              <a:rPr sz="2400" dirty="0">
                <a:latin typeface="Carlito"/>
                <a:cs typeface="Carlito"/>
              </a:rPr>
              <a:t>which is </a:t>
            </a:r>
            <a:r>
              <a:rPr sz="2400" spc="-5" dirty="0">
                <a:latin typeface="Carlito"/>
                <a:cs typeface="Carlito"/>
              </a:rPr>
              <a:t>used  during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interpretation.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54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IC </a:t>
            </a: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spc="-5" dirty="0">
                <a:latin typeface="Carlito"/>
                <a:cs typeface="Carlito"/>
              </a:rPr>
              <a:t>be analysed </a:t>
            </a:r>
            <a:r>
              <a:rPr sz="2400" spc="-10" dirty="0">
                <a:latin typeface="Carlito"/>
                <a:cs typeface="Carlito"/>
              </a:rPr>
              <a:t>more efficiently </a:t>
            </a:r>
            <a:r>
              <a:rPr sz="2400" dirty="0">
                <a:latin typeface="Carlito"/>
                <a:cs typeface="Carlito"/>
              </a:rPr>
              <a:t>then </a:t>
            </a:r>
            <a:r>
              <a:rPr sz="2400" spc="-10" dirty="0">
                <a:latin typeface="Carlito"/>
                <a:cs typeface="Carlito"/>
              </a:rPr>
              <a:t>source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program.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Thus, speed up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interpretation.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ts val="2735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Dis-advantage: </a:t>
            </a:r>
            <a:r>
              <a:rPr sz="2400" spc="-5" dirty="0">
                <a:latin typeface="Carlito"/>
                <a:cs typeface="Carlito"/>
              </a:rPr>
              <a:t>Use of </a:t>
            </a:r>
            <a:r>
              <a:rPr sz="2400" dirty="0">
                <a:latin typeface="Carlito"/>
                <a:cs typeface="Carlito"/>
              </a:rPr>
              <a:t>IR implies </a:t>
            </a:r>
            <a:r>
              <a:rPr sz="2400" spc="-10" dirty="0">
                <a:latin typeface="Carlito"/>
                <a:cs typeface="Carlito"/>
              </a:rPr>
              <a:t>that entire </a:t>
            </a:r>
            <a:r>
              <a:rPr sz="2400" spc="-15" dirty="0">
                <a:latin typeface="Carlito"/>
                <a:cs typeface="Carlito"/>
              </a:rPr>
              <a:t>program </a:t>
            </a:r>
            <a:r>
              <a:rPr sz="2400" spc="-5" dirty="0">
                <a:latin typeface="Carlito"/>
                <a:cs typeface="Carlito"/>
              </a:rPr>
              <a:t>has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to</a:t>
            </a:r>
            <a:endParaRPr sz="2400">
              <a:latin typeface="Carlito"/>
              <a:cs typeface="Carlito"/>
            </a:endParaRPr>
          </a:p>
          <a:p>
            <a:pPr marL="756285">
              <a:lnSpc>
                <a:spcPts val="2735"/>
              </a:lnSpc>
            </a:pPr>
            <a:r>
              <a:rPr sz="2400" spc="-5" dirty="0">
                <a:latin typeface="Carlito"/>
                <a:cs typeface="Carlito"/>
              </a:rPr>
              <a:t>be </a:t>
            </a:r>
            <a:r>
              <a:rPr sz="2400" spc="-10" dirty="0">
                <a:latin typeface="Carlito"/>
                <a:cs typeface="Carlito"/>
              </a:rPr>
              <a:t>pre-processed after </a:t>
            </a:r>
            <a:r>
              <a:rPr sz="2400" spc="-20" dirty="0">
                <a:latin typeface="Carlito"/>
                <a:cs typeface="Carlito"/>
              </a:rPr>
              <a:t>any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modifications.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Thus, incurs </a:t>
            </a:r>
            <a:r>
              <a:rPr sz="2400" spc="-15" dirty="0">
                <a:latin typeface="Carlito"/>
                <a:cs typeface="Carlito"/>
              </a:rPr>
              <a:t>fixed </a:t>
            </a:r>
            <a:r>
              <a:rPr sz="2400" spc="-5" dirty="0">
                <a:latin typeface="Carlito"/>
                <a:cs typeface="Carlito"/>
              </a:rPr>
              <a:t>overhead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start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interpretation.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ts val="2735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Conclusion </a:t>
            </a:r>
            <a:r>
              <a:rPr sz="2400" spc="-10" dirty="0">
                <a:latin typeface="Carlito"/>
                <a:cs typeface="Carlito"/>
              </a:rPr>
              <a:t>Statement: </a:t>
            </a:r>
            <a:r>
              <a:rPr sz="2400" spc="-5" dirty="0">
                <a:latin typeface="Carlito"/>
                <a:cs typeface="Carlito"/>
              </a:rPr>
              <a:t>Thus, eliminates </a:t>
            </a:r>
            <a:r>
              <a:rPr sz="2400" spc="-10" dirty="0">
                <a:latin typeface="Carlito"/>
                <a:cs typeface="Carlito"/>
              </a:rPr>
              <a:t>most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-114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the</a:t>
            </a:r>
            <a:endParaRPr sz="2400">
              <a:latin typeface="Carlito"/>
              <a:cs typeface="Carlito"/>
            </a:endParaRPr>
          </a:p>
          <a:p>
            <a:pPr marL="756285">
              <a:lnSpc>
                <a:spcPts val="2735"/>
              </a:lnSpc>
            </a:pPr>
            <a:r>
              <a:rPr sz="2400" spc="-5" dirty="0">
                <a:latin typeface="Carlito"/>
                <a:cs typeface="Carlito"/>
              </a:rPr>
              <a:t>analysis during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interpretation.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4789" y="461594"/>
            <a:ext cx="51568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4400" spc="5" dirty="0"/>
              <a:t>6</a:t>
            </a:r>
            <a:r>
              <a:rPr sz="4350" spc="7" baseline="24904" dirty="0"/>
              <a:t>th </a:t>
            </a:r>
            <a:r>
              <a:rPr sz="4400" spc="-10" dirty="0"/>
              <a:t>Chapter </a:t>
            </a:r>
            <a:r>
              <a:rPr sz="4400" spc="-5" dirty="0"/>
              <a:t>Ends</a:t>
            </a:r>
            <a:r>
              <a:rPr sz="4400" spc="-365" dirty="0"/>
              <a:t> </a:t>
            </a:r>
            <a:r>
              <a:rPr sz="4400" spc="-15" dirty="0"/>
              <a:t>Here.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0740"/>
            <a:ext cx="7293609" cy="43218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Please </a:t>
            </a:r>
            <a:r>
              <a:rPr sz="3200" spc="-20" dirty="0">
                <a:latin typeface="Carlito"/>
                <a:cs typeface="Carlito"/>
              </a:rPr>
              <a:t>start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preparing.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U will </a:t>
            </a:r>
            <a:r>
              <a:rPr sz="3200" spc="-5" dirty="0">
                <a:latin typeface="Carlito"/>
                <a:cs typeface="Carlito"/>
              </a:rPr>
              <a:t>not </a:t>
            </a:r>
            <a:r>
              <a:rPr sz="3200" spc="-10" dirty="0">
                <a:latin typeface="Carlito"/>
                <a:cs typeface="Carlito"/>
              </a:rPr>
              <a:t>get </a:t>
            </a:r>
            <a:r>
              <a:rPr sz="3200" dirty="0">
                <a:latin typeface="Carlito"/>
                <a:cs typeface="Carlito"/>
              </a:rPr>
              <a:t>1 </a:t>
            </a:r>
            <a:r>
              <a:rPr sz="3200" spc="-5" dirty="0">
                <a:latin typeface="Carlito"/>
                <a:cs typeface="Carlito"/>
              </a:rPr>
              <a:t>month </a:t>
            </a:r>
            <a:r>
              <a:rPr sz="3200" spc="-10" dirty="0">
                <a:latin typeface="Carlito"/>
                <a:cs typeface="Carlito"/>
              </a:rPr>
              <a:t>study </a:t>
            </a:r>
            <a:r>
              <a:rPr sz="3200" spc="-15" dirty="0">
                <a:latin typeface="Carlito"/>
                <a:cs typeface="Carlito"/>
              </a:rPr>
              <a:t>leave.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Start </a:t>
            </a:r>
            <a:r>
              <a:rPr sz="3200" spc="-15" dirty="0">
                <a:latin typeface="Carlito"/>
                <a:cs typeface="Carlito"/>
              </a:rPr>
              <a:t>preparation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5" dirty="0">
                <a:latin typeface="Carlito"/>
                <a:cs typeface="Carlito"/>
              </a:rPr>
              <a:t>Now.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rlito"/>
                <a:cs typeface="Carlito"/>
              </a:rPr>
              <a:t>Every day </a:t>
            </a:r>
            <a:r>
              <a:rPr sz="3200" spc="-15" dirty="0">
                <a:latin typeface="Carlito"/>
                <a:cs typeface="Carlito"/>
              </a:rPr>
              <a:t>complete </a:t>
            </a:r>
            <a:r>
              <a:rPr sz="3200" dirty="0">
                <a:latin typeface="Carlito"/>
                <a:cs typeface="Carlito"/>
              </a:rPr>
              <a:t>1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chapter.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Chapter </a:t>
            </a:r>
            <a:r>
              <a:rPr sz="3200" dirty="0">
                <a:latin typeface="Carlito"/>
                <a:cs typeface="Carlito"/>
              </a:rPr>
              <a:t>1, 3, 4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5" dirty="0">
                <a:latin typeface="Carlito"/>
                <a:cs typeface="Carlito"/>
              </a:rPr>
              <a:t>class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work.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Chapter </a:t>
            </a:r>
            <a:r>
              <a:rPr sz="3200" dirty="0">
                <a:latin typeface="Carlito"/>
                <a:cs typeface="Carlito"/>
              </a:rPr>
              <a:t>5, 6, 7, 8 </a:t>
            </a:r>
            <a:r>
              <a:rPr sz="3200" spc="-5" dirty="0">
                <a:latin typeface="Carlito"/>
                <a:cs typeface="Carlito"/>
              </a:rPr>
              <a:t>and </a:t>
            </a:r>
            <a:r>
              <a:rPr sz="3200" dirty="0">
                <a:latin typeface="Carlito"/>
                <a:cs typeface="Carlito"/>
              </a:rPr>
              <a:t>Unit 6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5" dirty="0">
                <a:latin typeface="Carlito"/>
                <a:cs typeface="Carlito"/>
              </a:rPr>
              <a:t>slides.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From tomorrow we </a:t>
            </a:r>
            <a:r>
              <a:rPr sz="3200" spc="-10" dirty="0">
                <a:latin typeface="Carlito"/>
                <a:cs typeface="Carlito"/>
              </a:rPr>
              <a:t>would </a:t>
            </a:r>
            <a:r>
              <a:rPr sz="3200" spc="-20" dirty="0">
                <a:latin typeface="Carlito"/>
                <a:cs typeface="Carlito"/>
              </a:rPr>
              <a:t>start </a:t>
            </a:r>
            <a:r>
              <a:rPr sz="3200" spc="-10" dirty="0">
                <a:latin typeface="Carlito"/>
                <a:cs typeface="Carlito"/>
              </a:rPr>
              <a:t>chapter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7.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THANK</a:t>
            </a:r>
            <a:r>
              <a:rPr sz="3200" spc="-15" dirty="0">
                <a:latin typeface="Carlito"/>
                <a:cs typeface="Carlito"/>
              </a:rPr>
              <a:t> YOU.............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4200" dirty="0">
                <a:latin typeface="Wingdings"/>
                <a:cs typeface="Wingdings"/>
              </a:rPr>
              <a:t>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4200" dirty="0">
                <a:latin typeface="Wingdings"/>
                <a:cs typeface="Wingdings"/>
              </a:rPr>
              <a:t>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4200" dirty="0">
                <a:latin typeface="Wingdings"/>
                <a:cs typeface="Wingdings"/>
              </a:rPr>
              <a:t>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350" dirty="0">
                <a:latin typeface="Wingdings"/>
                <a:cs typeface="Wingdings"/>
              </a:rPr>
              <a:t></a:t>
            </a:r>
            <a:endParaRPr sz="32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6758</Words>
  <Application>Microsoft Office PowerPoint</Application>
  <PresentationFormat>On-screen Show (4:3)</PresentationFormat>
  <Paragraphs>1115</Paragraphs>
  <Slides>98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99" baseType="lpstr">
      <vt:lpstr>Office Theme</vt:lpstr>
      <vt:lpstr>UNIT II Compilers &amp; Interpreters</vt:lpstr>
      <vt:lpstr>1. Phases of Compilation</vt:lpstr>
      <vt:lpstr>Phases of Compiler</vt:lpstr>
      <vt:lpstr>Example:</vt:lpstr>
      <vt:lpstr>Example Conti…</vt:lpstr>
      <vt:lpstr>Example conti…</vt:lpstr>
      <vt:lpstr>Slide 7</vt:lpstr>
      <vt:lpstr>Slide 8</vt:lpstr>
      <vt:lpstr>4. Intermediate Code Generation:</vt:lpstr>
      <vt:lpstr>Slide 10</vt:lpstr>
      <vt:lpstr>Aspects of Compilation</vt:lpstr>
      <vt:lpstr>Aspects of Compilation</vt:lpstr>
      <vt:lpstr>1. Data type</vt:lpstr>
      <vt:lpstr>Slide 14</vt:lpstr>
      <vt:lpstr>2. Data Structure</vt:lpstr>
      <vt:lpstr>Slide 16</vt:lpstr>
      <vt:lpstr>3. Scope Rules</vt:lpstr>
      <vt:lpstr>4. Control Structure</vt:lpstr>
      <vt:lpstr>Memory Allocation</vt:lpstr>
      <vt:lpstr>Memory Allocation</vt:lpstr>
      <vt:lpstr>[A] Static &amp; Dynamic Allocation</vt:lpstr>
      <vt:lpstr>Static Memory Allocation</vt:lpstr>
      <vt:lpstr>Automatic v/s Program Controlled Dynamic Allocation</vt:lpstr>
      <vt:lpstr>[B] Memory allocation in Block  Structured Language</vt:lpstr>
      <vt:lpstr>Slide 25</vt:lpstr>
      <vt:lpstr>2. Memory allocation &amp; Access</vt:lpstr>
      <vt:lpstr>X:real</vt:lpstr>
      <vt:lpstr>Slide 28</vt:lpstr>
      <vt:lpstr>3. Accessing non-local variables</vt:lpstr>
      <vt:lpstr>(i) Static Pointer:</vt:lpstr>
      <vt:lpstr>Static  Poiners</vt:lpstr>
      <vt:lpstr>Slide 32</vt:lpstr>
      <vt:lpstr>Slide 33</vt:lpstr>
      <vt:lpstr>4. Symbol Table Requirement:</vt:lpstr>
      <vt:lpstr>Slide 35</vt:lpstr>
      <vt:lpstr>Slide 36</vt:lpstr>
      <vt:lpstr>[C] Array allocation &amp; Access</vt:lpstr>
      <vt:lpstr>Dope Vector:</vt:lpstr>
      <vt:lpstr>Compiler of Expression</vt:lpstr>
      <vt:lpstr>Topic List</vt:lpstr>
      <vt:lpstr>[A] A Toy Generator for Expressions</vt:lpstr>
      <vt:lpstr>a) Operand Descriptor:</vt:lpstr>
      <vt:lpstr>Slide 43</vt:lpstr>
      <vt:lpstr>b) Register Descriptor</vt:lpstr>
      <vt:lpstr>c) Generating on Instruction</vt:lpstr>
      <vt:lpstr>d) Saving Partial Results</vt:lpstr>
      <vt:lpstr>[B] Intermediate Codes for Expressions</vt:lpstr>
      <vt:lpstr>a) Postfix Strings</vt:lpstr>
      <vt:lpstr>b) Triples &amp; Quadruples</vt:lpstr>
      <vt:lpstr>Slide 50</vt:lpstr>
      <vt:lpstr>Slide 51</vt:lpstr>
      <vt:lpstr>c) Expression Tree</vt:lpstr>
      <vt:lpstr>COMPILATION OF CONTROL  STRUCTURES</vt:lpstr>
      <vt:lpstr>Compilation of Control Structure</vt:lpstr>
      <vt:lpstr>Definition: Control Structure</vt:lpstr>
      <vt:lpstr>[A] Control Transfer, Conditional  Execution &amp; Iterative Construct</vt:lpstr>
      <vt:lpstr>[B] Function &amp; Procedure Call</vt:lpstr>
      <vt:lpstr>Slide 58</vt:lpstr>
      <vt:lpstr>[C] Calling Conventions</vt:lpstr>
      <vt:lpstr>[D] Parameter Passing Mechanism</vt:lpstr>
      <vt:lpstr>1. Call by Value</vt:lpstr>
      <vt:lpstr>2. Call by Value Result</vt:lpstr>
      <vt:lpstr>3. Call by Reference</vt:lpstr>
      <vt:lpstr>4. Call by Name</vt:lpstr>
      <vt:lpstr>Parameter Passing Mechanism  supported by Language</vt:lpstr>
      <vt:lpstr>CODE OPTIMIZATION</vt:lpstr>
      <vt:lpstr>Code Optimization: Topic List</vt:lpstr>
      <vt:lpstr>Code Optimization: Introduction</vt:lpstr>
      <vt:lpstr>Schematic of Optimizing Compiler:</vt:lpstr>
      <vt:lpstr>[A] Optimizing Transformation:</vt:lpstr>
      <vt:lpstr>a) Compile Time Evaluation</vt:lpstr>
      <vt:lpstr>b) Elimination of Common Sub-  Expression</vt:lpstr>
      <vt:lpstr>c) Dead Code</vt:lpstr>
      <vt:lpstr>d) Frequency Reduction</vt:lpstr>
      <vt:lpstr>e) Strength Reduction</vt:lpstr>
      <vt:lpstr>f) Local &amp; Global Optimization</vt:lpstr>
      <vt:lpstr>[B] Local Optimization</vt:lpstr>
      <vt:lpstr>Value Number:</vt:lpstr>
      <vt:lpstr>[C] Global Optimization</vt:lpstr>
      <vt:lpstr>PFG: Program Flow Graph</vt:lpstr>
      <vt:lpstr>Control &amp; Data Flow Analysis</vt:lpstr>
      <vt:lpstr>2. Data Flow Analysis:</vt:lpstr>
      <vt:lpstr>Available Expression:</vt:lpstr>
      <vt:lpstr>Slide 84</vt:lpstr>
      <vt:lpstr>Live Variables:</vt:lpstr>
      <vt:lpstr>INTERPRETERS</vt:lpstr>
      <vt:lpstr>Interpreters</vt:lpstr>
      <vt:lpstr>Interpreters : Introduction</vt:lpstr>
      <vt:lpstr>Compiler v/s Interpreter</vt:lpstr>
      <vt:lpstr>Slide 90</vt:lpstr>
      <vt:lpstr>Interpreter : Introduction</vt:lpstr>
      <vt:lpstr>Example:</vt:lpstr>
      <vt:lpstr>Why Use Interpreter?</vt:lpstr>
      <vt:lpstr>Components:</vt:lpstr>
      <vt:lpstr>A Toy Compiler:</vt:lpstr>
      <vt:lpstr>Pure &amp; Impure Interpreters:</vt:lpstr>
      <vt:lpstr>Slide 97</vt:lpstr>
      <vt:lpstr>6th Chapter Ends Here.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Compilers &amp; Interpreters</dc:title>
  <dc:creator>SUNMCA</dc:creator>
  <cp:lastModifiedBy>chelvi</cp:lastModifiedBy>
  <cp:revision>1</cp:revision>
  <dcterms:created xsi:type="dcterms:W3CDTF">2020-10-20T11:59:22Z</dcterms:created>
  <dcterms:modified xsi:type="dcterms:W3CDTF">2020-10-20T12:52:57Z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2011-12-06T00:00:00Z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2020-10-20T00:00:00Z</vt:filetime>
  </property>
</Properties>
</file>