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0" r:id="rId6"/>
    <p:sldId id="261" r:id="rId7"/>
    <p:sldId id="267" r:id="rId8"/>
    <p:sldId id="262" r:id="rId9"/>
    <p:sldId id="269" r:id="rId10"/>
    <p:sldId id="264" r:id="rId11"/>
    <p:sldId id="265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0000FF"/>
    <a:srgbClr val="FF0066"/>
    <a:srgbClr val="00FF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9A92-C951-488A-8C0C-F5F75C59E7DA}" type="datetimeFigureOut">
              <a:rPr lang="en-US" smtClean="0"/>
              <a:pPr/>
              <a:t>10/20/2020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C3F8-67E8-4E1A-B662-B270C92FF8F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 advTm="15000">
    <p:dissolv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9A92-C951-488A-8C0C-F5F75C59E7DA}" type="datetimeFigureOut">
              <a:rPr lang="en-US" smtClean="0"/>
              <a:pPr/>
              <a:t>10/20/2020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C3F8-67E8-4E1A-B662-B270C92FF8F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 advTm="15000"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9A92-C951-488A-8C0C-F5F75C59E7DA}" type="datetimeFigureOut">
              <a:rPr lang="en-US" smtClean="0"/>
              <a:pPr/>
              <a:t>10/20/2020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C3F8-67E8-4E1A-B662-B270C92FF8F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 advTm="15000"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9A92-C951-488A-8C0C-F5F75C59E7DA}" type="datetimeFigureOut">
              <a:rPr lang="en-US" smtClean="0"/>
              <a:pPr/>
              <a:t>10/20/2020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C3F8-67E8-4E1A-B662-B270C92FF8F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 advTm="15000"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9A92-C951-488A-8C0C-F5F75C59E7DA}" type="datetimeFigureOut">
              <a:rPr lang="en-US" smtClean="0"/>
              <a:pPr/>
              <a:t>10/20/2020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C3F8-67E8-4E1A-B662-B270C92FF8F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 advTm="15000"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9A92-C951-488A-8C0C-F5F75C59E7DA}" type="datetimeFigureOut">
              <a:rPr lang="en-US" smtClean="0"/>
              <a:pPr/>
              <a:t>10/20/2020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C3F8-67E8-4E1A-B662-B270C92FF8F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 advTm="15000"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9A92-C951-488A-8C0C-F5F75C59E7DA}" type="datetimeFigureOut">
              <a:rPr lang="en-US" smtClean="0"/>
              <a:pPr/>
              <a:t>10/20/2020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C3F8-67E8-4E1A-B662-B270C92FF8F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 advTm="15000"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9A92-C951-488A-8C0C-F5F75C59E7DA}" type="datetimeFigureOut">
              <a:rPr lang="en-US" smtClean="0"/>
              <a:pPr/>
              <a:t>10/20/2020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C3F8-67E8-4E1A-B662-B270C92FF8F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 advTm="15000"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9A92-C951-488A-8C0C-F5F75C59E7DA}" type="datetimeFigureOut">
              <a:rPr lang="en-US" smtClean="0"/>
              <a:pPr/>
              <a:t>10/20/2020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C3F8-67E8-4E1A-B662-B270C92FF8F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 advTm="15000"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9A92-C951-488A-8C0C-F5F75C59E7DA}" type="datetimeFigureOut">
              <a:rPr lang="en-US" smtClean="0"/>
              <a:pPr/>
              <a:t>10/20/2020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C3F8-67E8-4E1A-B662-B270C92FF8F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 advTm="15000"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9A92-C951-488A-8C0C-F5F75C59E7DA}" type="datetimeFigureOut">
              <a:rPr lang="en-US" smtClean="0"/>
              <a:pPr/>
              <a:t>10/20/2020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C3F8-67E8-4E1A-B662-B270C92FF8F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 advTm="15000"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colorTemperature colorTemp="8859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09A92-C951-488A-8C0C-F5F75C59E7DA}" type="datetimeFigureOut">
              <a:rPr lang="en-US" smtClean="0"/>
              <a:pPr/>
              <a:t>10/20/2020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6C3F8-67E8-4E1A-B662-B270C92FF8F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15000">
    <p:dissolve/>
    <p:sndAc>
      <p:stSnd>
        <p:snd r:embed="rId13" name="chimes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CF Diamond" pitchFamily="2" charset="0"/>
              </a:rPr>
              <a:t>   </a:t>
            </a:r>
            <a:r>
              <a:rPr lang="en-US" sz="6000" b="1" dirty="0">
                <a:latin typeface="CF Diamond" pitchFamily="2" charset="0"/>
              </a:rPr>
              <a:t>PROGRAMMING</a:t>
            </a:r>
            <a:r>
              <a:rPr lang="en-US" sz="6000" dirty="0">
                <a:latin typeface="CF Diamond" pitchFamily="2" charset="0"/>
              </a:rPr>
              <a:t> </a:t>
            </a:r>
            <a:r>
              <a:rPr lang="en-US" sz="6000" b="1" dirty="0">
                <a:latin typeface="CF Diamond" pitchFamily="2" charset="0"/>
              </a:rPr>
              <a:t>IN C</a:t>
            </a:r>
            <a:r>
              <a:rPr lang="en-US" sz="6000" dirty="0">
                <a:latin typeface="CF Diamond" pitchFamily="2" charset="0"/>
              </a:rPr>
              <a:t> </a:t>
            </a:r>
            <a:endParaRPr lang="en-IN" sz="6000" dirty="0">
              <a:latin typeface="CF Diamond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2204864"/>
            <a:ext cx="6400800" cy="36004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0066"/>
                </a:solidFill>
                <a:latin typeface="Algerian" panose="04020705040A02060702" pitchFamily="82" charset="0"/>
              </a:rPr>
              <a:t>Dr. S. SEYADALI FATHIMA   </a:t>
            </a:r>
          </a:p>
          <a:p>
            <a:r>
              <a:rPr lang="en-US" dirty="0">
                <a:solidFill>
                  <a:srgbClr val="FF0066"/>
                </a:solidFill>
                <a:latin typeface="Algerian" panose="04020705040A02060702" pitchFamily="82" charset="0"/>
              </a:rPr>
              <a:t>Assistant Professor</a:t>
            </a:r>
          </a:p>
          <a:p>
            <a:r>
              <a:rPr lang="en-US" sz="2800" dirty="0">
                <a:solidFill>
                  <a:srgbClr val="FF0066"/>
                </a:solidFill>
                <a:latin typeface="Algerian" panose="04020705040A02060702" pitchFamily="82" charset="0"/>
              </a:rPr>
              <a:t>Department Of Mathematics</a:t>
            </a:r>
          </a:p>
          <a:p>
            <a:r>
              <a:rPr lang="en-US" sz="2800" dirty="0">
                <a:solidFill>
                  <a:srgbClr val="FF0066"/>
                </a:solidFill>
                <a:latin typeface="Algerian" panose="04020705040A02060702" pitchFamily="82" charset="0"/>
              </a:rPr>
              <a:t>PROGRAMMING IN C</a:t>
            </a:r>
          </a:p>
          <a:p>
            <a:r>
              <a:rPr lang="en-US" sz="2800" dirty="0">
                <a:solidFill>
                  <a:srgbClr val="FF0066"/>
                </a:solidFill>
                <a:latin typeface="Algerian" panose="04020705040A02060702" pitchFamily="82" charset="0"/>
              </a:rPr>
              <a:t>II YEAR </a:t>
            </a:r>
            <a:r>
              <a:rPr lang="en-US" sz="2800" dirty="0" err="1">
                <a:solidFill>
                  <a:srgbClr val="FF0066"/>
                </a:solidFill>
                <a:latin typeface="Algerian" panose="04020705040A02060702" pitchFamily="82" charset="0"/>
              </a:rPr>
              <a:t>B.Sc</a:t>
            </a:r>
            <a:r>
              <a:rPr lang="en-US" sz="2800" dirty="0">
                <a:solidFill>
                  <a:srgbClr val="FF0066"/>
                </a:solidFill>
                <a:latin typeface="Algerian" panose="04020705040A02060702" pitchFamily="82" charset="0"/>
              </a:rPr>
              <a:t> MATHS</a:t>
            </a:r>
            <a:endParaRPr lang="en-IN" sz="2800" dirty="0">
              <a:solidFill>
                <a:srgbClr val="FF0066"/>
              </a:solidFill>
              <a:latin typeface="Algerian" panose="04020705040A02060702" pitchFamily="82" charset="0"/>
            </a:endParaRPr>
          </a:p>
        </p:txBody>
      </p:sp>
    </p:spTree>
  </p:cSld>
  <p:clrMapOvr>
    <a:masterClrMapping/>
  </p:clrMapOvr>
  <p:transition spd="slow" advTm="15000">
    <p:dissolve/>
    <p:sndAc>
      <p:stSnd>
        <p:snd r:embed="rId2" name="chimes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dirty="0">
                <a:solidFill>
                  <a:srgbClr val="0000FF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C- TOKENS</a:t>
            </a:r>
            <a:endParaRPr lang="en-IN" sz="5400" b="1" i="1" dirty="0">
              <a:solidFill>
                <a:srgbClr val="0000FF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5800" dirty="0">
                <a:latin typeface="Cambria Math" panose="02040503050406030204" pitchFamily="18" charset="0"/>
                <a:ea typeface="Cambria Math" panose="02040503050406030204" pitchFamily="18" charset="0"/>
              </a:rPr>
              <a:t>The smallest unit and word in a C program are </a:t>
            </a:r>
          </a:p>
          <a:p>
            <a:pPr>
              <a:buNone/>
            </a:pPr>
            <a:r>
              <a:rPr lang="en-US" sz="5800" dirty="0">
                <a:latin typeface="Cambria Math" panose="02040503050406030204" pitchFamily="18" charset="0"/>
                <a:ea typeface="Cambria Math" panose="02040503050406030204" pitchFamily="18" charset="0"/>
              </a:rPr>
              <a:t>called C-TOKENS. C has the following six type </a:t>
            </a:r>
          </a:p>
          <a:p>
            <a:pPr>
              <a:buNone/>
            </a:pPr>
            <a:r>
              <a:rPr lang="en-US" sz="5800" dirty="0">
                <a:latin typeface="Cambria Math" panose="02040503050406030204" pitchFamily="18" charset="0"/>
                <a:ea typeface="Cambria Math" panose="02040503050406030204" pitchFamily="18" charset="0"/>
              </a:rPr>
              <a:t>of tokens.</a:t>
            </a:r>
          </a:p>
          <a:p>
            <a:pPr>
              <a:buNone/>
            </a:pPr>
            <a:r>
              <a:rPr lang="en-US" sz="5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1. keywords</a:t>
            </a:r>
          </a:p>
          <a:p>
            <a:pPr>
              <a:buNone/>
            </a:pPr>
            <a:r>
              <a:rPr lang="en-US" sz="5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2. Identifiers</a:t>
            </a:r>
          </a:p>
          <a:p>
            <a:pPr>
              <a:buNone/>
            </a:pPr>
            <a:r>
              <a:rPr lang="en-US" sz="5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3. Constant</a:t>
            </a:r>
          </a:p>
          <a:p>
            <a:pPr>
              <a:buNone/>
            </a:pPr>
            <a:r>
              <a:rPr lang="en-US" sz="5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4. String</a:t>
            </a:r>
          </a:p>
          <a:p>
            <a:pPr>
              <a:buNone/>
            </a:pPr>
            <a:r>
              <a:rPr lang="en-US" sz="5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5.Operators</a:t>
            </a:r>
          </a:p>
          <a:p>
            <a:pPr>
              <a:buNone/>
            </a:pPr>
            <a:r>
              <a:rPr lang="en-US" sz="5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6. Special Symbol</a:t>
            </a:r>
          </a:p>
          <a:p>
            <a:pPr>
              <a:buNone/>
            </a:pPr>
            <a:endParaRPr lang="en-US" sz="5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buNone/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IN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ransition spd="slow" advTm="15000">
    <p:dissolve/>
    <p:sndAc>
      <p:stSnd>
        <p:snd r:embed="rId2" name="chimes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VARIOUS TYPES OF C OPERATORS</a:t>
            </a:r>
            <a:br>
              <a:rPr lang="en-US" sz="4000" b="1" i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C support a rich set of operators they are </a:t>
            </a:r>
            <a:br>
              <a:rPr lang="en-US" sz="40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classified into the following categories</a:t>
            </a:r>
            <a:endParaRPr lang="en-IN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Arithmetic Operator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Relational Operator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Logical operator 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Short hand assignment Operator 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Increment &amp; Decrement Operator 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Conditional Operator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Bitwise Operator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Special Operator</a:t>
            </a:r>
            <a:endParaRPr lang="en-IN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ransition spd="slow" advTm="15000">
    <p:dissolve/>
    <p:sndAc>
      <p:stSnd>
        <p:snd r:embed="rId2" name="chimes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F736211-73D8-4F0B-828B-2FE53B4EE1A0}"/>
              </a:ext>
            </a:extLst>
          </p:cNvPr>
          <p:cNvSpPr txBox="1"/>
          <p:nvPr/>
        </p:nvSpPr>
        <p:spPr>
          <a:xfrm>
            <a:off x="2195736" y="2276872"/>
            <a:ext cx="610242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600" b="1" dirty="0">
                <a:latin typeface="Edwardian Script ITC" panose="030303020407070D0804" pitchFamily="66" charset="0"/>
              </a:rPr>
              <a:t>Thank You</a:t>
            </a:r>
            <a:endParaRPr lang="en-IN" sz="9600" dirty="0"/>
          </a:p>
        </p:txBody>
      </p:sp>
    </p:spTree>
    <p:extLst>
      <p:ext uri="{BB962C8B-B14F-4D97-AF65-F5344CB8AC3E}">
        <p14:creationId xmlns:p14="http://schemas.microsoft.com/office/powerpoint/2010/main" val="2211707699"/>
      </p:ext>
    </p:extLst>
  </p:cSld>
  <p:clrMapOvr>
    <a:masterClrMapping/>
  </p:clrMapOvr>
  <p:transition spd="slow" advTm="15000">
    <p:dissolve/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>
                <a:solidFill>
                  <a:srgbClr val="0000FF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INTRODUCTION OF C </a:t>
            </a:r>
            <a:endParaRPr lang="en-IN" sz="4800" b="1" i="1" dirty="0">
              <a:solidFill>
                <a:srgbClr val="0000FF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 It is flexible high level structured programming language.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It includes the features of low level language like assembly language.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Program in C very easy, fast and efficient.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It is many time faster than basic language.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It is suitable for system software and business </a:t>
            </a:r>
            <a:r>
              <a:rPr lang="en-US" dirty="0" err="1"/>
              <a:t>bagages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ransition spd="slow" advTm="15000">
    <p:dissolve/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0000FF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BASIC STRUCTURE OF C PROGRAMME</a:t>
            </a:r>
            <a:endParaRPr lang="en-IN" b="1" i="1" dirty="0">
              <a:solidFill>
                <a:srgbClr val="0000FF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005468"/>
              </p:ext>
            </p:extLst>
          </p:nvPr>
        </p:nvGraphicFramePr>
        <p:xfrm>
          <a:off x="467544" y="1589648"/>
          <a:ext cx="8987155" cy="5268352"/>
        </p:xfrm>
        <a:graphic>
          <a:graphicData uri="http://schemas.openxmlformats.org/drawingml/2006/table">
            <a:tbl>
              <a:tblPr/>
              <a:tblGrid>
                <a:gridCol w="8987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68352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/*Documentation</a:t>
                      </a:r>
                      <a:r>
                        <a:rPr lang="en-US" sz="32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Section*/</a:t>
                      </a:r>
                    </a:p>
                    <a:p>
                      <a:r>
                        <a:rPr lang="en-US" sz="32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---------------------------------------------------</a:t>
                      </a:r>
                    </a:p>
                    <a:p>
                      <a:r>
                        <a:rPr lang="en-US" sz="32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Link section</a:t>
                      </a:r>
                    </a:p>
                    <a:p>
                      <a:r>
                        <a:rPr lang="en-US" sz="32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---------------------------------------------------</a:t>
                      </a:r>
                    </a:p>
                    <a:p>
                      <a:r>
                        <a:rPr lang="en-US" sz="32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Definition Section</a:t>
                      </a:r>
                    </a:p>
                    <a:p>
                      <a:r>
                        <a:rPr lang="en-US" sz="32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---------------------------------------------------</a:t>
                      </a:r>
                    </a:p>
                    <a:p>
                      <a:r>
                        <a:rPr lang="en-US" sz="32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Global, variable Section</a:t>
                      </a:r>
                    </a:p>
                    <a:p>
                      <a:r>
                        <a:rPr lang="en-US" sz="32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--------------------------------------------------- </a:t>
                      </a:r>
                      <a:endParaRPr lang="en-IN" sz="3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 advTm="15000">
    <p:dissolve/>
    <p:sndAc>
      <p:stSnd>
        <p:snd r:embed="rId2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99B8C4-D317-44FB-A2E1-F1C45F17FEA7}"/>
              </a:ext>
            </a:extLst>
          </p:cNvPr>
          <p:cNvSpPr txBox="1"/>
          <p:nvPr/>
        </p:nvSpPr>
        <p:spPr>
          <a:xfrm>
            <a:off x="395536" y="980728"/>
            <a:ext cx="8352928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main()</a:t>
            </a:r>
          </a:p>
          <a:p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{</a:t>
            </a:r>
          </a:p>
          <a:p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…………</a:t>
            </a:r>
          </a:p>
          <a:p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…………</a:t>
            </a:r>
          </a:p>
          <a:p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}</a:t>
            </a:r>
          </a:p>
          <a:p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  Sub program</a:t>
            </a:r>
            <a:r>
              <a:rPr lang="en-US" sz="3200" baseline="0" dirty="0">
                <a:latin typeface="Cambria Math" panose="02040503050406030204" pitchFamily="18" charset="0"/>
                <a:ea typeface="Cambria Math" panose="02040503050406030204" pitchFamily="18" charset="0"/>
              </a:rPr>
              <a:t> section,</a:t>
            </a:r>
          </a:p>
          <a:p>
            <a:r>
              <a:rPr lang="en-US" sz="3200" baseline="0" dirty="0">
                <a:latin typeface="Cambria Math" panose="02040503050406030204" pitchFamily="18" charset="0"/>
                <a:ea typeface="Cambria Math" panose="02040503050406030204" pitchFamily="18" charset="0"/>
              </a:rPr>
              <a:t>   fun 1(user defined function)</a:t>
            </a:r>
          </a:p>
          <a:p>
            <a:r>
              <a:rPr lang="en-US" sz="3200" baseline="0" dirty="0">
                <a:latin typeface="Cambria Math" panose="02040503050406030204" pitchFamily="18" charset="0"/>
                <a:ea typeface="Cambria Math" panose="02040503050406030204" pitchFamily="18" charset="0"/>
              </a:rPr>
              <a:t>   fun 2</a:t>
            </a:r>
          </a:p>
          <a:p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  .</a:t>
            </a:r>
          </a:p>
          <a:p>
            <a:r>
              <a:rPr lang="en-US" sz="3200" baseline="0" dirty="0">
                <a:latin typeface="Cambria Math" panose="02040503050406030204" pitchFamily="18" charset="0"/>
                <a:ea typeface="Cambria Math" panose="02040503050406030204" pitchFamily="18" charset="0"/>
              </a:rPr>
              <a:t>   .</a:t>
            </a:r>
          </a:p>
          <a:p>
            <a:r>
              <a:rPr lang="en-US" sz="3200" baseline="0" dirty="0">
                <a:latin typeface="Cambria Math" panose="02040503050406030204" pitchFamily="18" charset="0"/>
                <a:ea typeface="Cambria Math" panose="02040503050406030204" pitchFamily="18" charset="0"/>
              </a:rPr>
              <a:t>   fun n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989116625"/>
      </p:ext>
    </p:extLst>
  </p:cSld>
  <p:clrMapOvr>
    <a:masterClrMapping/>
  </p:clrMapOvr>
  <p:transition spd="slow" advTm="15000">
    <p:dissolve/>
    <p:sndAc>
      <p:stSnd>
        <p:snd r:embed="rId2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0000FF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Write a program for adding a two numbers.</a:t>
            </a:r>
            <a:endParaRPr lang="en-IN" b="1" i="1" dirty="0">
              <a:solidFill>
                <a:srgbClr val="0000FF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dirty="0">
                <a:latin typeface="Cambria Math" panose="02040503050406030204" pitchFamily="18" charset="0"/>
                <a:ea typeface="Cambria Math" panose="02040503050406030204" pitchFamily="18" charset="0"/>
              </a:rPr>
              <a:t>/*program for adding two numbers*/</a:t>
            </a:r>
          </a:p>
          <a:p>
            <a:pPr>
              <a:buNone/>
            </a:pPr>
            <a:r>
              <a:rPr lang="en-US" sz="3500" dirty="0">
                <a:latin typeface="Cambria Math" panose="02040503050406030204" pitchFamily="18" charset="0"/>
                <a:ea typeface="Cambria Math" panose="02040503050406030204" pitchFamily="18" charset="0"/>
              </a:rPr>
              <a:t>#include&lt;</a:t>
            </a:r>
            <a:r>
              <a:rPr lang="en-US" sz="35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stdio.h</a:t>
            </a:r>
            <a:r>
              <a:rPr lang="en-US" sz="3500" dirty="0">
                <a:latin typeface="Cambria Math" panose="02040503050406030204" pitchFamily="18" charset="0"/>
                <a:ea typeface="Cambria Math" panose="02040503050406030204" pitchFamily="18" charset="0"/>
              </a:rPr>
              <a:t>&gt;</a:t>
            </a:r>
          </a:p>
          <a:p>
            <a:pPr>
              <a:buNone/>
            </a:pPr>
            <a:r>
              <a:rPr lang="en-US" sz="3500" dirty="0">
                <a:latin typeface="Cambria Math" panose="02040503050406030204" pitchFamily="18" charset="0"/>
                <a:ea typeface="Cambria Math" panose="02040503050406030204" pitchFamily="18" charset="0"/>
              </a:rPr>
              <a:t>#include&lt;</a:t>
            </a:r>
            <a:r>
              <a:rPr lang="en-US" sz="35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conio.h</a:t>
            </a:r>
            <a:r>
              <a:rPr lang="en-US" sz="3500" dirty="0">
                <a:latin typeface="Cambria Math" panose="02040503050406030204" pitchFamily="18" charset="0"/>
                <a:ea typeface="Cambria Math" panose="02040503050406030204" pitchFamily="18" charset="0"/>
              </a:rPr>
              <a:t>&gt;</a:t>
            </a:r>
          </a:p>
          <a:p>
            <a:pPr>
              <a:buNone/>
            </a:pPr>
            <a:r>
              <a:rPr lang="en-US" sz="3500" dirty="0">
                <a:latin typeface="Cambria Math" panose="02040503050406030204" pitchFamily="18" charset="0"/>
                <a:ea typeface="Cambria Math" panose="02040503050406030204" pitchFamily="18" charset="0"/>
              </a:rPr>
              <a:t>main()</a:t>
            </a:r>
          </a:p>
          <a:p>
            <a:pPr>
              <a:buNone/>
            </a:pPr>
            <a:r>
              <a:rPr lang="en-US" sz="3500" dirty="0">
                <a:latin typeface="Cambria Math" panose="02040503050406030204" pitchFamily="18" charset="0"/>
                <a:ea typeface="Cambria Math" panose="02040503050406030204" pitchFamily="18" charset="0"/>
              </a:rPr>
              <a:t>   {</a:t>
            </a:r>
          </a:p>
          <a:p>
            <a:pPr>
              <a:buNone/>
            </a:pPr>
            <a:r>
              <a:rPr lang="en-US" sz="35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</a:t>
            </a:r>
            <a:r>
              <a:rPr lang="en-US" sz="35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int</a:t>
            </a:r>
            <a:r>
              <a:rPr lang="en-US" sz="35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5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a,b,c</a:t>
            </a:r>
            <a:r>
              <a:rPr lang="en-US" sz="3500" dirty="0"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</a:p>
          <a:p>
            <a:pPr>
              <a:buNone/>
            </a:pPr>
            <a:r>
              <a:rPr lang="en-US" sz="35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</a:t>
            </a:r>
            <a:r>
              <a:rPr lang="en-US" sz="35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clrscr</a:t>
            </a:r>
            <a:r>
              <a:rPr lang="en-US" sz="3500" dirty="0">
                <a:latin typeface="Cambria Math" panose="02040503050406030204" pitchFamily="18" charset="0"/>
                <a:ea typeface="Cambria Math" panose="02040503050406030204" pitchFamily="18" charset="0"/>
              </a:rPr>
              <a:t>();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 spd="slow" advTm="15000">
    <p:dissolve/>
    <p:sndAc>
      <p:stSnd>
        <p:snd r:embed="rId2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  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printf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(“Enter The Value of a and b: \n”);</a:t>
            </a:r>
          </a:p>
          <a:p>
            <a:pPr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  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scanf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(“%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d%d”,&amp;a&amp;b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);</a:t>
            </a:r>
          </a:p>
          <a:p>
            <a:pPr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   c=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a+b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  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printf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(“SUM= %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d”,c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);</a:t>
            </a:r>
          </a:p>
          <a:p>
            <a:pPr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 }</a:t>
            </a:r>
            <a:endParaRPr lang="en-IN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ransition spd="slow" advTm="15000">
    <p:dissolve/>
    <p:sndAc>
      <p:stSnd>
        <p:snd r:embed="rId2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34D82-198E-4B05-8FDF-210DAA5B2E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772400" cy="1470025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  <a:latin typeface="Algerian" panose="04020705040A02060702" pitchFamily="82" charset="0"/>
                <a:ea typeface="Cambria Math" panose="02040503050406030204" pitchFamily="18" charset="0"/>
              </a:rPr>
              <a:t>Output</a:t>
            </a:r>
            <a:endParaRPr lang="en-IN" b="1" dirty="0">
              <a:solidFill>
                <a:srgbClr val="0000FF"/>
              </a:solidFill>
              <a:latin typeface="Algerian" panose="04020705040A02060702" pitchFamily="82" charset="0"/>
              <a:ea typeface="Cambria Math" panose="020405030504060302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3517A5-FDD0-4C39-90E6-D982E5ABDF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3344" y="198884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Enter The Value of a and b: 5 6 SUM=11</a:t>
            </a:r>
            <a:endParaRPr lang="en-IN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517356"/>
      </p:ext>
    </p:extLst>
  </p:cSld>
  <p:clrMapOvr>
    <a:masterClrMapping/>
  </p:clrMapOvr>
  <p:transition spd="slow" advTm="15000">
    <p:dissolve/>
    <p:sndAc>
      <p:stSnd>
        <p:snd r:embed="rId2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>
                <a:solidFill>
                  <a:srgbClr val="0000FF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CHARACTER SET IN C</a:t>
            </a:r>
            <a:endParaRPr lang="en-IN" sz="4800" b="1" i="1" dirty="0">
              <a:solidFill>
                <a:srgbClr val="0000FF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   The characters used in a C program are grouped into the following categories.</a:t>
            </a:r>
          </a:p>
          <a:p>
            <a:pPr>
              <a:buNone/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36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1. Letters</a:t>
            </a:r>
          </a:p>
          <a:p>
            <a:pPr>
              <a:buNone/>
            </a:pP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a. Upper Case Letter- A to Z</a:t>
            </a:r>
          </a:p>
          <a:p>
            <a:pPr>
              <a:buNone/>
            </a:pP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b. Lower Case Letter- a to z 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      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785786" y="5429264"/>
            <a:ext cx="70009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>
                <a:solidFill>
                  <a:srgbClr val="FF006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2. Digits</a:t>
            </a:r>
          </a:p>
          <a:p>
            <a:pPr>
              <a:buNone/>
            </a:pP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All decimals numbers from 0 to 9.</a:t>
            </a:r>
          </a:p>
        </p:txBody>
      </p:sp>
    </p:spTree>
  </p:cSld>
  <p:clrMapOvr>
    <a:masterClrMapping/>
  </p:clrMapOvr>
  <p:transition spd="slow" advTm="15000">
    <p:dissolve/>
    <p:sndAc>
      <p:stSnd>
        <p:snd r:embed="rId2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E3E6844-F133-4E19-8E1F-1942462ACAD1}"/>
              </a:ext>
            </a:extLst>
          </p:cNvPr>
          <p:cNvSpPr txBox="1"/>
          <p:nvPr/>
        </p:nvSpPr>
        <p:spPr>
          <a:xfrm>
            <a:off x="683568" y="836712"/>
            <a:ext cx="846043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dirty="0">
                <a:solidFill>
                  <a:srgbClr val="9900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3. White Spaces</a:t>
            </a:r>
          </a:p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a. Blank Space</a:t>
            </a:r>
          </a:p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b. Back Space (\b)</a:t>
            </a:r>
          </a:p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c. Horizontal tab(\t)</a:t>
            </a:r>
          </a:p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d. Vertical tab (\v)  </a:t>
            </a:r>
          </a:p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e. New Line (\n)</a:t>
            </a:r>
          </a:p>
          <a:p>
            <a:pPr>
              <a:buNone/>
            </a:pPr>
            <a:endParaRPr lang="en-US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buNone/>
            </a:pPr>
            <a:r>
              <a:rPr lang="en-US" sz="3200" dirty="0">
                <a:solidFill>
                  <a:srgbClr val="0000FF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4. Special Characters</a:t>
            </a:r>
          </a:p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!,@,#,$,%,^,&amp;,*,(,),_,-,=, </a:t>
            </a:r>
          </a:p>
          <a:p>
            <a:pPr>
              <a:buNone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+,{,},[,],\,:,;,’,”,.,,,/,&lt;,&gt;,?</a:t>
            </a:r>
          </a:p>
        </p:txBody>
      </p:sp>
    </p:spTree>
    <p:extLst>
      <p:ext uri="{BB962C8B-B14F-4D97-AF65-F5344CB8AC3E}">
        <p14:creationId xmlns:p14="http://schemas.microsoft.com/office/powerpoint/2010/main" val="3963153523"/>
      </p:ext>
    </p:extLst>
  </p:cSld>
  <p:clrMapOvr>
    <a:masterClrMapping/>
  </p:clrMapOvr>
  <p:transition spd="slow" advTm="15000">
    <p:dissolve/>
    <p:sndAc>
      <p:stSnd>
        <p:snd r:embed="rId2" name="chimes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153</TotalTime>
  <Words>443</Words>
  <Application>Microsoft Office PowerPoint</Application>
  <PresentationFormat>On-screen Show (4:3)</PresentationFormat>
  <Paragraphs>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Algerian</vt:lpstr>
      <vt:lpstr>Arial</vt:lpstr>
      <vt:lpstr>Calibri</vt:lpstr>
      <vt:lpstr>Cambria Math</vt:lpstr>
      <vt:lpstr>CF Diamond</vt:lpstr>
      <vt:lpstr>Edwardian Script ITC</vt:lpstr>
      <vt:lpstr>Wingdings</vt:lpstr>
      <vt:lpstr>Office Theme</vt:lpstr>
      <vt:lpstr>   PROGRAMMING IN C </vt:lpstr>
      <vt:lpstr>INTRODUCTION OF C </vt:lpstr>
      <vt:lpstr>BASIC STRUCTURE OF C PROGRAMME</vt:lpstr>
      <vt:lpstr>PowerPoint Presentation</vt:lpstr>
      <vt:lpstr>Write a program for adding a two numbers.</vt:lpstr>
      <vt:lpstr>  </vt:lpstr>
      <vt:lpstr>Output</vt:lpstr>
      <vt:lpstr>CHARACTER SET IN C</vt:lpstr>
      <vt:lpstr>PowerPoint Presentation</vt:lpstr>
      <vt:lpstr>C- TOKENS</vt:lpstr>
      <vt:lpstr>VARIOUS TYPES OF C OPERATORS C support a rich set of operators they are  classified into the following categories</vt:lpstr>
      <vt:lpstr>PowerPoint Presentation</vt:lpstr>
    </vt:vector>
  </TitlesOfParts>
  <Company>HEAVEN KILLERS RELEASE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</dc:title>
  <dc:creator>HEAVEN</dc:creator>
  <cp:lastModifiedBy>imran</cp:lastModifiedBy>
  <cp:revision>21</cp:revision>
  <dcterms:created xsi:type="dcterms:W3CDTF">2019-01-22T10:47:47Z</dcterms:created>
  <dcterms:modified xsi:type="dcterms:W3CDTF">2020-10-20T12:49:04Z</dcterms:modified>
</cp:coreProperties>
</file>