
<file path=[Content_Types].xml><?xml version="1.0" encoding="utf-8"?>
<Types xmlns="http://schemas.openxmlformats.org/package/2006/content-types">
  <Default ContentType="image/x-wmf" Extension="wmf"/>
  <Default ContentType="application/vnd.openxmlformats-officedocument.vmlDrawing" Extension="vml"/>
  <Default ContentType="application/vnd.openxmlformats-officedocument.oleObject" Extension="bin"/>
  <Default ContentType="application/xml" Extension="xml"/>
  <Default ContentType="image/jpeg" Extension="jpeg"/>
  <Default ContentType="application/vnd.openxmlformats-package.relationships+xml" Extension="rels"/>
  <Override ContentType="application/vnd.openxmlformats-officedocument.presentationml.slideMaster+xml" PartName="/ppt/slideMasters/slideMaster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8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presentation.main+xml" PartName="/ppt/presentation.xml"/>
  <Override ContentType="application/vnd.openxmlformats-officedocument.presentationml.presProps+xml" PartName="/ppt/presProps1.xml"/>
  <Override ContentType="application/vnd.openxmlformats-officedocument.theme+xml" PartName="/ppt/theme/theme1.xml"/>
  <Override ContentType="application/vnd.openxmlformats-officedocument.presentationml.viewProps+xml" PartName="/ppt/viewProps1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strictFirstAndLastChars="0" saveSubsetFonts="1">
  <p:sldMasterIdLst>
    <p:sldMasterId id="2147483648" r:id="rId4"/>
  </p:sld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</p:sldIdLst>
  <p:sldSz cy="6858000" cx="9144000"/>
  <p:notesSz cx="6858000" cy="9144000"/>
  <p:defaultTextStyle>
    <a:defPPr lvl="0">
      <a:defRPr lang="en-US"/>
    </a:defPPr>
    <a:lvl1pPr defTabSz="914400" eaLnBrk="1" hangingPunct="1" latinLnBrk="0" lvl="0" marL="0" rtl="0" algn="l">
      <a:defRPr kern="1200" sz="1800">
        <a:solidFill>
          <a:schemeClr val="tx1"/>
        </a:solidFill>
        <a:latin typeface="+mn-lt"/>
        <a:ea typeface="+mn-ea"/>
        <a:cs typeface="+mn-cs"/>
      </a:defRPr>
    </a:lvl1pPr>
    <a:lvl2pPr defTabSz="914400" eaLnBrk="1" hangingPunct="1" latinLnBrk="0" lvl="1" marL="457200" rtl="0" algn="l">
      <a:defRPr kern="1200" sz="1800">
        <a:solidFill>
          <a:schemeClr val="tx1"/>
        </a:solidFill>
        <a:latin typeface="+mn-lt"/>
        <a:ea typeface="+mn-ea"/>
        <a:cs typeface="+mn-cs"/>
      </a:defRPr>
    </a:lvl2pPr>
    <a:lvl3pPr defTabSz="914400" eaLnBrk="1" hangingPunct="1" latinLnBrk="0" lvl="2" marL="914400" rtl="0" algn="l">
      <a:defRPr kern="1200" sz="1800">
        <a:solidFill>
          <a:schemeClr val="tx1"/>
        </a:solidFill>
        <a:latin typeface="+mn-lt"/>
        <a:ea typeface="+mn-ea"/>
        <a:cs typeface="+mn-cs"/>
      </a:defRPr>
    </a:lvl3pPr>
    <a:lvl4pPr defTabSz="914400" eaLnBrk="1" hangingPunct="1" latinLnBrk="0" lvl="3" marL="1371600" rtl="0" algn="l">
      <a:defRPr kern="1200" sz="1800">
        <a:solidFill>
          <a:schemeClr val="tx1"/>
        </a:solidFill>
        <a:latin typeface="+mn-lt"/>
        <a:ea typeface="+mn-ea"/>
        <a:cs typeface="+mn-cs"/>
      </a:defRPr>
    </a:lvl4pPr>
    <a:lvl5pPr defTabSz="914400" eaLnBrk="1" hangingPunct="1" latinLnBrk="0" lvl="4" marL="1828800" rtl="0" algn="l">
      <a:defRPr kern="1200" sz="1800">
        <a:solidFill>
          <a:schemeClr val="tx1"/>
        </a:solidFill>
        <a:latin typeface="+mn-lt"/>
        <a:ea typeface="+mn-ea"/>
        <a:cs typeface="+mn-cs"/>
      </a:defRPr>
    </a:lvl5pPr>
    <a:lvl6pPr defTabSz="914400" eaLnBrk="1" hangingPunct="1" latinLnBrk="0" lvl="5" marL="2286000" rtl="0" algn="l">
      <a:defRPr kern="1200" sz="1800">
        <a:solidFill>
          <a:schemeClr val="tx1"/>
        </a:solidFill>
        <a:latin typeface="+mn-lt"/>
        <a:ea typeface="+mn-ea"/>
        <a:cs typeface="+mn-cs"/>
      </a:defRPr>
    </a:lvl6pPr>
    <a:lvl7pPr defTabSz="914400" eaLnBrk="1" hangingPunct="1" latinLnBrk="0" lvl="6" marL="2743200" rtl="0" algn="l">
      <a:defRPr kern="1200" sz="1800">
        <a:solidFill>
          <a:schemeClr val="tx1"/>
        </a:solidFill>
        <a:latin typeface="+mn-lt"/>
        <a:ea typeface="+mn-ea"/>
        <a:cs typeface="+mn-cs"/>
      </a:defRPr>
    </a:lvl7pPr>
    <a:lvl8pPr defTabSz="914400" eaLnBrk="1" hangingPunct="1" latinLnBrk="0" lvl="7" marL="3200400" rtl="0" algn="l">
      <a:defRPr kern="1200" sz="1800">
        <a:solidFill>
          <a:schemeClr val="tx1"/>
        </a:solidFill>
        <a:latin typeface="+mn-lt"/>
        <a:ea typeface="+mn-ea"/>
        <a:cs typeface="+mn-cs"/>
      </a:defRPr>
    </a:lvl8pPr>
    <a:lvl9pPr defTabSz="914400" eaLnBrk="1" hangingPunct="1" latinLnBrk="0" lvl="8" marL="3657600" rtl="0" algn="l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1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viewProps1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1.xml"/><Relationship Id="rId2" Type="http://schemas.openxmlformats.org/officeDocument/2006/relationships/viewProps" Target="viewProps1.xml"/><Relationship Id="rId3" Type="http://schemas.openxmlformats.org/officeDocument/2006/relationships/presProps" Target="presProps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Relationship Id="rId9" Type="http://schemas.openxmlformats.org/officeDocument/2006/relationships/image" Target="../media/image14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B74D-D0CB-4D5E-8D43-16221A797CE0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4C55-BDDE-4964-AB03-A650D6C4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B74D-D0CB-4D5E-8D43-16221A797CE0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4C55-BDDE-4964-AB03-A650D6C4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B74D-D0CB-4D5E-8D43-16221A797CE0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4C55-BDDE-4964-AB03-A650D6C4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B74D-D0CB-4D5E-8D43-16221A797CE0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4C55-BDDE-4964-AB03-A650D6C4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B74D-D0CB-4D5E-8D43-16221A797CE0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4C55-BDDE-4964-AB03-A650D6C4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B74D-D0CB-4D5E-8D43-16221A797CE0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4C55-BDDE-4964-AB03-A650D6C4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B74D-D0CB-4D5E-8D43-16221A797CE0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4C55-BDDE-4964-AB03-A650D6C4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B74D-D0CB-4D5E-8D43-16221A797CE0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4C55-BDDE-4964-AB03-A650D6C4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B74D-D0CB-4D5E-8D43-16221A797CE0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4C55-BDDE-4964-AB03-A650D6C4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B74D-D0CB-4D5E-8D43-16221A797CE0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7E4C55-BDDE-4964-AB03-A650D6C4A19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AB74D-D0CB-4D5E-8D43-16221A797CE0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67E4C55-BDDE-4964-AB03-A650D6C4A19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43AB74D-D0CB-4D5E-8D43-16221A797CE0}" type="datetimeFigureOut">
              <a:rPr lang="en-US" smtClean="0"/>
              <a:pPr/>
              <a:t>21-Oct-20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67E4C55-BDDE-4964-AB03-A650D6C4A197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0.bin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8.bin"/><Relationship Id="rId11" Type="http://schemas.openxmlformats.org/officeDocument/2006/relationships/oleObject" Target="../embeddings/oleObject13.bin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2.bin"/><Relationship Id="rId4" Type="http://schemas.openxmlformats.org/officeDocument/2006/relationships/oleObject" Target="../embeddings/oleObject6.bin"/><Relationship Id="rId9" Type="http://schemas.openxmlformats.org/officeDocument/2006/relationships/oleObject" Target="../embeddings/oleObject11.bin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oleObject" Target="../embeddings/oleObject15.bin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endParaRPr lang="en-US" sz="4400" b="1" i="1" dirty="0" smtClean="0">
              <a:solidFill>
                <a:schemeClr val="tx1"/>
              </a:solidFill>
              <a:latin typeface="Algerian" pitchFamily="82" charset="0"/>
            </a:endParaRPr>
          </a:p>
          <a:p>
            <a:endParaRPr lang="en-US" sz="4400" b="1" i="1" dirty="0">
              <a:latin typeface="Algerian" pitchFamily="82" charset="0"/>
            </a:endParaRPr>
          </a:p>
          <a:p>
            <a:r>
              <a:rPr lang="en-US" sz="4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Analysis-</a:t>
            </a:r>
            <a:r>
              <a:rPr lang="en-US" sz="4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III</a:t>
            </a:r>
          </a:p>
          <a:p>
            <a:r>
              <a:rPr lang="en-US" sz="4400" b="1" i="1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Measure theory</a:t>
            </a:r>
          </a:p>
          <a:p>
            <a:r>
              <a:rPr lang="en-US" sz="3200" b="1" i="1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Ms.A.Benazir</a:t>
            </a:r>
            <a:endParaRPr lang="en-US" sz="3200" b="1" i="1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r>
              <a:rPr lang="en-US" sz="3200" b="1" i="1" dirty="0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Department of Mathematics</a:t>
            </a:r>
          </a:p>
          <a:p>
            <a:r>
              <a:rPr lang="en-US" sz="3200" b="1" i="1" dirty="0" err="1" smtClean="0">
                <a:solidFill>
                  <a:schemeClr val="tx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H.K.R.H.College</a:t>
            </a:r>
            <a:endParaRPr lang="en-US" sz="3200" b="1" i="1" dirty="0" smtClean="0">
              <a:solidFill>
                <a:schemeClr val="tx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 </a:t>
            </a: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     </a:t>
            </a: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itchFamily="18" charset="0"/>
            </a:endParaRPr>
          </a:p>
          <a:p>
            <a:pPr>
              <a:buNone/>
            </a:pPr>
            <a:endParaRPr lang="en-US" b="1" i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sto MT" pitchFamily="18" charset="0"/>
            </a:endParaRPr>
          </a:p>
          <a:p>
            <a:pPr>
              <a:buNone/>
            </a:pPr>
            <a:r>
              <a:rPr lang="en-US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  </a:t>
            </a:r>
            <a:r>
              <a:rPr lang="en-US" sz="36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LEBESGUE OUTER MEASURE:</a:t>
            </a:r>
          </a:p>
          <a:p>
            <a:pPr>
              <a:buNone/>
            </a:pPr>
            <a:r>
              <a:rPr lang="en-US" sz="36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DEFINITION:</a:t>
            </a:r>
          </a:p>
          <a:p>
            <a:pPr>
              <a:buNone/>
            </a:pP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sto MT" pitchFamily="18" charset="0"/>
              </a:rPr>
              <a:t>  </a:t>
            </a:r>
            <a:r>
              <a:rPr lang="en-US" sz="2800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800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The </a:t>
            </a:r>
            <a:r>
              <a:rPr lang="en-US" sz="2600" dirty="0" err="1" smtClean="0">
                <a:latin typeface="Comic Sans MS" pitchFamily="66" charset="0"/>
              </a:rPr>
              <a:t>Lebesgue</a:t>
            </a:r>
            <a:r>
              <a:rPr lang="en-US" sz="2600" dirty="0" smtClean="0">
                <a:latin typeface="Comic Sans MS" pitchFamily="66" charset="0"/>
              </a:rPr>
              <a:t> outer measure or more briefly the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outer measure, of a set is given by </a:t>
            </a:r>
          </a:p>
          <a:p>
            <a:pPr>
              <a:buNone/>
            </a:pPr>
            <a:r>
              <a:rPr lang="en-US" sz="2600" b="1" dirty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         m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*(A) = </a:t>
            </a:r>
            <a:r>
              <a:rPr lang="en-US" sz="2600" b="1" dirty="0" err="1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inf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 Ʃ l(I</a:t>
            </a:r>
            <a:r>
              <a:rPr lang="en-US" sz="18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  <a:cs typeface="Times New Roman"/>
              </a:rPr>
              <a:t>n</a:t>
            </a:r>
            <a:r>
              <a:rPr lang="en-US" sz="2600" b="1" dirty="0" smtClean="0">
                <a:solidFill>
                  <a:schemeClr val="accent2">
                    <a:lumMod val="75000"/>
                  </a:schemeClr>
                </a:solidFill>
                <a:latin typeface="Times New Roman"/>
                <a:cs typeface="Times New Roman"/>
              </a:rPr>
              <a:t>),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Where the </a:t>
            </a:r>
            <a:r>
              <a:rPr lang="en-US" sz="2600" dirty="0" err="1" smtClean="0">
                <a:latin typeface="Comic Sans MS" pitchFamily="66" charset="0"/>
              </a:rPr>
              <a:t>infimum</a:t>
            </a:r>
            <a:r>
              <a:rPr lang="en-US" sz="2600" dirty="0" smtClean="0">
                <a:latin typeface="Comic Sans MS" pitchFamily="66" charset="0"/>
              </a:rPr>
              <a:t> is taken over all finite or countable 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</a:rPr>
              <a:t>collections of intervals [I</a:t>
            </a:r>
            <a:r>
              <a:rPr lang="en-US" sz="1800" dirty="0" smtClean="0">
                <a:latin typeface="Comic Sans MS" pitchFamily="66" charset="0"/>
              </a:rPr>
              <a:t>n</a:t>
            </a:r>
            <a:r>
              <a:rPr lang="en-US" sz="2600" dirty="0" smtClean="0">
                <a:latin typeface="Comic Sans MS" pitchFamily="66" charset="0"/>
              </a:rPr>
              <a:t>] such that</a:t>
            </a:r>
          </a:p>
          <a:p>
            <a:pPr>
              <a:buNone/>
            </a:pP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       </a:t>
            </a:r>
          </a:p>
          <a:p>
            <a:pPr>
              <a:buNone/>
            </a:pP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      For notational convenience we need only deal with </a:t>
            </a:r>
          </a:p>
          <a:p>
            <a:pPr>
              <a:buNone/>
            </a:pPr>
            <a:r>
              <a:rPr lang="en-US" sz="2600" dirty="0">
                <a:latin typeface="Comic Sans MS" pitchFamily="66" charset="0"/>
              </a:rPr>
              <a:t>c</a:t>
            </a:r>
            <a:r>
              <a:rPr lang="en-US" sz="2600" dirty="0" smtClean="0">
                <a:latin typeface="Comic Sans MS" pitchFamily="66" charset="0"/>
              </a:rPr>
              <a:t>ountable coverings of A, The finite case is included.</a:t>
            </a:r>
          </a:p>
          <a:p>
            <a:pPr>
              <a:buNone/>
            </a:pPr>
            <a:r>
              <a:rPr lang="en-US" sz="2600" dirty="0">
                <a:latin typeface="Comic Sans MS" pitchFamily="66" charset="0"/>
              </a:rPr>
              <a:t> </a:t>
            </a:r>
            <a:r>
              <a:rPr lang="en-US" sz="2600" dirty="0" smtClean="0">
                <a:latin typeface="Comic Sans MS" pitchFamily="66" charset="0"/>
              </a:rPr>
              <a:t>      Since, we may take </a:t>
            </a:r>
            <a:r>
              <a:rPr lang="en-US" sz="2600" b="1" dirty="0" smtClean="0">
                <a:solidFill>
                  <a:srgbClr val="00B050"/>
                </a:solidFill>
                <a:latin typeface="Comic Sans MS" pitchFamily="66" charset="0"/>
              </a:rPr>
              <a:t>I</a:t>
            </a:r>
            <a:r>
              <a:rPr lang="en-US" sz="1800" b="1" dirty="0" smtClean="0">
                <a:solidFill>
                  <a:srgbClr val="00B050"/>
                </a:solidFill>
                <a:latin typeface="Comic Sans MS" pitchFamily="66" charset="0"/>
              </a:rPr>
              <a:t>n </a:t>
            </a:r>
            <a:r>
              <a:rPr lang="en-US" sz="2600" b="1" dirty="0" smtClean="0">
                <a:solidFill>
                  <a:srgbClr val="00B050"/>
                </a:solidFill>
                <a:latin typeface="Comic Sans MS" pitchFamily="66" charset="0"/>
              </a:rPr>
              <a:t>= </a:t>
            </a:r>
            <a:r>
              <a:rPr lang="az-Cyrl-AZ" sz="26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Ф</a:t>
            </a:r>
            <a:r>
              <a:rPr lang="en-US" sz="2600" b="1" dirty="0" smtClean="0">
                <a:solidFill>
                  <a:srgbClr val="00B050"/>
                </a:solidFill>
                <a:latin typeface="Times New Roman"/>
                <a:cs typeface="Times New Roman"/>
              </a:rPr>
              <a:t> </a:t>
            </a:r>
            <a:r>
              <a:rPr lang="en-US" sz="2600" dirty="0" smtClean="0">
                <a:latin typeface="Comic Sans MS" pitchFamily="66" charset="0"/>
                <a:cs typeface="Times New Roman"/>
              </a:rPr>
              <a:t>except for a finite number</a:t>
            </a:r>
          </a:p>
          <a:p>
            <a:pPr>
              <a:buNone/>
            </a:pPr>
            <a:r>
              <a:rPr lang="en-US" sz="2600" dirty="0" smtClean="0">
                <a:latin typeface="Comic Sans MS" pitchFamily="66" charset="0"/>
                <a:cs typeface="Times New Roman"/>
              </a:rPr>
              <a:t>of integers n. </a:t>
            </a:r>
            <a:endParaRPr lang="en-US" sz="2600" dirty="0" smtClean="0">
              <a:latin typeface="Comic Sans MS" pitchFamily="66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5867400" y="3886200"/>
          <a:ext cx="1447800" cy="381000"/>
        </p:xfrm>
        <a:graphic>
          <a:graphicData uri="http://schemas.openxmlformats.org/presentationml/2006/ole">
            <p:oleObj spid="_x0000_s1028" name="Equation" r:id="rId3" imgW="59688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i="1" dirty="0" smtClean="0">
              <a:solidFill>
                <a:schemeClr val="tx2"/>
              </a:solidFill>
              <a:latin typeface="Georgia" pitchFamily="18" charset="0"/>
            </a:endParaRPr>
          </a:p>
          <a:p>
            <a:pPr>
              <a:buNone/>
            </a:pPr>
            <a:endParaRPr lang="en-US" b="1" i="1" dirty="0" smtClean="0">
              <a:solidFill>
                <a:schemeClr val="tx2"/>
              </a:solidFill>
              <a:latin typeface="Georgia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tx2"/>
                </a:solidFill>
                <a:latin typeface="Georgia" pitchFamily="18" charset="0"/>
              </a:rPr>
              <a:t>THEOREM</a:t>
            </a:r>
            <a:r>
              <a:rPr lang="en-US" b="1" i="1" dirty="0" smtClean="0">
                <a:solidFill>
                  <a:schemeClr val="tx2"/>
                </a:solidFill>
                <a:latin typeface="Georgia" pitchFamily="18" charset="0"/>
              </a:rPr>
              <a:t>: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>
                <a:latin typeface="Comic Sans MS" pitchFamily="66" charset="0"/>
                <a:cs typeface="Times New Roman"/>
              </a:rPr>
              <a:t>m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*(A) </a:t>
            </a:r>
            <a:r>
              <a:rPr lang="en-US" sz="2400" dirty="0" smtClean="0">
                <a:latin typeface="Times New Roman"/>
                <a:cs typeface="Times New Roman"/>
              </a:rPr>
              <a:t>≥ 0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>
                <a:latin typeface="Comic Sans MS" pitchFamily="66" charset="0"/>
              </a:rPr>
              <a:t>m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*(</a:t>
            </a:r>
            <a:r>
              <a:rPr lang="az-Cyrl-AZ" sz="2400" dirty="0" smtClean="0">
                <a:latin typeface="Times New Roman"/>
                <a:cs typeface="Times New Roman"/>
              </a:rPr>
              <a:t>Ф</a:t>
            </a:r>
            <a:r>
              <a:rPr lang="en-US" sz="2400" dirty="0" smtClean="0">
                <a:latin typeface="Times New Roman"/>
                <a:cs typeface="Times New Roman"/>
              </a:rPr>
              <a:t>) = 0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>
                <a:latin typeface="Comic Sans MS" pitchFamily="66" charset="0"/>
              </a:rPr>
              <a:t>m</a:t>
            </a:r>
            <a:r>
              <a:rPr lang="en-US" sz="2400" dirty="0" smtClean="0">
                <a:latin typeface="Comic Sans MS"/>
              </a:rPr>
              <a:t>*(A) </a:t>
            </a:r>
            <a:r>
              <a:rPr lang="en-US" sz="2400" dirty="0" smtClean="0">
                <a:latin typeface="Times New Roman"/>
                <a:cs typeface="Times New Roman"/>
              </a:rPr>
              <a:t>≤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m*(B) if</a:t>
            </a:r>
          </a:p>
          <a:p>
            <a:pPr marL="514350" indent="-514350">
              <a:buFont typeface="+mj-lt"/>
              <a:buAutoNum type="romanLcPeriod"/>
            </a:pPr>
            <a:r>
              <a:rPr lang="en-US" sz="2400" dirty="0" smtClean="0">
                <a:latin typeface="Comic Sans MS" pitchFamily="66" charset="0"/>
                <a:cs typeface="Times New Roman"/>
              </a:rPr>
              <a:t>m</a:t>
            </a:r>
            <a:r>
              <a:rPr lang="en-US" sz="2400" dirty="0" smtClean="0">
                <a:latin typeface="Comic Sans MS"/>
              </a:rPr>
              <a:t>*([x]) = 0 for every x </a:t>
            </a:r>
            <a:r>
              <a:rPr lang="az-Cyrl-AZ" sz="2400" dirty="0" smtClean="0">
                <a:latin typeface="Times New Roman"/>
                <a:cs typeface="Times New Roman"/>
              </a:rPr>
              <a:t>Є</a:t>
            </a:r>
            <a:r>
              <a:rPr lang="en-US" sz="2400" dirty="0" smtClean="0">
                <a:latin typeface="Times New Roman"/>
                <a:cs typeface="Times New Roman"/>
              </a:rPr>
              <a:t> ℝ</a:t>
            </a:r>
          </a:p>
          <a:p>
            <a:pPr marL="514350" indent="-514350">
              <a:buNone/>
            </a:pPr>
            <a:r>
              <a:rPr lang="en-US" sz="2400" dirty="0" smtClean="0">
                <a:latin typeface="Comic Sans MS" pitchFamily="66" charset="0"/>
                <a:cs typeface="Times New Roman"/>
              </a:rPr>
              <a:t>    </a:t>
            </a:r>
          </a:p>
          <a:p>
            <a:pPr marL="514350" indent="-514350">
              <a:buNone/>
            </a:pPr>
            <a:r>
              <a:rPr lang="en-US" sz="2400" dirty="0">
                <a:latin typeface="Comic Sans MS" pitchFamily="66" charset="0"/>
                <a:cs typeface="Times New Roman"/>
              </a:rPr>
              <a:t>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     The outer measure of an interval is its length.</a:t>
            </a:r>
          </a:p>
          <a:p>
            <a:pPr marL="514350" indent="-514350">
              <a:buNone/>
            </a:pPr>
            <a:r>
              <a:rPr lang="en-US" sz="2400" dirty="0">
                <a:latin typeface="Comic Sans MS" pitchFamily="66" charset="0"/>
                <a:cs typeface="Times New Roman"/>
              </a:rPr>
              <a:t>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      Let {An} be a countable collection of sets of real numbers,</a:t>
            </a:r>
          </a:p>
          <a:p>
            <a:pPr marL="514350" indent="-514350">
              <a:buNone/>
            </a:pPr>
            <a:r>
              <a:rPr lang="en-US" sz="2400" dirty="0">
                <a:latin typeface="Comic Sans MS" pitchFamily="66" charset="0"/>
                <a:cs typeface="Times New Roman"/>
              </a:rPr>
              <a:t>t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hen </a:t>
            </a:r>
            <a:r>
              <a:rPr lang="en-US" sz="2400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Times New Roman"/>
              </a:rPr>
              <a:t> 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m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*( </a:t>
            </a:r>
            <a:r>
              <a:rPr lang="en-US" sz="2400" b="1" i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UA</a:t>
            </a:r>
            <a:r>
              <a:rPr lang="en-US" sz="1800" b="1" i="1" dirty="0" err="1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n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) 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≤ ≤ 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m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*A</a:t>
            </a:r>
            <a:r>
              <a:rPr lang="en-US" sz="18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n</a:t>
            </a:r>
            <a:r>
              <a:rPr lang="en-US" sz="2400" b="1" i="1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.</a:t>
            </a:r>
          </a:p>
          <a:p>
            <a:pPr marL="514350" indent="-514350">
              <a:buNone/>
            </a:pPr>
            <a:endParaRPr lang="en-US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/>
            </a:endParaRPr>
          </a:p>
          <a:p>
            <a:pPr marL="514350" indent="-514350"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/>
              </a:rPr>
              <a:t>MEASURABLE:</a:t>
            </a:r>
          </a:p>
          <a:p>
            <a:pPr marL="514350" indent="-514350">
              <a:buNone/>
            </a:pPr>
            <a:r>
              <a:rPr lang="en-US" sz="18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r>
              <a:rPr lang="en-US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   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A set E is said to be measurable if for each set. </a:t>
            </a:r>
          </a:p>
          <a:p>
            <a:pPr marL="514350" indent="-514350">
              <a:buNone/>
            </a:pPr>
            <a:r>
              <a:rPr lang="en-US" sz="2400" dirty="0" smtClean="0">
                <a:latin typeface="Comic Sans MS" pitchFamily="66" charset="0"/>
                <a:cs typeface="Times New Roman"/>
              </a:rPr>
              <a:t>We</a:t>
            </a:r>
            <a:r>
              <a:rPr lang="en-US" sz="2400" dirty="0">
                <a:latin typeface="Comic Sans MS" pitchFamily="66" charset="0"/>
                <a:cs typeface="Times New Roman"/>
              </a:rPr>
              <a:t>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have ,</a:t>
            </a:r>
          </a:p>
          <a:p>
            <a:pPr marL="514350" indent="-514350">
              <a:buNone/>
            </a:pPr>
            <a:r>
              <a:rPr lang="en-US" sz="2400" b="1" i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       m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*A = m*(A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∩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E) + m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/>
              </a:rPr>
              <a:t>*(A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∩Ē</a:t>
            </a:r>
            <a:r>
              <a:rPr lang="en-US" sz="2400" b="1" i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)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95600" y="2057400"/>
          <a:ext cx="906780" cy="457200"/>
        </p:xfrm>
        <a:graphic>
          <a:graphicData uri="http://schemas.openxmlformats.org/presentationml/2006/ole">
            <p:oleObj spid="_x0000_s2050" name="Equation" r:id="rId3" imgW="431640" imgH="190440" progId="Equation.3">
              <p:embed/>
            </p:oleObj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None/>
            </a:pPr>
            <a:endParaRPr lang="en-US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endParaRPr lang="en-US" b="1" i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LEMMA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</a:t>
            </a:r>
          </a:p>
          <a:p>
            <a:pPr>
              <a:buNone/>
            </a:pPr>
            <a:r>
              <a:rPr lang="en-US" b="1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b="1" i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</a:t>
            </a:r>
            <a:r>
              <a:rPr lang="en-US" sz="2400" dirty="0" smtClean="0">
                <a:latin typeface="Comic Sans MS" pitchFamily="66" charset="0"/>
              </a:rPr>
              <a:t>If E</a:t>
            </a:r>
            <a:r>
              <a:rPr lang="en-US" sz="1800" dirty="0" smtClean="0">
                <a:latin typeface="Comic Sans MS" pitchFamily="66" charset="0"/>
              </a:rPr>
              <a:t>1</a:t>
            </a:r>
            <a:r>
              <a:rPr lang="en-US" sz="2400" dirty="0" smtClean="0">
                <a:latin typeface="Comic Sans MS" pitchFamily="66" charset="0"/>
              </a:rPr>
              <a:t> and E</a:t>
            </a:r>
            <a:r>
              <a:rPr lang="en-US" sz="18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 are measurable. So is E</a:t>
            </a:r>
            <a:r>
              <a:rPr lang="en-US" sz="1800" dirty="0" smtClean="0">
                <a:latin typeface="Comic Sans MS" pitchFamily="66" charset="0"/>
              </a:rPr>
              <a:t>1 </a:t>
            </a:r>
            <a:r>
              <a:rPr lang="en-US" sz="2400" dirty="0" smtClean="0">
                <a:latin typeface="Comic Sans MS" pitchFamily="66" charset="0"/>
              </a:rPr>
              <a:t>U E</a:t>
            </a:r>
            <a:r>
              <a:rPr lang="en-US" sz="1800" dirty="0" smtClean="0">
                <a:latin typeface="Comic Sans MS" pitchFamily="66" charset="0"/>
              </a:rPr>
              <a:t>2</a:t>
            </a:r>
            <a:r>
              <a:rPr lang="en-US" sz="2400" dirty="0" smtClean="0">
                <a:latin typeface="Comic Sans MS" pitchFamily="66" charset="0"/>
              </a:rPr>
              <a:t>.</a:t>
            </a:r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Measurable sets:</a:t>
            </a:r>
          </a:p>
          <a:p>
            <a:pPr>
              <a:buNone/>
            </a:pP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</a:t>
            </a:r>
            <a:r>
              <a:rPr lang="en-US" sz="2400" dirty="0" smtClean="0">
                <a:latin typeface="Comic Sans MS" pitchFamily="66" charset="0"/>
              </a:rPr>
              <a:t>The set E is measurable(</a:t>
            </a:r>
            <a:r>
              <a:rPr lang="en-US" sz="2400" dirty="0" err="1" smtClean="0">
                <a:latin typeface="Comic Sans MS" pitchFamily="66" charset="0"/>
              </a:rPr>
              <a:t>lebesgue</a:t>
            </a:r>
            <a:r>
              <a:rPr lang="en-US" sz="2400" dirty="0" smtClean="0">
                <a:latin typeface="Comic Sans MS" pitchFamily="66" charset="0"/>
              </a:rPr>
              <a:t>), if for each set A,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We have,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</a:rPr>
              <a:t>m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mic Sans MS"/>
              </a:rPr>
              <a:t>*(A) = m*(A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∩ 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Times New Roman"/>
              </a:rPr>
              <a:t>E) + m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mic Sans MS"/>
              </a:rPr>
              <a:t>*(A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Times New Roman"/>
                <a:cs typeface="Times New Roman"/>
              </a:rPr>
              <a:t>∩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Times New Roman"/>
              </a:rPr>
              <a:t>E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r>
              <a:rPr lang="en-US" sz="2400" b="1" i="1" dirty="0" smtClean="0">
                <a:solidFill>
                  <a:schemeClr val="accent4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̄ ¹</a:t>
            </a:r>
            <a:r>
              <a:rPr lang="en-US" sz="2400" b="1" dirty="0" smtClean="0">
                <a:solidFill>
                  <a:schemeClr val="accent4">
                    <a:lumMod val="75000"/>
                  </a:schemeClr>
                </a:solidFill>
                <a:latin typeface="Comic Sans MS" pitchFamily="66" charset="0"/>
                <a:cs typeface="Times New Roman"/>
              </a:rPr>
              <a:t>)</a:t>
            </a:r>
            <a:endParaRPr lang="en-US" sz="2400" b="1" dirty="0">
              <a:solidFill>
                <a:schemeClr val="accent4">
                  <a:lumMod val="75000"/>
                </a:schemeClr>
              </a:solidFill>
              <a:latin typeface="Comic Sans MS" pitchFamily="66" charset="0"/>
              <a:cs typeface="Times New Roman"/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Ϻ-Algebra:</a:t>
            </a:r>
          </a:p>
          <a:p>
            <a:pPr>
              <a:buNone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</a:t>
            </a:r>
            <a:r>
              <a:rPr lang="en-US" sz="2400" dirty="0" smtClean="0">
                <a:latin typeface="Comic Sans MS" pitchFamily="66" charset="0"/>
              </a:rPr>
              <a:t>A class of subset of an arbitrary space X is said to be </a:t>
            </a:r>
          </a:p>
          <a:p>
            <a:pPr>
              <a:buNone/>
            </a:pPr>
            <a:r>
              <a:rPr lang="en-US" sz="24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</a:t>
            </a:r>
            <a:r>
              <a:rPr lang="en-US" sz="2400" dirty="0" smtClean="0">
                <a:latin typeface="Comic Sans MS" pitchFamily="66" charset="0"/>
              </a:rPr>
              <a:t>-Algebra, if X belongs to the class and the class is closed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centre in the formation of the countable union of complement.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(In case, if we consider for finite unions, we obtain an algebra) </a:t>
            </a:r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Note:</a:t>
            </a:r>
          </a:p>
          <a:p>
            <a:pPr>
              <a:buNone/>
            </a:pP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</a:t>
            </a:r>
            <a:r>
              <a:rPr lang="en-US" sz="2400" dirty="0" smtClean="0">
                <a:latin typeface="Comic Sans MS" pitchFamily="66" charset="0"/>
              </a:rPr>
              <a:t>We denote </a:t>
            </a:r>
            <a:r>
              <a:rPr lang="el-GR" sz="2400" dirty="0" smtClean="0">
                <a:latin typeface="Times New Roman"/>
                <a:cs typeface="Times New Roman"/>
              </a:rPr>
              <a:t>Ϻ</a:t>
            </a:r>
            <a:r>
              <a:rPr lang="en-US" sz="2400" dirty="0" smtClean="0">
                <a:latin typeface="Times New Roman"/>
                <a:cs typeface="Times New Roman"/>
              </a:rPr>
              <a:t>,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the class of </a:t>
            </a:r>
            <a:r>
              <a:rPr lang="en-US" sz="2400" dirty="0" err="1" smtClean="0">
                <a:latin typeface="Comic Sans MS" pitchFamily="66" charset="0"/>
                <a:cs typeface="Times New Roman"/>
              </a:rPr>
              <a:t>Lebesgue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 measurable sets.</a:t>
            </a:r>
            <a:endParaRPr lang="en-US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Theorem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</a:t>
            </a:r>
          </a:p>
          <a:p>
            <a:pPr>
              <a:buNone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</a:t>
            </a:r>
            <a:r>
              <a:rPr lang="en-US" dirty="0" smtClean="0">
                <a:latin typeface="Comic Sans MS" pitchFamily="66" charset="0"/>
              </a:rPr>
              <a:t>The class </a:t>
            </a:r>
            <a:r>
              <a:rPr lang="el-GR" dirty="0" smtClean="0">
                <a:latin typeface="Times New Roman"/>
                <a:cs typeface="Times New Roman"/>
              </a:rPr>
              <a:t>Ϻ</a:t>
            </a:r>
            <a:r>
              <a:rPr lang="en-US" dirty="0" smtClean="0">
                <a:latin typeface="Times New Roman"/>
                <a:cs typeface="Times New Roman"/>
              </a:rPr>
              <a:t> is a </a:t>
            </a:r>
            <a:r>
              <a:rPr lang="el-GR" dirty="0" smtClean="0">
                <a:latin typeface="Times New Roman"/>
                <a:cs typeface="Times New Roman"/>
              </a:rPr>
              <a:t>σ</a:t>
            </a:r>
            <a:r>
              <a:rPr lang="en-US" dirty="0" smtClean="0">
                <a:latin typeface="Times New Roman"/>
                <a:cs typeface="Times New Roman"/>
              </a:rPr>
              <a:t>-Algebra.</a:t>
            </a:r>
          </a:p>
          <a:p>
            <a:pPr>
              <a:buNone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    </a:t>
            </a:r>
            <a:r>
              <a:rPr lang="en-US" i="1" dirty="0" smtClean="0">
                <a:solidFill>
                  <a:schemeClr val="accent3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Times New Roman"/>
              </a:rPr>
              <a:t>”Every Interval is Measurable”. 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  <a:cs typeface="Times New Roman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  <a:cs typeface="Times New Roman"/>
              </a:rPr>
              <a:t>Let A be class of subset of a X. Then there exist a smallest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  <a:cs typeface="Times New Roman"/>
              </a:rPr>
              <a:t>σ-Algebra  </a:t>
            </a:r>
            <a:r>
              <a:rPr lang="az-Cyrl-AZ" sz="2400" dirty="0" smtClean="0">
                <a:latin typeface="Times New Roman"/>
                <a:cs typeface="Times New Roman"/>
              </a:rPr>
              <a:t>Ѕ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 containing </a:t>
            </a:r>
            <a:r>
              <a:rPr lang="en-US" sz="2400" dirty="0" smtClean="0">
                <a:latin typeface="Algerian" pitchFamily="82" charset="0"/>
                <a:cs typeface="Times New Roman"/>
              </a:rPr>
              <a:t>A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, we say that </a:t>
            </a:r>
            <a:r>
              <a:rPr lang="az-Cyrl-AZ" sz="2400" dirty="0" smtClean="0">
                <a:latin typeface="Times New Roman"/>
                <a:cs typeface="Times New Roman"/>
              </a:rPr>
              <a:t>Ѕ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is the σ-Algebra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  <a:cs typeface="Times New Roman"/>
              </a:rPr>
              <a:t>generated by </a:t>
            </a:r>
            <a:r>
              <a:rPr lang="en-US" sz="2400" dirty="0" smtClean="0">
                <a:latin typeface="Algerian" pitchFamily="82" charset="0"/>
                <a:cs typeface="Times New Roman"/>
              </a:rPr>
              <a:t>A.</a:t>
            </a:r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/>
              </a:rPr>
              <a:t>F</a:t>
            </a:r>
            <a:r>
              <a:rPr lang="el-GR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/>
              </a:rPr>
              <a:t>σ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/>
              </a:rPr>
              <a:t>-Set:</a:t>
            </a:r>
          </a:p>
          <a:p>
            <a:pPr>
              <a:buNone/>
            </a:pP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/>
              </a:rPr>
              <a:t>  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A set is called F</a:t>
            </a:r>
            <a:r>
              <a:rPr lang="el-GR" sz="1800" dirty="0" smtClean="0">
                <a:latin typeface="Times New Roman"/>
                <a:cs typeface="Times New Roman"/>
              </a:rPr>
              <a:t>σ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type if it can be expressed as a countable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  <a:cs typeface="Times New Roman"/>
              </a:rPr>
              <a:t>a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s a countable (maybe finite or infinite) Union of closed sets.    </a:t>
            </a:r>
          </a:p>
          <a:p>
            <a:pPr>
              <a:buNone/>
            </a:pP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 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Thus if E = </a:t>
            </a:r>
          </a:p>
          <a:p>
            <a:pPr>
              <a:buNone/>
            </a:pPr>
            <a:endParaRPr lang="en-US" sz="2400" dirty="0" smtClean="0">
              <a:latin typeface="Comic Sans MS" pitchFamily="66" charset="0"/>
              <a:cs typeface="Times New Roman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  <a:cs typeface="Times New Roman"/>
              </a:rPr>
              <a:t>  Where each </a:t>
            </a:r>
            <a:r>
              <a:rPr lang="en-US" sz="2400" dirty="0" err="1" smtClean="0">
                <a:latin typeface="Comic Sans MS" pitchFamily="66" charset="0"/>
                <a:cs typeface="Times New Roman"/>
              </a:rPr>
              <a:t>F</a:t>
            </a:r>
            <a:r>
              <a:rPr lang="en-US" sz="1800" dirty="0" err="1" smtClean="0">
                <a:latin typeface="Comic Sans MS" pitchFamily="66" charset="0"/>
                <a:cs typeface="Times New Roman"/>
              </a:rPr>
              <a:t>i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 is a closed set. Then E is of F</a:t>
            </a:r>
            <a:r>
              <a:rPr lang="el-GR" sz="1800" dirty="0" smtClean="0">
                <a:latin typeface="Times New Roman"/>
                <a:cs typeface="Times New Roman"/>
              </a:rPr>
              <a:t>σ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type.</a:t>
            </a:r>
            <a:endParaRPr lang="en-US" sz="2400" dirty="0" smtClean="0">
              <a:latin typeface="Georgia" pitchFamily="18" charset="0"/>
              <a:cs typeface="Times New Roman"/>
            </a:endParaRPr>
          </a:p>
          <a:p>
            <a:pPr>
              <a:buNone/>
            </a:pPr>
            <a:r>
              <a:rPr lang="en-US" sz="20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</a:t>
            </a:r>
            <a:r>
              <a:rPr lang="en-US" sz="20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  <a:cs typeface="Times New Roman"/>
              </a:rPr>
              <a:t>     </a:t>
            </a:r>
            <a:endParaRPr lang="en-US" sz="2000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  <a:cs typeface="Times New Roman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057400" y="4953000"/>
          <a:ext cx="762000" cy="612689"/>
        </p:xfrm>
        <a:graphic>
          <a:graphicData uri="http://schemas.openxmlformats.org/presentationml/2006/ole">
            <p:oleObj spid="_x0000_s4098" name="Equation" r:id="rId3" imgW="469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endParaRPr lang="en-US" b="1" i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G</a:t>
            </a:r>
            <a:r>
              <a:rPr lang="el-GR" sz="18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δ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-Type:</a:t>
            </a:r>
          </a:p>
          <a:p>
            <a:pPr>
              <a:buNone/>
            </a:pP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/>
                <a:cs typeface="Times New Roman"/>
              </a:rPr>
              <a:t>     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A set is called </a:t>
            </a:r>
            <a:r>
              <a:rPr lang="en-US" sz="2400" dirty="0" smtClean="0">
                <a:latin typeface="Comic Sans MS" pitchFamily="66" charset="0"/>
              </a:rPr>
              <a:t>G</a:t>
            </a:r>
            <a:r>
              <a:rPr lang="el-GR" sz="1800" dirty="0" smtClean="0">
                <a:latin typeface="Comic Sans MS" pitchFamily="66" charset="0"/>
                <a:cs typeface="Times New Roman"/>
              </a:rPr>
              <a:t>δ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-type if it can be expressed as a 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  <a:cs typeface="Times New Roman"/>
              </a:rPr>
              <a:t>c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ountable intersection of open set. 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  <a:cs typeface="Times New Roman"/>
              </a:rPr>
              <a:t>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      Then if E =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  <a:cs typeface="Times New Roman"/>
              </a:rPr>
              <a:t> 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  <a:cs typeface="Times New Roman"/>
              </a:rPr>
              <a:t>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  Where each </a:t>
            </a:r>
            <a:r>
              <a:rPr lang="en-US" sz="2400" dirty="0" err="1" smtClean="0">
                <a:latin typeface="Comic Sans MS" pitchFamily="66" charset="0"/>
                <a:cs typeface="Times New Roman"/>
              </a:rPr>
              <a:t>G</a:t>
            </a:r>
            <a:r>
              <a:rPr lang="en-US" sz="1800" dirty="0" err="1" smtClean="0">
                <a:latin typeface="Comic Sans MS" pitchFamily="66" charset="0"/>
                <a:cs typeface="Times New Roman"/>
              </a:rPr>
              <a:t>i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 is an open set. Then E is of </a:t>
            </a:r>
            <a:r>
              <a:rPr lang="en-US" sz="2400" dirty="0" smtClean="0">
                <a:latin typeface="Comic Sans MS" pitchFamily="66" charset="0"/>
              </a:rPr>
              <a:t>G</a:t>
            </a:r>
            <a:r>
              <a:rPr lang="el-GR" sz="1800" dirty="0" smtClean="0">
                <a:latin typeface="Comic Sans MS" pitchFamily="66" charset="0"/>
                <a:cs typeface="Times New Roman"/>
              </a:rPr>
              <a:t>δ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-type. 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Example:</a:t>
            </a:r>
          </a:p>
          <a:p>
            <a:pPr>
              <a:buNone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</a:t>
            </a:r>
            <a:r>
              <a:rPr lang="en-US" sz="2400" dirty="0" smtClean="0">
                <a:latin typeface="Comic Sans MS" pitchFamily="66" charset="0"/>
              </a:rPr>
              <a:t>For any set A, there exist a measurable set E </a:t>
            </a:r>
            <a:r>
              <a:rPr lang="el-GR" sz="2400" dirty="0" smtClean="0">
                <a:latin typeface="Times New Roman"/>
                <a:cs typeface="Times New Roman"/>
              </a:rPr>
              <a:t>Ϲ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A and 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  <a:cs typeface="Times New Roman"/>
              </a:rPr>
              <a:t>s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uch that m</a:t>
            </a:r>
            <a:r>
              <a:rPr lang="en-US" sz="2400" dirty="0" smtClean="0">
                <a:latin typeface="Comic Sans MS"/>
              </a:rPr>
              <a:t>*(A) = m*(E). [</a:t>
            </a:r>
            <a:r>
              <a:rPr lang="en-US" sz="2400" dirty="0" err="1" smtClean="0">
                <a:latin typeface="Comic Sans MS"/>
              </a:rPr>
              <a:t>Lebesgue</a:t>
            </a:r>
            <a:r>
              <a:rPr lang="en-US" sz="2400" dirty="0" smtClean="0">
                <a:latin typeface="Comic Sans MS"/>
              </a:rPr>
              <a:t> measurable set of </a:t>
            </a:r>
            <a:r>
              <a:rPr lang="en-US" sz="2400" dirty="0" smtClean="0">
                <a:latin typeface="Comic Sans MS"/>
              </a:rPr>
              <a:t>E].</a:t>
            </a:r>
            <a:endParaRPr lang="en-US" sz="2400" dirty="0" smtClean="0">
              <a:latin typeface="Comic Sans MS"/>
            </a:endParaRPr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Note:</a:t>
            </a:r>
          </a:p>
          <a:p>
            <a:pPr>
              <a:buNone/>
            </a:pP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</a:t>
            </a:r>
            <a:r>
              <a:rPr lang="en-US" sz="2400" dirty="0" err="1" smtClean="0">
                <a:latin typeface="Comic Sans MS" pitchFamily="66" charset="0"/>
              </a:rPr>
              <a:t>lim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inf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</a:t>
            </a:r>
            <a:r>
              <a:rPr lang="en-US" sz="1800" dirty="0" err="1" smtClean="0">
                <a:latin typeface="Comic Sans MS" pitchFamily="66" charset="0"/>
              </a:rPr>
              <a:t>i</a:t>
            </a:r>
            <a:r>
              <a:rPr lang="en-US" sz="2400" dirty="0">
                <a:latin typeface="Comic Sans MS" pitchFamily="66" charset="0"/>
              </a:rPr>
              <a:t>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≤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lim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sup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E</a:t>
            </a:r>
            <a:r>
              <a:rPr lang="en-US" sz="1800" dirty="0" err="1" smtClean="0">
                <a:latin typeface="Comic Sans MS" pitchFamily="66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, if it is equal then this set is denoted  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  <a:cs typeface="Times New Roman" pitchFamily="18" charset="0"/>
              </a:rPr>
              <a:t>b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y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lim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Comic Sans MS" pitchFamily="66" charset="0"/>
                <a:cs typeface="Times New Roman" pitchFamily="18" charset="0"/>
              </a:rPr>
              <a:t>E</a:t>
            </a:r>
            <a:r>
              <a:rPr lang="en-US" sz="1800" dirty="0" err="1" smtClean="0">
                <a:latin typeface="Comic Sans MS" pitchFamily="66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.</a:t>
            </a: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362200" y="2286000"/>
          <a:ext cx="990600" cy="609600"/>
        </p:xfrm>
        <a:graphic>
          <a:graphicData uri="http://schemas.openxmlformats.org/presentationml/2006/ole">
            <p:oleObj spid="_x0000_s5122" name="Equation" r:id="rId3" imgW="469800" imgH="431640" progId="Equation.3">
              <p:embed/>
            </p:oleObj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Result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</a:t>
            </a:r>
          </a:p>
          <a:p>
            <a:pPr>
              <a:buNone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</a:t>
            </a:r>
            <a:r>
              <a:rPr lang="en-US" sz="2400" dirty="0" smtClean="0">
                <a:latin typeface="Comic Sans MS" pitchFamily="66" charset="0"/>
              </a:rPr>
              <a:t>If E1     E2…..    En…..(monotonically increasing),then  </a:t>
            </a:r>
          </a:p>
          <a:p>
            <a:pPr>
              <a:buNone/>
            </a:pPr>
            <a:r>
              <a:rPr lang="en-US" sz="2400" dirty="0" err="1">
                <a:latin typeface="Comic Sans MS" pitchFamily="66" charset="0"/>
              </a:rPr>
              <a:t>l</a:t>
            </a:r>
            <a:r>
              <a:rPr lang="en-US" sz="2400" dirty="0" err="1" smtClean="0">
                <a:latin typeface="Comic Sans MS" pitchFamily="66" charset="0"/>
              </a:rPr>
              <a:t>im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Ei</a:t>
            </a:r>
            <a:r>
              <a:rPr lang="en-US" sz="2400" dirty="0" smtClean="0">
                <a:latin typeface="Comic Sans MS" pitchFamily="66" charset="0"/>
              </a:rPr>
              <a:t> =         and E1     E2….     En (monotonically decreasing),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then </a:t>
            </a:r>
            <a:r>
              <a:rPr lang="en-US" sz="2400" dirty="0" err="1" smtClean="0">
                <a:latin typeface="Comic Sans MS" pitchFamily="66" charset="0"/>
              </a:rPr>
              <a:t>lim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err="1" smtClean="0">
                <a:latin typeface="Comic Sans MS" pitchFamily="66" charset="0"/>
              </a:rPr>
              <a:t>E</a:t>
            </a:r>
            <a:r>
              <a:rPr lang="en-US" sz="1800" dirty="0" err="1" smtClean="0">
                <a:latin typeface="Comic Sans MS" pitchFamily="66" charset="0"/>
              </a:rPr>
              <a:t>i</a:t>
            </a: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=</a:t>
            </a:r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Example:</a:t>
            </a:r>
          </a:p>
          <a:p>
            <a:pPr>
              <a:buNone/>
            </a:pP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</a:t>
            </a:r>
            <a:r>
              <a:rPr lang="en-US" sz="2400" dirty="0" smtClean="0">
                <a:latin typeface="Comic Sans MS" pitchFamily="66" charset="0"/>
              </a:rPr>
              <a:t>There exist countable sets of measure zero.</a:t>
            </a:r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Regularity:</a:t>
            </a:r>
          </a:p>
          <a:p>
            <a:pPr>
              <a:buNone/>
            </a:pPr>
            <a:r>
              <a:rPr lang="en-US" sz="24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24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</a:t>
            </a:r>
            <a:r>
              <a:rPr lang="en-US" sz="2000" dirty="0" smtClean="0">
                <a:latin typeface="Comic Sans MS" pitchFamily="66" charset="0"/>
              </a:rPr>
              <a:t>A non-negative countable additive set satisfy the condition</a:t>
            </a:r>
          </a:p>
          <a:p>
            <a:pPr marL="514350" indent="-514350">
              <a:buNone/>
            </a:pPr>
            <a:r>
              <a:rPr lang="en-US" sz="2000" dirty="0" err="1" smtClean="0">
                <a:latin typeface="Comic Sans MS" pitchFamily="66" charset="0"/>
                <a:cs typeface="Times New Roman"/>
              </a:rPr>
              <a:t>i</a:t>
            </a:r>
            <a:r>
              <a:rPr lang="en-US" sz="2000" dirty="0" smtClean="0">
                <a:latin typeface="Comic Sans MS" pitchFamily="66" charset="0"/>
                <a:cs typeface="Times New Roman"/>
              </a:rPr>
              <a:t>.  Ɐ </a:t>
            </a:r>
            <a:r>
              <a:rPr lang="el-GR" sz="2000" dirty="0" smtClean="0">
                <a:latin typeface="Times New Roman"/>
                <a:cs typeface="Times New Roman"/>
              </a:rPr>
              <a:t>ε</a:t>
            </a:r>
            <a:r>
              <a:rPr lang="en-US" sz="2000" dirty="0" smtClean="0">
                <a:latin typeface="Times New Roman"/>
                <a:cs typeface="Times New Roman"/>
              </a:rPr>
              <a:t> &gt; 0, </a:t>
            </a:r>
            <a:r>
              <a:rPr lang="en-US" sz="2000" dirty="0" smtClean="0">
                <a:latin typeface="Comic Sans MS" pitchFamily="66" charset="0"/>
                <a:cs typeface="Times New Roman"/>
              </a:rPr>
              <a:t>there exist 0 an open set E. 0 </a:t>
            </a:r>
            <a:r>
              <a:rPr lang="en-US" sz="2000" dirty="0" smtClean="0">
                <a:latin typeface="Times New Roman"/>
                <a:cs typeface="Times New Roman"/>
              </a:rPr>
              <a:t>≥</a:t>
            </a:r>
            <a:r>
              <a:rPr lang="en-US" sz="2000" dirty="0" smtClean="0">
                <a:latin typeface="Comic Sans MS" pitchFamily="66" charset="0"/>
              </a:rPr>
              <a:t> E such that </a:t>
            </a:r>
          </a:p>
          <a:p>
            <a:pPr marL="514350" indent="-514350">
              <a:buNone/>
            </a:pPr>
            <a:r>
              <a:rPr lang="en-US" sz="2000" dirty="0">
                <a:latin typeface="Comic Sans MS" pitchFamily="66" charset="0"/>
              </a:rPr>
              <a:t> </a:t>
            </a:r>
            <a:r>
              <a:rPr lang="en-US" sz="2000" dirty="0" smtClean="0">
                <a:latin typeface="Comic Sans MS" pitchFamily="66" charset="0"/>
              </a:rPr>
              <a:t>   m</a:t>
            </a:r>
            <a:r>
              <a:rPr lang="en-US" sz="2000" dirty="0" smtClean="0">
                <a:latin typeface="Comic Sans MS"/>
              </a:rPr>
              <a:t>*(0-E) </a:t>
            </a:r>
            <a:r>
              <a:rPr lang="en-US" sz="2000" dirty="0" smtClean="0">
                <a:latin typeface="Times New Roman"/>
                <a:cs typeface="Times New Roman"/>
              </a:rPr>
              <a:t>≤ </a:t>
            </a:r>
            <a:r>
              <a:rPr lang="el-GR" sz="2000" dirty="0" smtClean="0">
                <a:latin typeface="Times New Roman"/>
                <a:cs typeface="Times New Roman"/>
              </a:rPr>
              <a:t>ε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pPr marL="514350" indent="-514350">
              <a:buNone/>
            </a:pPr>
            <a:r>
              <a:rPr lang="en-US" sz="2000" dirty="0" smtClean="0">
                <a:latin typeface="Times New Roman"/>
                <a:cs typeface="Times New Roman"/>
              </a:rPr>
              <a:t>ii.</a:t>
            </a:r>
            <a:r>
              <a:rPr lang="en-US" sz="2000" dirty="0">
                <a:latin typeface="Comic Sans MS" pitchFamily="66" charset="0"/>
                <a:cs typeface="Times New Roman"/>
              </a:rPr>
              <a:t> </a:t>
            </a:r>
            <a:r>
              <a:rPr lang="en-US" sz="2000" dirty="0" smtClean="0">
                <a:latin typeface="Comic Sans MS" pitchFamily="66" charset="0"/>
                <a:cs typeface="Times New Roman"/>
              </a:rPr>
              <a:t>There exist a G</a:t>
            </a:r>
            <a:r>
              <a:rPr lang="el-GR" sz="1600" dirty="0" smtClean="0">
                <a:latin typeface="Times New Roman"/>
                <a:cs typeface="Times New Roman"/>
              </a:rPr>
              <a:t>δ</a:t>
            </a:r>
            <a:r>
              <a:rPr lang="en-US" sz="2000" dirty="0" smtClean="0">
                <a:latin typeface="Times New Roman"/>
                <a:cs typeface="Times New Roman"/>
              </a:rPr>
              <a:t>-</a:t>
            </a:r>
            <a:r>
              <a:rPr lang="en-US" sz="2000" dirty="0" smtClean="0">
                <a:latin typeface="Comic Sans MS" pitchFamily="66" charset="0"/>
                <a:cs typeface="Times New Roman"/>
              </a:rPr>
              <a:t>set G     E such that m</a:t>
            </a:r>
            <a:r>
              <a:rPr lang="en-US" sz="2000" dirty="0" smtClean="0">
                <a:latin typeface="Comic Sans MS"/>
              </a:rPr>
              <a:t>*(G-E) = 0</a:t>
            </a:r>
          </a:p>
          <a:p>
            <a:pPr marL="514350" indent="-514350">
              <a:buNone/>
            </a:pPr>
            <a:r>
              <a:rPr lang="en-US" sz="2000" dirty="0" smtClean="0">
                <a:latin typeface="Comic Sans MS"/>
                <a:cs typeface="Times New Roman"/>
              </a:rPr>
              <a:t>iii. </a:t>
            </a:r>
            <a:r>
              <a:rPr lang="en-US" sz="2000" dirty="0" smtClean="0">
                <a:latin typeface="Comic Sans MS" pitchFamily="66" charset="0"/>
                <a:cs typeface="Times New Roman"/>
              </a:rPr>
              <a:t>Ɐ </a:t>
            </a:r>
            <a:r>
              <a:rPr lang="el-GR" sz="2000" dirty="0" smtClean="0">
                <a:latin typeface="Times New Roman"/>
                <a:cs typeface="Times New Roman"/>
              </a:rPr>
              <a:t>ε</a:t>
            </a:r>
            <a:r>
              <a:rPr lang="en-US" sz="2000" dirty="0" smtClean="0">
                <a:latin typeface="Times New Roman"/>
                <a:cs typeface="Times New Roman"/>
              </a:rPr>
              <a:t> &gt; 0, </a:t>
            </a:r>
            <a:r>
              <a:rPr lang="en-US" sz="2000" dirty="0" smtClean="0">
                <a:latin typeface="Comic Sans MS" pitchFamily="66" charset="0"/>
                <a:cs typeface="Times New Roman"/>
              </a:rPr>
              <a:t>there exist F, a closed set F    E such that </a:t>
            </a:r>
            <a:r>
              <a:rPr lang="en-US" sz="2000" dirty="0" smtClean="0">
                <a:latin typeface="Comic Sans MS" pitchFamily="66" charset="0"/>
              </a:rPr>
              <a:t>m</a:t>
            </a:r>
            <a:r>
              <a:rPr lang="en-US" sz="2000" dirty="0" smtClean="0">
                <a:latin typeface="Comic Sans MS"/>
              </a:rPr>
              <a:t>*(E-F)</a:t>
            </a:r>
            <a:r>
              <a:rPr lang="en-US" sz="2000" dirty="0" smtClean="0">
                <a:latin typeface="Times New Roman"/>
                <a:cs typeface="Times New Roman"/>
              </a:rPr>
              <a:t> ≤ </a:t>
            </a:r>
            <a:r>
              <a:rPr lang="el-GR" sz="2000" dirty="0" smtClean="0">
                <a:latin typeface="Times New Roman"/>
                <a:cs typeface="Times New Roman"/>
              </a:rPr>
              <a:t>ε</a:t>
            </a:r>
            <a:r>
              <a:rPr lang="en-US" sz="2000" dirty="0" smtClean="0">
                <a:latin typeface="Times New Roman"/>
                <a:cs typeface="Times New Roman"/>
              </a:rPr>
              <a:t>.</a:t>
            </a:r>
          </a:p>
          <a:p>
            <a:pPr marL="514350" indent="-514350">
              <a:buNone/>
            </a:pPr>
            <a:r>
              <a:rPr lang="en-US" sz="2000" dirty="0">
                <a:latin typeface="Comic Sans MS" pitchFamily="66" charset="0"/>
              </a:rPr>
              <a:t>i</a:t>
            </a:r>
            <a:r>
              <a:rPr lang="en-US" sz="2000" dirty="0" smtClean="0">
                <a:latin typeface="Comic Sans MS" pitchFamily="66" charset="0"/>
              </a:rPr>
              <a:t>v. There exist F</a:t>
            </a:r>
            <a:r>
              <a:rPr lang="el-GR" sz="2000" dirty="0" smtClean="0">
                <a:latin typeface="Times New Roman"/>
                <a:cs typeface="Times New Roman"/>
              </a:rPr>
              <a:t>σ</a:t>
            </a:r>
            <a:r>
              <a:rPr lang="en-US" sz="2000" dirty="0" smtClean="0">
                <a:latin typeface="Times New Roman"/>
                <a:cs typeface="Times New Roman"/>
              </a:rPr>
              <a:t>-</a:t>
            </a:r>
            <a:r>
              <a:rPr lang="en-US" sz="2000" dirty="0" smtClean="0">
                <a:latin typeface="Comic Sans MS" pitchFamily="66" charset="0"/>
                <a:cs typeface="Times New Roman"/>
              </a:rPr>
              <a:t>set F</a:t>
            </a:r>
            <a:r>
              <a:rPr lang="en-US" sz="2000" dirty="0" smtClean="0">
                <a:latin typeface="Comic Sans MS"/>
              </a:rPr>
              <a:t>   </a:t>
            </a:r>
            <a:r>
              <a:rPr lang="en-US" sz="2000" dirty="0" smtClean="0">
                <a:latin typeface="Comic Sans MS"/>
              </a:rPr>
              <a:t> E </a:t>
            </a:r>
            <a:r>
              <a:rPr lang="en-US" sz="2000" dirty="0" smtClean="0">
                <a:latin typeface="Comic Sans MS"/>
              </a:rPr>
              <a:t>such that (E-F)=0 is said to be  </a:t>
            </a:r>
            <a:r>
              <a:rPr lang="en-US" sz="2000" b="1" dirty="0" smtClean="0">
                <a:solidFill>
                  <a:srgbClr val="FF0000"/>
                </a:solidFill>
                <a:latin typeface="Comic Sans MS"/>
              </a:rPr>
              <a:t>Regular</a:t>
            </a:r>
            <a:r>
              <a:rPr lang="en-US" sz="2000" b="1" dirty="0">
                <a:solidFill>
                  <a:srgbClr val="FF0000"/>
                </a:solidFill>
                <a:latin typeface="Comic Sans MS"/>
              </a:rPr>
              <a:t> </a:t>
            </a:r>
            <a:endParaRPr lang="en-US" sz="2000" b="1" dirty="0" smtClean="0">
              <a:solidFill>
                <a:srgbClr val="FF0000"/>
              </a:solidFill>
              <a:latin typeface="Comic Sans MS"/>
            </a:endParaRPr>
          </a:p>
          <a:p>
            <a:pPr marL="514350" indent="-51435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Comic Sans MS"/>
              </a:rPr>
              <a:t>Measure.</a:t>
            </a: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219200" y="1371600"/>
          <a:ext cx="435428" cy="457200"/>
        </p:xfrm>
        <a:graphic>
          <a:graphicData uri="http://schemas.openxmlformats.org/presentationml/2006/ole">
            <p:oleObj spid="_x0000_s6147" name="Equation" r:id="rId3" imgW="152280" imgH="152280" progId="Equation.3">
              <p:embed/>
            </p:oleObj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2286000" y="1447800"/>
          <a:ext cx="609600" cy="457200"/>
        </p:xfrm>
        <a:graphic>
          <a:graphicData uri="http://schemas.openxmlformats.org/presentationml/2006/ole">
            <p:oleObj spid="_x0000_s6149" name="Equation" r:id="rId4" imgW="152280" imgH="152280" progId="Equation.3">
              <p:embed/>
            </p:oleObj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1066800" y="1828800"/>
          <a:ext cx="762000" cy="685800"/>
        </p:xfrm>
        <a:graphic>
          <a:graphicData uri="http://schemas.openxmlformats.org/presentationml/2006/ole">
            <p:oleObj spid="_x0000_s6150" name="Equation" r:id="rId5" imgW="355320" imgH="431640" progId="Equation.3">
              <p:embed/>
            </p:oleObj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/>
        </p:nvGraphicFramePr>
        <p:xfrm>
          <a:off x="2819400" y="1905000"/>
          <a:ext cx="457200" cy="457200"/>
        </p:xfrm>
        <a:graphic>
          <a:graphicData uri="http://schemas.openxmlformats.org/presentationml/2006/ole">
            <p:oleObj spid="_x0000_s6151" name="Equation" r:id="rId6" imgW="152280" imgH="152280" progId="Equation.3">
              <p:embed/>
            </p:oleObj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/>
        </p:nvGraphicFramePr>
        <p:xfrm>
          <a:off x="3886200" y="1828800"/>
          <a:ext cx="533400" cy="457200"/>
        </p:xfrm>
        <a:graphic>
          <a:graphicData uri="http://schemas.openxmlformats.org/presentationml/2006/ole">
            <p:oleObj spid="_x0000_s6152" name="Equation" r:id="rId7" imgW="152280" imgH="152280" progId="Equation.3">
              <p:embed/>
            </p:oleObj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/>
        </p:nvGraphicFramePr>
        <p:xfrm>
          <a:off x="1905000" y="2286000"/>
          <a:ext cx="711200" cy="685800"/>
        </p:xfrm>
        <a:graphic>
          <a:graphicData uri="http://schemas.openxmlformats.org/presentationml/2006/ole">
            <p:oleObj spid="_x0000_s6153" name="Equation" r:id="rId8" imgW="355320" imgH="431640" progId="Equation.3">
              <p:embed/>
            </p:oleObj>
          </a:graphicData>
        </a:graphic>
      </p:graphicFrame>
      <p:graphicFrame>
        <p:nvGraphicFramePr>
          <p:cNvPr id="13" name="Object 12"/>
          <p:cNvGraphicFramePr>
            <a:graphicFrameLocks noChangeAspect="1"/>
          </p:cNvGraphicFramePr>
          <p:nvPr/>
        </p:nvGraphicFramePr>
        <p:xfrm>
          <a:off x="3048000" y="5334000"/>
          <a:ext cx="381000" cy="381000"/>
        </p:xfrm>
        <a:graphic>
          <a:graphicData uri="http://schemas.openxmlformats.org/presentationml/2006/ole">
            <p:oleObj spid="_x0000_s6155" name="Equation" r:id="rId9" imgW="152280" imgH="152280" progId="Equation.3">
              <p:embed/>
            </p:oleObj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4648200" y="5715000"/>
          <a:ext cx="533400" cy="304800"/>
        </p:xfrm>
        <a:graphic>
          <a:graphicData uri="http://schemas.openxmlformats.org/presentationml/2006/ole">
            <p:oleObj spid="_x0000_s6157" name="Equation" r:id="rId10" imgW="152280" imgH="152280" progId="Equation.3">
              <p:embed/>
            </p:oleObj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2895600" y="6096000"/>
          <a:ext cx="304800" cy="304800"/>
        </p:xfrm>
        <a:graphic>
          <a:graphicData uri="http://schemas.openxmlformats.org/presentationml/2006/ole">
            <p:oleObj spid="_x0000_s6159" name="Equation" r:id="rId11" imgW="152280" imgH="152280" progId="Equation.3">
              <p:embed/>
            </p:oleObj>
          </a:graphicData>
        </a:graphic>
      </p:graphicFrame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Theorem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:</a:t>
            </a:r>
          </a:p>
          <a:p>
            <a:pPr>
              <a:buNone/>
            </a:pPr>
            <a:r>
              <a:rPr lang="en-US" sz="2200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2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</a:t>
            </a:r>
            <a:r>
              <a:rPr lang="en-US" sz="2200" dirty="0" smtClean="0">
                <a:latin typeface="Comic Sans MS" pitchFamily="66" charset="0"/>
              </a:rPr>
              <a:t>If </a:t>
            </a:r>
            <a:r>
              <a:rPr lang="en-US" sz="2200" dirty="0" smtClean="0">
                <a:latin typeface="Comic Sans MS"/>
              </a:rPr>
              <a:t>m*(E)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&lt;</a:t>
            </a:r>
            <a:r>
              <a:rPr lang="en-US" sz="2200" dirty="0" smtClean="0">
                <a:latin typeface="Comic Sans MS" pitchFamily="66" charset="0"/>
                <a:cs typeface="Times New Roman" pitchFamily="18" charset="0"/>
              </a:rPr>
              <a:t> </a:t>
            </a:r>
            <a:r>
              <a:rPr lang="en-US" sz="2200" dirty="0" smtClean="0">
                <a:latin typeface="Times New Roman"/>
                <a:cs typeface="Times New Roman"/>
              </a:rPr>
              <a:t>∞</a:t>
            </a:r>
            <a:r>
              <a:rPr lang="en-US" sz="2200" dirty="0" smtClean="0">
                <a:latin typeface="Comic Sans MS" pitchFamily="66" charset="0"/>
                <a:cs typeface="Times New Roman"/>
              </a:rPr>
              <a:t>, then E is measurable, if Ɐ </a:t>
            </a:r>
            <a:r>
              <a:rPr lang="el-GR" sz="2200" dirty="0" smtClean="0">
                <a:latin typeface="Times New Roman"/>
                <a:cs typeface="Times New Roman"/>
              </a:rPr>
              <a:t>ε</a:t>
            </a:r>
            <a:r>
              <a:rPr lang="en-US" sz="2200" dirty="0" smtClean="0">
                <a:latin typeface="Times New Roman"/>
                <a:cs typeface="Times New Roman"/>
              </a:rPr>
              <a:t> &gt; 0,</a:t>
            </a:r>
            <a:r>
              <a:rPr lang="en-US" sz="2200" dirty="0" smtClean="0">
                <a:latin typeface="Comic Sans MS" pitchFamily="66" charset="0"/>
                <a:cs typeface="Times New Roman"/>
              </a:rPr>
              <a:t> there exist</a:t>
            </a:r>
          </a:p>
          <a:p>
            <a:pPr>
              <a:buNone/>
            </a:pPr>
            <a:r>
              <a:rPr lang="en-US" sz="2200" dirty="0" smtClean="0">
                <a:latin typeface="Comic Sans MS" pitchFamily="66" charset="0"/>
                <a:cs typeface="Times New Roman"/>
              </a:rPr>
              <a:t>disjoint finite intervals I</a:t>
            </a:r>
            <a:r>
              <a:rPr lang="en-US" sz="1600" dirty="0" smtClean="0">
                <a:latin typeface="Comic Sans MS" pitchFamily="66" charset="0"/>
                <a:cs typeface="Times New Roman"/>
              </a:rPr>
              <a:t>1</a:t>
            </a:r>
            <a:r>
              <a:rPr lang="en-US" sz="2200" dirty="0" smtClean="0">
                <a:latin typeface="Comic Sans MS" pitchFamily="66" charset="0"/>
                <a:cs typeface="Times New Roman"/>
              </a:rPr>
              <a:t>,I</a:t>
            </a:r>
            <a:r>
              <a:rPr lang="en-US" sz="1600" dirty="0" smtClean="0">
                <a:latin typeface="Comic Sans MS" pitchFamily="66" charset="0"/>
                <a:cs typeface="Times New Roman"/>
              </a:rPr>
              <a:t>2</a:t>
            </a:r>
            <a:r>
              <a:rPr lang="en-US" sz="2200" dirty="0" smtClean="0">
                <a:latin typeface="Comic Sans MS" pitchFamily="66" charset="0"/>
                <a:cs typeface="Times New Roman"/>
              </a:rPr>
              <a:t>,….I</a:t>
            </a:r>
            <a:r>
              <a:rPr lang="en-US" sz="1600" dirty="0" smtClean="0">
                <a:latin typeface="Comic Sans MS" pitchFamily="66" charset="0"/>
                <a:cs typeface="Times New Roman"/>
              </a:rPr>
              <a:t>n</a:t>
            </a:r>
            <a:r>
              <a:rPr lang="en-US" sz="2200" dirty="0" smtClean="0">
                <a:latin typeface="Comic Sans MS" pitchFamily="66" charset="0"/>
                <a:cs typeface="Times New Roman"/>
              </a:rPr>
              <a:t> such that </a:t>
            </a:r>
            <a:r>
              <a:rPr lang="en-US" sz="2200" dirty="0" smtClean="0">
                <a:latin typeface="Comic Sans MS"/>
              </a:rPr>
              <a:t>m*(E</a:t>
            </a:r>
            <a:r>
              <a:rPr lang="en-US" sz="2200" dirty="0" smtClean="0">
                <a:latin typeface="Times New Roman"/>
                <a:cs typeface="Times New Roman"/>
              </a:rPr>
              <a:t>∆</a:t>
            </a:r>
            <a:r>
              <a:rPr lang="en-US" sz="2200" dirty="0" smtClean="0">
                <a:latin typeface="Comic Sans MS" pitchFamily="66" charset="0"/>
                <a:cs typeface="Times New Roman"/>
              </a:rPr>
              <a:t>      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&lt; </a:t>
            </a:r>
            <a:r>
              <a:rPr lang="el-GR" sz="2200" dirty="0" smtClean="0">
                <a:latin typeface="Times New Roman"/>
                <a:cs typeface="Times New Roman"/>
              </a:rPr>
              <a:t>ε</a:t>
            </a:r>
            <a:r>
              <a:rPr lang="en-US" sz="2200" dirty="0" smtClean="0">
                <a:latin typeface="Times New Roman"/>
                <a:cs typeface="Times New Roman"/>
              </a:rPr>
              <a:t>.</a:t>
            </a:r>
          </a:p>
          <a:p>
            <a:pPr>
              <a:buNone/>
            </a:pPr>
            <a:r>
              <a:rPr lang="en-US" sz="2200" dirty="0" smtClean="0">
                <a:latin typeface="Comic Sans MS" pitchFamily="66" charset="0"/>
              </a:rPr>
              <a:t>   We may stimulate that the intervals I</a:t>
            </a:r>
            <a:r>
              <a:rPr lang="en-US" sz="1600" dirty="0" smtClean="0">
                <a:latin typeface="Comic Sans MS" pitchFamily="66" charset="0"/>
              </a:rPr>
              <a:t>i</a:t>
            </a:r>
            <a:r>
              <a:rPr lang="en-US" sz="2200" dirty="0" smtClean="0">
                <a:latin typeface="Comic Sans MS" pitchFamily="66" charset="0"/>
              </a:rPr>
              <a:t> be open, closed or</a:t>
            </a:r>
          </a:p>
          <a:p>
            <a:pPr>
              <a:buNone/>
            </a:pPr>
            <a:r>
              <a:rPr lang="en-US" sz="2200" dirty="0">
                <a:latin typeface="Comic Sans MS" pitchFamily="66" charset="0"/>
              </a:rPr>
              <a:t>h</a:t>
            </a:r>
            <a:r>
              <a:rPr lang="en-US" sz="2200" dirty="0" smtClean="0">
                <a:latin typeface="Comic Sans MS" pitchFamily="66" charset="0"/>
              </a:rPr>
              <a:t>alf open.</a:t>
            </a:r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Measurable Functions:</a:t>
            </a:r>
          </a:p>
          <a:p>
            <a:pPr>
              <a:buNone/>
            </a:pPr>
            <a:r>
              <a:rPr lang="en-US" sz="2200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sz="2200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</a:t>
            </a:r>
            <a:r>
              <a:rPr lang="en-US" sz="2200" dirty="0" smtClean="0">
                <a:latin typeface="Comic Sans MS" pitchFamily="66" charset="0"/>
              </a:rPr>
              <a:t>Let f be an extended real valued function define on a</a:t>
            </a:r>
          </a:p>
          <a:p>
            <a:pPr>
              <a:buNone/>
            </a:pPr>
            <a:r>
              <a:rPr lang="en-US" sz="2200" dirty="0">
                <a:latin typeface="Comic Sans MS" pitchFamily="66" charset="0"/>
              </a:rPr>
              <a:t>m</a:t>
            </a:r>
            <a:r>
              <a:rPr lang="en-US" sz="2200" dirty="0" smtClean="0">
                <a:latin typeface="Comic Sans MS" pitchFamily="66" charset="0"/>
              </a:rPr>
              <a:t>easurable set E. Then f is a measurable function is from each </a:t>
            </a:r>
          </a:p>
          <a:p>
            <a:pPr>
              <a:buNone/>
            </a:pP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ϵ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ℝ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200" dirty="0" smtClean="0">
                <a:latin typeface="Comic Sans MS" pitchFamily="66" charset="0"/>
                <a:cs typeface="Times New Roman" pitchFamily="18" charset="0"/>
              </a:rPr>
              <a:t> The set [x:f(x) 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l-GR" sz="2200" dirty="0" smtClean="0">
                <a:latin typeface="Times New Roman" pitchFamily="18" charset="0"/>
                <a:cs typeface="Times New Roman" pitchFamily="18" charset="0"/>
              </a:rPr>
              <a:t>α</a:t>
            </a:r>
            <a:r>
              <a:rPr lang="en-US" sz="2200" dirty="0" smtClean="0">
                <a:latin typeface="Comic Sans MS" pitchFamily="66" charset="0"/>
                <a:cs typeface="Times New Roman" pitchFamily="18" charset="0"/>
              </a:rPr>
              <a:t>] is measurable.</a:t>
            </a:r>
          </a:p>
          <a:p>
            <a:pPr>
              <a:buNone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Indicator functions:</a:t>
            </a:r>
          </a:p>
          <a:p>
            <a:pPr>
              <a:buNone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  </a:t>
            </a:r>
            <a:r>
              <a:rPr lang="en-US" sz="2200" dirty="0" smtClean="0">
                <a:latin typeface="Comic Sans MS" pitchFamily="66" charset="0"/>
                <a:cs typeface="Times New Roman" pitchFamily="18" charset="0"/>
              </a:rPr>
              <a:t>The characteristic function </a:t>
            </a:r>
            <a:r>
              <a:rPr lang="el-GR" sz="2200" dirty="0" smtClean="0">
                <a:latin typeface="Times New Roman"/>
                <a:cs typeface="Times New Roman"/>
              </a:rPr>
              <a:t>χ</a:t>
            </a:r>
            <a:r>
              <a:rPr lang="en-US" sz="1200" dirty="0" smtClean="0">
                <a:latin typeface="Times New Roman"/>
                <a:cs typeface="Times New Roman"/>
              </a:rPr>
              <a:t>A </a:t>
            </a:r>
            <a:r>
              <a:rPr lang="en-US" sz="2200" dirty="0" smtClean="0">
                <a:latin typeface="Comic Sans MS" pitchFamily="66" charset="0"/>
                <a:cs typeface="Times New Roman"/>
              </a:rPr>
              <a:t> of the set A is defined as </a:t>
            </a:r>
          </a:p>
          <a:p>
            <a:pPr>
              <a:buNone/>
            </a:pPr>
            <a:r>
              <a:rPr lang="el-GR" sz="2200" dirty="0" smtClean="0">
                <a:latin typeface="Times New Roman"/>
                <a:cs typeface="Times New Roman"/>
              </a:rPr>
              <a:t>χ</a:t>
            </a:r>
            <a:r>
              <a:rPr lang="en-US" sz="1200" dirty="0" smtClean="0">
                <a:latin typeface="Times New Roman"/>
                <a:cs typeface="Times New Roman"/>
              </a:rPr>
              <a:t>A</a:t>
            </a:r>
            <a:r>
              <a:rPr lang="en-US" sz="2200" dirty="0" smtClean="0">
                <a:latin typeface="Comic Sans MS" pitchFamily="66" charset="0"/>
                <a:cs typeface="Times New Roman"/>
              </a:rPr>
              <a:t>(x) =      if x </a:t>
            </a:r>
            <a:r>
              <a:rPr lang="el-GR" sz="2200" dirty="0" smtClean="0">
                <a:latin typeface="Times New Roman"/>
                <a:cs typeface="Times New Roman"/>
              </a:rPr>
              <a:t>ϵ</a:t>
            </a:r>
            <a:r>
              <a:rPr lang="en-US" sz="2200" dirty="0" smtClean="0">
                <a:latin typeface="Times New Roman"/>
                <a:cs typeface="Times New Roman"/>
              </a:rPr>
              <a:t> A</a:t>
            </a:r>
          </a:p>
          <a:p>
            <a:pPr>
              <a:buNone/>
            </a:pPr>
            <a:r>
              <a:rPr lang="en-US" sz="1200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  <a:cs typeface="Times New Roman" pitchFamily="18" charset="0"/>
              </a:rPr>
              <a:t>                                    </a:t>
            </a:r>
            <a:r>
              <a:rPr lang="en-US" sz="2200" dirty="0" smtClean="0">
                <a:latin typeface="Comic Sans MS" pitchFamily="66" charset="0"/>
                <a:cs typeface="Times New Roman" pitchFamily="18" charset="0"/>
              </a:rPr>
              <a:t>if x </a:t>
            </a:r>
            <a:r>
              <a:rPr lang="el-GR" sz="2200" dirty="0" smtClean="0">
                <a:latin typeface="Times New Roman"/>
                <a:cs typeface="Times New Roman"/>
              </a:rPr>
              <a:t>ϵ</a:t>
            </a:r>
            <a:r>
              <a:rPr lang="en-US" sz="2200" dirty="0" smtClean="0">
                <a:latin typeface="Times New Roman"/>
                <a:cs typeface="Times New Roman"/>
              </a:rPr>
              <a:t> A but x </a:t>
            </a:r>
            <a:r>
              <a:rPr lang="el-GR" sz="2200" dirty="0" smtClean="0">
                <a:latin typeface="Times New Roman"/>
                <a:cs typeface="Times New Roman"/>
              </a:rPr>
              <a:t>ϵ</a:t>
            </a:r>
            <a:r>
              <a:rPr lang="en-US" sz="2200" dirty="0" smtClean="0">
                <a:latin typeface="Times New Roman"/>
                <a:cs typeface="Times New Roman"/>
              </a:rPr>
              <a:t> E-A </a:t>
            </a:r>
          </a:p>
          <a:p>
            <a:pPr>
              <a:buNone/>
            </a:pPr>
            <a:r>
              <a:rPr lang="en-US" sz="2200" dirty="0" smtClean="0">
                <a:latin typeface="Comic Sans MS" pitchFamily="66" charset="0"/>
                <a:cs typeface="Times New Roman"/>
              </a:rPr>
              <a:t>a subset of measurable set E.</a:t>
            </a:r>
            <a:r>
              <a:rPr lang="en-US" sz="2200" dirty="0" smtClean="0">
                <a:latin typeface="Times New Roman"/>
                <a:cs typeface="Times New Roman"/>
              </a:rPr>
              <a:t> </a:t>
            </a:r>
            <a:endParaRPr lang="en-US" sz="2200" dirty="0" smtClean="0">
              <a:latin typeface="Georgia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  <a:cs typeface="Times New Roman" pitchFamily="18" charset="0"/>
              </a:rPr>
              <a:t> 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6629400" y="1600200"/>
          <a:ext cx="539750" cy="533400"/>
        </p:xfrm>
        <a:graphic>
          <a:graphicData uri="http://schemas.openxmlformats.org/presentationml/2006/ole">
            <p:oleObj spid="_x0000_s7170" name="Equation" r:id="rId3" imgW="317160" imgH="431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838200" y="5181600"/>
          <a:ext cx="609600" cy="838200"/>
        </p:xfrm>
        <a:graphic>
          <a:graphicData uri="http://schemas.openxmlformats.org/presentationml/2006/ole">
            <p:oleObj spid="_x0000_s7172" name="Equation" r:id="rId4" imgW="203040" imgH="457200" progId="Equation.3">
              <p:embed/>
            </p:oleObj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  </a:t>
            </a:r>
            <a:endParaRPr lang="en-US" sz="2400" dirty="0" smtClean="0">
              <a:latin typeface="Comic Sans MS" pitchFamily="66" charset="0"/>
            </a:endParaRP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 </a:t>
            </a:r>
            <a:r>
              <a:rPr lang="en-US" sz="2400" dirty="0" smtClean="0">
                <a:latin typeface="Comic Sans MS" pitchFamily="66" charset="0"/>
              </a:rPr>
              <a:t>   The </a:t>
            </a:r>
            <a:r>
              <a:rPr lang="en-US" sz="2400" dirty="0" err="1" smtClean="0">
                <a:latin typeface="Comic Sans MS" pitchFamily="66" charset="0"/>
              </a:rPr>
              <a:t>characterstic</a:t>
            </a:r>
            <a:r>
              <a:rPr lang="en-US" sz="2400" dirty="0" smtClean="0">
                <a:latin typeface="Comic Sans MS" pitchFamily="66" charset="0"/>
              </a:rPr>
              <a:t> function of </a:t>
            </a:r>
            <a:r>
              <a:rPr lang="el-GR" sz="2400" dirty="0" smtClean="0">
                <a:latin typeface="Times New Roman"/>
                <a:cs typeface="Times New Roman"/>
              </a:rPr>
              <a:t>χ</a:t>
            </a:r>
            <a:r>
              <a:rPr lang="en-US" sz="1600" dirty="0" smtClean="0">
                <a:latin typeface="Times New Roman"/>
                <a:cs typeface="Times New Roman"/>
              </a:rPr>
              <a:t>A</a:t>
            </a:r>
            <a:r>
              <a:rPr lang="en-US" sz="2400" dirty="0" smtClean="0">
                <a:latin typeface="Times New Roman"/>
                <a:cs typeface="Times New Roman"/>
              </a:rPr>
              <a:t>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of the set A is measurable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  <a:cs typeface="Times New Roman"/>
              </a:rPr>
              <a:t>i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f and only if A is measurable.</a:t>
            </a:r>
          </a:p>
          <a:p>
            <a:pPr>
              <a:buNone/>
            </a:pP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Theorem:</a:t>
            </a:r>
          </a:p>
          <a:p>
            <a:pPr>
              <a:buNone/>
            </a:pPr>
            <a:r>
              <a:rPr lang="en-US" b="1" i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b="1" i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   </a:t>
            </a:r>
            <a:r>
              <a:rPr lang="en-US" sz="2400" dirty="0" smtClean="0">
                <a:latin typeface="Comic Sans MS" pitchFamily="66" charset="0"/>
              </a:rPr>
              <a:t>Let C be any real number and f and g be real value 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</a:rPr>
              <a:t>m</a:t>
            </a:r>
            <a:r>
              <a:rPr lang="en-US" sz="2400" dirty="0" smtClean="0">
                <a:latin typeface="Comic Sans MS" pitchFamily="66" charset="0"/>
              </a:rPr>
              <a:t>easurable function defined on the same measurable set E.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Then  </a:t>
            </a:r>
            <a:r>
              <a:rPr lang="en-US" sz="2400" dirty="0" err="1" smtClean="0">
                <a:latin typeface="Comic Sans MS" pitchFamily="66" charset="0"/>
              </a:rPr>
              <a:t>f+c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cf</a:t>
            </a:r>
            <a:r>
              <a:rPr lang="en-US" sz="2400" dirty="0" smtClean="0">
                <a:latin typeface="Comic Sans MS" pitchFamily="66" charset="0"/>
              </a:rPr>
              <a:t>, </a:t>
            </a:r>
            <a:r>
              <a:rPr lang="en-US" sz="2400" dirty="0" err="1" smtClean="0">
                <a:latin typeface="Comic Sans MS" pitchFamily="66" charset="0"/>
              </a:rPr>
              <a:t>f+g</a:t>
            </a:r>
            <a:r>
              <a:rPr lang="en-US" sz="2400" dirty="0" smtClean="0">
                <a:latin typeface="Comic Sans MS" pitchFamily="66" charset="0"/>
              </a:rPr>
              <a:t>, f-g and </a:t>
            </a:r>
            <a:r>
              <a:rPr lang="en-US" sz="2400" dirty="0" err="1" smtClean="0">
                <a:latin typeface="Comic Sans MS" pitchFamily="66" charset="0"/>
              </a:rPr>
              <a:t>fg</a:t>
            </a:r>
            <a:r>
              <a:rPr lang="en-US" sz="2400" dirty="0" smtClean="0">
                <a:latin typeface="Comic Sans MS" pitchFamily="66" charset="0"/>
              </a:rPr>
              <a:t> are also measurable.</a:t>
            </a:r>
          </a:p>
          <a:p>
            <a:pPr>
              <a:buNone/>
            </a:pPr>
            <a:endParaRPr lang="en-US" b="1" i="1" dirty="0" smtClean="0">
              <a:solidFill>
                <a:schemeClr val="tx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pPr>
              <a:buNone/>
            </a:pP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Definition:</a:t>
            </a:r>
          </a:p>
          <a:p>
            <a:pPr>
              <a:buNone/>
            </a:pPr>
            <a:r>
              <a:rPr lang="en-US" b="1" i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</a:t>
            </a:r>
            <a:r>
              <a:rPr lang="en-US" b="1" i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      </a:t>
            </a:r>
            <a:r>
              <a:rPr lang="en-US" sz="2400" dirty="0" smtClean="0">
                <a:latin typeface="Comic Sans MS" pitchFamily="66" charset="0"/>
              </a:rPr>
              <a:t>The function f is </a:t>
            </a:r>
            <a:r>
              <a:rPr lang="en-US" sz="2400" dirty="0" err="1" smtClean="0">
                <a:latin typeface="Comic Sans MS" pitchFamily="66" charset="0"/>
              </a:rPr>
              <a:t>Borel</a:t>
            </a:r>
            <a:r>
              <a:rPr lang="en-US" sz="2400" dirty="0" smtClean="0">
                <a:latin typeface="Comic Sans MS" pitchFamily="66" charset="0"/>
              </a:rPr>
              <a:t> measurable or a </a:t>
            </a:r>
            <a:r>
              <a:rPr lang="en-US" sz="2400" dirty="0" err="1" smtClean="0">
                <a:latin typeface="Comic Sans MS" pitchFamily="66" charset="0"/>
              </a:rPr>
              <a:t>Borel</a:t>
            </a:r>
            <a:r>
              <a:rPr lang="en-US" sz="2400" dirty="0" smtClean="0">
                <a:latin typeface="Comic Sans MS" pitchFamily="66" charset="0"/>
              </a:rPr>
              <a:t> measurable  </a:t>
            </a:r>
          </a:p>
          <a:p>
            <a:pPr>
              <a:buNone/>
            </a:pPr>
            <a:r>
              <a:rPr lang="en-US" sz="2400" dirty="0" smtClean="0">
                <a:latin typeface="Comic Sans MS" pitchFamily="66" charset="0"/>
              </a:rPr>
              <a:t>Function if </a:t>
            </a:r>
            <a:r>
              <a:rPr lang="en-US" sz="2400" dirty="0" smtClean="0">
                <a:latin typeface="Times New Roman"/>
                <a:cs typeface="Times New Roman"/>
              </a:rPr>
              <a:t>Ɐ </a:t>
            </a:r>
            <a:r>
              <a:rPr lang="el-GR" sz="2400" dirty="0" smtClean="0">
                <a:latin typeface="Times New Roman"/>
                <a:cs typeface="Times New Roman"/>
              </a:rPr>
              <a:t>α</a:t>
            </a:r>
            <a:r>
              <a:rPr lang="en-US" sz="2400" dirty="0" smtClean="0">
                <a:latin typeface="Times New Roman"/>
                <a:cs typeface="Times New Roman"/>
              </a:rPr>
              <a:t> [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x : f(x)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&gt; </a:t>
            </a:r>
            <a:r>
              <a:rPr lang="el-GR" sz="2400" dirty="0" smtClean="0">
                <a:latin typeface="Times New Roman"/>
                <a:cs typeface="Times New Roman"/>
              </a:rPr>
              <a:t>α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] is a </a:t>
            </a:r>
            <a:r>
              <a:rPr lang="en-US" sz="2400" b="1" dirty="0" err="1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Times New Roman"/>
              </a:rPr>
              <a:t>Borel</a:t>
            </a:r>
            <a:r>
              <a:rPr lang="en-US" sz="2400" b="1" dirty="0" smtClean="0">
                <a:solidFill>
                  <a:schemeClr val="accent3">
                    <a:lumMod val="50000"/>
                  </a:schemeClr>
                </a:solidFill>
                <a:latin typeface="Comic Sans MS" pitchFamily="66" charset="0"/>
                <a:cs typeface="Times New Roman"/>
              </a:rPr>
              <a:t> set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.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  <a:cs typeface="Times New Roman"/>
              </a:rPr>
              <a:t> 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       If a property holds except on a set of measure zero. We </a:t>
            </a:r>
          </a:p>
          <a:p>
            <a:pPr>
              <a:buNone/>
            </a:pPr>
            <a:r>
              <a:rPr lang="en-US" sz="2400" dirty="0">
                <a:latin typeface="Comic Sans MS" pitchFamily="66" charset="0"/>
                <a:cs typeface="Times New Roman"/>
              </a:rPr>
              <a:t>s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ay that it holds </a:t>
            </a:r>
            <a:r>
              <a:rPr lang="en-US" sz="2400" dirty="0" err="1" smtClean="0">
                <a:latin typeface="Comic Sans MS" pitchFamily="66" charset="0"/>
                <a:cs typeface="Times New Roman"/>
              </a:rPr>
              <a:t>atmost</a:t>
            </a:r>
            <a:r>
              <a:rPr lang="en-US" sz="2400" dirty="0" smtClean="0">
                <a:latin typeface="Comic Sans MS" pitchFamily="66" charset="0"/>
                <a:cs typeface="Times New Roman"/>
              </a:rPr>
              <a:t> everywhere usually abbreviated</a:t>
            </a:r>
          </a:p>
          <a:p>
            <a:pPr>
              <a:buNone/>
            </a:pP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“</a:t>
            </a: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Atmost</a:t>
            </a:r>
            <a:r>
              <a:rPr lang="en-US" sz="2400" b="1" dirty="0" smtClean="0">
                <a:solidFill>
                  <a:schemeClr val="accent2">
                    <a:lumMod val="75000"/>
                  </a:schemeClr>
                </a:solidFill>
                <a:latin typeface="Comic Sans MS" pitchFamily="66" charset="0"/>
              </a:rPr>
              <a:t> everywhere”.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