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8001000" cy="2286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HAJEE KARUTHA ROWTHER HOWDIA COLLEGE</a:t>
            </a:r>
            <a:br>
              <a:rPr lang="en-US" sz="3200" b="1" dirty="0" smtClean="0"/>
            </a:br>
            <a:r>
              <a:rPr lang="en-US" sz="3200" b="1" dirty="0" smtClean="0"/>
              <a:t>UTHAMAPALAYAM.</a:t>
            </a:r>
            <a:br>
              <a:rPr lang="en-US" sz="3200" b="1" dirty="0" smtClean="0"/>
            </a:br>
            <a:r>
              <a:rPr lang="en-US" sz="3200" b="1" dirty="0" smtClean="0"/>
              <a:t>DEPARTMENT OF MATHEMATICS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953000"/>
            <a:ext cx="6705600" cy="1524000"/>
          </a:xfrm>
        </p:spPr>
        <p:txBody>
          <a:bodyPr>
            <a:normAutofit/>
          </a:bodyPr>
          <a:lstStyle/>
          <a:p>
            <a:pPr algn="ctr"/>
            <a:endParaRPr lang="en-US" sz="2000" b="1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M.VIJAYASANKARI., M.Sc., M.Ed., </a:t>
            </a:r>
            <a:r>
              <a:rPr lang="en-US" sz="2000" b="1" dirty="0" err="1" smtClean="0"/>
              <a:t>M.Phil.</a:t>
            </a:r>
            <a:r>
              <a:rPr lang="en-US" sz="2000" b="1" dirty="0" smtClean="0"/>
              <a:t>, Ph.D.,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924800" y="57150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7467600" cy="2163762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Topology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II – M.Sc., Mathematics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8748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Topology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 Set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Closed Set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Homeomorphic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Times" pitchFamily="12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en-US"/>
              <a:t>Topology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8748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Topology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a set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collection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subsets of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where: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Ø and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in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en-US"/>
              <a:t>Topology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8748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Topology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a set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collection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subsets of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where: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Ø and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in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union of elements in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in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en-US"/>
              <a:t>Topology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874838"/>
            <a:ext cx="8229600" cy="45259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Topology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a set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collection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subsets of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where: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Ø and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in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endParaRPr kumimoji="0" lang="en-US" sz="2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union of elements in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in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endParaRPr kumimoji="0" lang="en-US" sz="2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intersection of any finite subcollection of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</a:t>
            </a:r>
            <a:endParaRPr kumimoji="0" lang="en-US" sz="21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en-US"/>
              <a:t>Topology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874838"/>
            <a:ext cx="8229600" cy="45259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Topology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a set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collection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subsets of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where: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Ø and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in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endParaRPr kumimoji="0" lang="en-US" sz="2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union of elements in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in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endParaRPr kumimoji="0" lang="en-US" sz="2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intersection of any finite subcollection of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</a:t>
            </a:r>
            <a:r>
              <a:rPr kumimoji="0" lang="en-US" sz="2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set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a topology has been specified is a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Topological Space.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" name="Oval 4"/>
          <p:cNvSpPr>
            <a:spLocks noChangeAspect="1" noChangeArrowheads="1"/>
          </p:cNvSpPr>
          <p:nvPr/>
        </p:nvSpPr>
        <p:spPr bwMode="auto">
          <a:xfrm>
            <a:off x="762000" y="3429000"/>
            <a:ext cx="152400" cy="152400"/>
          </a:xfrm>
          <a:prstGeom prst="ellipse">
            <a:avLst/>
          </a:prstGeom>
          <a:solidFill>
            <a:srgbClr val="E3231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spect="1" noChangeArrowheads="1"/>
          </p:cNvSpPr>
          <p:nvPr/>
        </p:nvSpPr>
        <p:spPr bwMode="auto">
          <a:xfrm>
            <a:off x="1371600" y="3429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spect="1" noChangeArrowheads="1"/>
          </p:cNvSpPr>
          <p:nvPr/>
        </p:nvSpPr>
        <p:spPr bwMode="auto">
          <a:xfrm>
            <a:off x="1981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spect="1" noChangeArrowheads="1"/>
          </p:cNvSpPr>
          <p:nvPr/>
        </p:nvSpPr>
        <p:spPr bwMode="auto">
          <a:xfrm>
            <a:off x="228600" y="2990850"/>
            <a:ext cx="2493963" cy="1047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spect="1" noChangeArrowheads="1"/>
          </p:cNvSpPr>
          <p:nvPr/>
        </p:nvSpPr>
        <p:spPr bwMode="auto">
          <a:xfrm>
            <a:off x="3878263" y="3429000"/>
            <a:ext cx="152400" cy="152400"/>
          </a:xfrm>
          <a:prstGeom prst="ellipse">
            <a:avLst/>
          </a:prstGeom>
          <a:solidFill>
            <a:srgbClr val="E3231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spect="1" noChangeArrowheads="1"/>
          </p:cNvSpPr>
          <p:nvPr/>
        </p:nvSpPr>
        <p:spPr bwMode="auto">
          <a:xfrm>
            <a:off x="4457700" y="3429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spect="1" noChangeArrowheads="1"/>
          </p:cNvSpPr>
          <p:nvPr/>
        </p:nvSpPr>
        <p:spPr bwMode="auto">
          <a:xfrm>
            <a:off x="5037138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spect="1" noChangeArrowheads="1"/>
          </p:cNvSpPr>
          <p:nvPr/>
        </p:nvSpPr>
        <p:spPr bwMode="auto">
          <a:xfrm>
            <a:off x="3314700" y="2990850"/>
            <a:ext cx="2493963" cy="1047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 noChangeAspect="1" noChangeArrowheads="1"/>
          </p:cNvSpPr>
          <p:nvPr/>
        </p:nvSpPr>
        <p:spPr bwMode="auto">
          <a:xfrm>
            <a:off x="3878263" y="6019800"/>
            <a:ext cx="152400" cy="152400"/>
          </a:xfrm>
          <a:prstGeom prst="ellipse">
            <a:avLst/>
          </a:prstGeom>
          <a:solidFill>
            <a:srgbClr val="E3231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spect="1" noChangeArrowheads="1"/>
          </p:cNvSpPr>
          <p:nvPr/>
        </p:nvSpPr>
        <p:spPr bwMode="auto">
          <a:xfrm>
            <a:off x="4457700" y="6019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spect="1" noChangeArrowheads="1"/>
          </p:cNvSpPr>
          <p:nvPr/>
        </p:nvSpPr>
        <p:spPr bwMode="auto">
          <a:xfrm>
            <a:off x="5037138" y="6019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>
            <a:spLocks noChangeAspect="1" noChangeArrowheads="1"/>
          </p:cNvSpPr>
          <p:nvPr/>
        </p:nvSpPr>
        <p:spPr bwMode="auto">
          <a:xfrm>
            <a:off x="3314700" y="5581650"/>
            <a:ext cx="2493963" cy="1047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6"/>
          <p:cNvSpPr>
            <a:spLocks noChangeAspect="1" noChangeArrowheads="1"/>
          </p:cNvSpPr>
          <p:nvPr/>
        </p:nvSpPr>
        <p:spPr bwMode="auto">
          <a:xfrm>
            <a:off x="6964363" y="6019800"/>
            <a:ext cx="152400" cy="152400"/>
          </a:xfrm>
          <a:prstGeom prst="ellipse">
            <a:avLst/>
          </a:prstGeom>
          <a:solidFill>
            <a:srgbClr val="E3231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7"/>
          <p:cNvSpPr>
            <a:spLocks noChangeAspect="1" noChangeArrowheads="1"/>
          </p:cNvSpPr>
          <p:nvPr/>
        </p:nvSpPr>
        <p:spPr bwMode="auto">
          <a:xfrm>
            <a:off x="7543800" y="6019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8180388" y="6019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9"/>
          <p:cNvSpPr>
            <a:spLocks noChangeAspect="1" noChangeArrowheads="1"/>
          </p:cNvSpPr>
          <p:nvPr/>
        </p:nvSpPr>
        <p:spPr bwMode="auto">
          <a:xfrm>
            <a:off x="6400800" y="5581650"/>
            <a:ext cx="2493963" cy="1047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0"/>
          <p:cNvSpPr>
            <a:spLocks noChangeAspect="1" noChangeArrowheads="1"/>
          </p:cNvSpPr>
          <p:nvPr/>
        </p:nvSpPr>
        <p:spPr bwMode="auto">
          <a:xfrm>
            <a:off x="3878263" y="4724400"/>
            <a:ext cx="152400" cy="152400"/>
          </a:xfrm>
          <a:prstGeom prst="ellipse">
            <a:avLst/>
          </a:prstGeom>
          <a:solidFill>
            <a:srgbClr val="E3231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1"/>
          <p:cNvSpPr>
            <a:spLocks noChangeAspect="1" noChangeArrowheads="1"/>
          </p:cNvSpPr>
          <p:nvPr/>
        </p:nvSpPr>
        <p:spPr bwMode="auto">
          <a:xfrm>
            <a:off x="4457700" y="4724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22"/>
          <p:cNvSpPr>
            <a:spLocks noChangeAspect="1" noChangeArrowheads="1"/>
          </p:cNvSpPr>
          <p:nvPr/>
        </p:nvSpPr>
        <p:spPr bwMode="auto">
          <a:xfrm>
            <a:off x="5037138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spect="1" noChangeArrowheads="1"/>
          </p:cNvSpPr>
          <p:nvPr/>
        </p:nvSpPr>
        <p:spPr bwMode="auto">
          <a:xfrm>
            <a:off x="3314700" y="4286250"/>
            <a:ext cx="2493963" cy="1047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4"/>
          <p:cNvSpPr>
            <a:spLocks noChangeAspect="1" noChangeArrowheads="1"/>
          </p:cNvSpPr>
          <p:nvPr/>
        </p:nvSpPr>
        <p:spPr bwMode="auto">
          <a:xfrm>
            <a:off x="762000" y="4724400"/>
            <a:ext cx="152400" cy="152400"/>
          </a:xfrm>
          <a:prstGeom prst="ellipse">
            <a:avLst/>
          </a:prstGeom>
          <a:solidFill>
            <a:srgbClr val="E3231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5"/>
          <p:cNvSpPr>
            <a:spLocks noChangeAspect="1" noChangeArrowheads="1"/>
          </p:cNvSpPr>
          <p:nvPr/>
        </p:nvSpPr>
        <p:spPr bwMode="auto">
          <a:xfrm>
            <a:off x="1371600" y="4724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6"/>
          <p:cNvSpPr>
            <a:spLocks noChangeAspect="1" noChangeArrowheads="1"/>
          </p:cNvSpPr>
          <p:nvPr/>
        </p:nvSpPr>
        <p:spPr bwMode="auto">
          <a:xfrm>
            <a:off x="19812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7"/>
          <p:cNvSpPr>
            <a:spLocks noChangeAspect="1" noChangeArrowheads="1"/>
          </p:cNvSpPr>
          <p:nvPr/>
        </p:nvSpPr>
        <p:spPr bwMode="auto">
          <a:xfrm>
            <a:off x="228600" y="4286250"/>
            <a:ext cx="2493963" cy="1047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8"/>
          <p:cNvSpPr>
            <a:spLocks noChangeAspect="1" noChangeArrowheads="1"/>
          </p:cNvSpPr>
          <p:nvPr/>
        </p:nvSpPr>
        <p:spPr bwMode="auto">
          <a:xfrm>
            <a:off x="762000" y="6019800"/>
            <a:ext cx="152400" cy="152400"/>
          </a:xfrm>
          <a:prstGeom prst="ellipse">
            <a:avLst/>
          </a:prstGeom>
          <a:solidFill>
            <a:srgbClr val="E3231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9"/>
          <p:cNvSpPr>
            <a:spLocks noChangeAspect="1" noChangeArrowheads="1"/>
          </p:cNvSpPr>
          <p:nvPr/>
        </p:nvSpPr>
        <p:spPr bwMode="auto">
          <a:xfrm>
            <a:off x="1371600" y="6019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0"/>
          <p:cNvSpPr>
            <a:spLocks noChangeAspect="1" noChangeArrowheads="1"/>
          </p:cNvSpPr>
          <p:nvPr/>
        </p:nvSpPr>
        <p:spPr bwMode="auto">
          <a:xfrm>
            <a:off x="1981200" y="6019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1"/>
          <p:cNvSpPr>
            <a:spLocks noChangeAspect="1" noChangeArrowheads="1"/>
          </p:cNvSpPr>
          <p:nvPr/>
        </p:nvSpPr>
        <p:spPr bwMode="auto">
          <a:xfrm>
            <a:off x="228600" y="5581650"/>
            <a:ext cx="2493963" cy="1047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>
            <a:off x="6964363" y="3429000"/>
            <a:ext cx="152400" cy="152400"/>
          </a:xfrm>
          <a:prstGeom prst="ellipse">
            <a:avLst/>
          </a:prstGeom>
          <a:solidFill>
            <a:srgbClr val="E3231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33"/>
          <p:cNvSpPr>
            <a:spLocks noChangeAspect="1" noChangeArrowheads="1"/>
          </p:cNvSpPr>
          <p:nvPr/>
        </p:nvSpPr>
        <p:spPr bwMode="auto">
          <a:xfrm>
            <a:off x="7543800" y="3429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34"/>
          <p:cNvSpPr>
            <a:spLocks noChangeAspect="1" noChangeArrowheads="1"/>
          </p:cNvSpPr>
          <p:nvPr/>
        </p:nvSpPr>
        <p:spPr bwMode="auto">
          <a:xfrm>
            <a:off x="8123238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35"/>
          <p:cNvSpPr>
            <a:spLocks noChangeAspect="1" noChangeArrowheads="1"/>
          </p:cNvSpPr>
          <p:nvPr/>
        </p:nvSpPr>
        <p:spPr bwMode="auto">
          <a:xfrm>
            <a:off x="6400800" y="2990850"/>
            <a:ext cx="2493963" cy="1047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36"/>
          <p:cNvSpPr>
            <a:spLocks noChangeAspect="1" noChangeArrowheads="1"/>
          </p:cNvSpPr>
          <p:nvPr/>
        </p:nvSpPr>
        <p:spPr bwMode="auto">
          <a:xfrm>
            <a:off x="6964363" y="4724400"/>
            <a:ext cx="152400" cy="152400"/>
          </a:xfrm>
          <a:prstGeom prst="ellipse">
            <a:avLst/>
          </a:prstGeom>
          <a:solidFill>
            <a:srgbClr val="E3231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/>
          <p:cNvSpPr>
            <a:spLocks noChangeAspect="1" noChangeArrowheads="1"/>
          </p:cNvSpPr>
          <p:nvPr/>
        </p:nvSpPr>
        <p:spPr bwMode="auto">
          <a:xfrm>
            <a:off x="7543800" y="4724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38"/>
          <p:cNvSpPr>
            <a:spLocks noChangeAspect="1" noChangeArrowheads="1"/>
          </p:cNvSpPr>
          <p:nvPr/>
        </p:nvSpPr>
        <p:spPr bwMode="auto">
          <a:xfrm>
            <a:off x="8151813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39"/>
          <p:cNvSpPr>
            <a:spLocks noChangeAspect="1" noChangeArrowheads="1"/>
          </p:cNvSpPr>
          <p:nvPr/>
        </p:nvSpPr>
        <p:spPr bwMode="auto">
          <a:xfrm>
            <a:off x="6400800" y="4286250"/>
            <a:ext cx="2493963" cy="1047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40"/>
          <p:cNvSpPr>
            <a:spLocks noChangeAspect="1" noChangeArrowheads="1"/>
          </p:cNvSpPr>
          <p:nvPr/>
        </p:nvSpPr>
        <p:spPr bwMode="auto">
          <a:xfrm>
            <a:off x="3759200" y="331946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3581400" y="3159125"/>
            <a:ext cx="1371600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42"/>
          <p:cNvSpPr>
            <a:spLocks noChangeAspect="1" noChangeArrowheads="1"/>
          </p:cNvSpPr>
          <p:nvPr/>
        </p:nvSpPr>
        <p:spPr bwMode="auto">
          <a:xfrm>
            <a:off x="7416800" y="33115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645275" y="3159125"/>
            <a:ext cx="1371600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7254875" y="3159125"/>
            <a:ext cx="1371600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spect="1" noChangeArrowheads="1"/>
          </p:cNvSpPr>
          <p:nvPr/>
        </p:nvSpPr>
        <p:spPr bwMode="auto">
          <a:xfrm>
            <a:off x="1246188" y="46180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76250" y="5756275"/>
            <a:ext cx="1371600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47"/>
          <p:cNvSpPr>
            <a:spLocks noChangeAspect="1" noChangeArrowheads="1"/>
          </p:cNvSpPr>
          <p:nvPr/>
        </p:nvSpPr>
        <p:spPr bwMode="auto">
          <a:xfrm>
            <a:off x="3771900" y="59166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48"/>
          <p:cNvSpPr>
            <a:spLocks noChangeAspect="1" noChangeArrowheads="1"/>
          </p:cNvSpPr>
          <p:nvPr/>
        </p:nvSpPr>
        <p:spPr bwMode="auto">
          <a:xfrm>
            <a:off x="4338638" y="59023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3568700" y="5770563"/>
            <a:ext cx="1371600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4191000" y="4471988"/>
            <a:ext cx="1371600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1"/>
          <p:cNvSpPr>
            <a:spLocks noChangeAspect="1" noChangeArrowheads="1"/>
          </p:cNvSpPr>
          <p:nvPr/>
        </p:nvSpPr>
        <p:spPr bwMode="auto">
          <a:xfrm>
            <a:off x="3759200" y="46196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2"/>
          <p:cNvSpPr>
            <a:spLocks noChangeAspect="1" noChangeArrowheads="1"/>
          </p:cNvSpPr>
          <p:nvPr/>
        </p:nvSpPr>
        <p:spPr bwMode="auto">
          <a:xfrm>
            <a:off x="7418388" y="462438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6615113" y="4471988"/>
            <a:ext cx="1371600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7256463" y="4471988"/>
            <a:ext cx="1371600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55"/>
          <p:cNvSpPr>
            <a:spLocks noChangeAspect="1" noChangeArrowheads="1"/>
          </p:cNvSpPr>
          <p:nvPr/>
        </p:nvSpPr>
        <p:spPr bwMode="auto">
          <a:xfrm>
            <a:off x="8054975" y="462438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56"/>
          <p:cNvSpPr>
            <a:spLocks noChangeAspect="1" noChangeArrowheads="1"/>
          </p:cNvSpPr>
          <p:nvPr/>
        </p:nvSpPr>
        <p:spPr bwMode="auto">
          <a:xfrm>
            <a:off x="7432675" y="59086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6629400" y="5756275"/>
            <a:ext cx="1371600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7270750" y="5756275"/>
            <a:ext cx="1371600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59"/>
          <p:cNvSpPr>
            <a:spLocks noChangeAspect="1" noChangeArrowheads="1"/>
          </p:cNvSpPr>
          <p:nvPr/>
        </p:nvSpPr>
        <p:spPr bwMode="auto">
          <a:xfrm>
            <a:off x="8069263" y="59086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60"/>
          <p:cNvSpPr>
            <a:spLocks noChangeAspect="1" noChangeArrowheads="1"/>
          </p:cNvSpPr>
          <p:nvPr/>
        </p:nvSpPr>
        <p:spPr bwMode="auto">
          <a:xfrm>
            <a:off x="6853238" y="59086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61"/>
          <p:cNvSpPr>
            <a:spLocks/>
          </p:cNvSpPr>
          <p:nvPr/>
        </p:nvSpPr>
        <p:spPr bwMode="auto">
          <a:xfrm>
            <a:off x="6780213" y="5840413"/>
            <a:ext cx="1806575" cy="746125"/>
          </a:xfrm>
          <a:custGeom>
            <a:avLst/>
            <a:gdLst/>
            <a:ahLst/>
            <a:cxnLst>
              <a:cxn ang="0">
                <a:pos x="155" y="4"/>
              </a:cxn>
              <a:cxn ang="0">
                <a:pos x="7" y="118"/>
              </a:cxn>
              <a:cxn ang="0">
                <a:pos x="199" y="422"/>
              </a:cxn>
              <a:cxn ang="0">
                <a:pos x="990" y="405"/>
              </a:cxn>
              <a:cxn ang="0">
                <a:pos x="1086" y="100"/>
              </a:cxn>
              <a:cxn ang="0">
                <a:pos x="938" y="4"/>
              </a:cxn>
              <a:cxn ang="0">
                <a:pos x="799" y="74"/>
              </a:cxn>
              <a:cxn ang="0">
                <a:pos x="743" y="337"/>
              </a:cxn>
              <a:cxn ang="0">
                <a:pos x="355" y="352"/>
              </a:cxn>
              <a:cxn ang="0">
                <a:pos x="303" y="65"/>
              </a:cxn>
              <a:cxn ang="0">
                <a:pos x="155" y="4"/>
              </a:cxn>
            </a:cxnLst>
            <a:rect l="0" t="0" r="r" b="b"/>
            <a:pathLst>
              <a:path w="1138" h="470">
                <a:moveTo>
                  <a:pt x="155" y="4"/>
                </a:moveTo>
                <a:cubicBezTo>
                  <a:pt x="106" y="11"/>
                  <a:pt x="0" y="48"/>
                  <a:pt x="7" y="118"/>
                </a:cubicBezTo>
                <a:cubicBezTo>
                  <a:pt x="14" y="188"/>
                  <a:pt x="35" y="374"/>
                  <a:pt x="199" y="422"/>
                </a:cubicBezTo>
                <a:cubicBezTo>
                  <a:pt x="363" y="470"/>
                  <a:pt x="842" y="459"/>
                  <a:pt x="990" y="405"/>
                </a:cubicBezTo>
                <a:cubicBezTo>
                  <a:pt x="1138" y="351"/>
                  <a:pt x="1095" y="167"/>
                  <a:pt x="1086" y="100"/>
                </a:cubicBezTo>
                <a:cubicBezTo>
                  <a:pt x="1077" y="33"/>
                  <a:pt x="986" y="8"/>
                  <a:pt x="938" y="4"/>
                </a:cubicBezTo>
                <a:cubicBezTo>
                  <a:pt x="890" y="0"/>
                  <a:pt x="831" y="19"/>
                  <a:pt x="799" y="74"/>
                </a:cubicBezTo>
                <a:cubicBezTo>
                  <a:pt x="767" y="129"/>
                  <a:pt x="817" y="291"/>
                  <a:pt x="743" y="337"/>
                </a:cubicBezTo>
                <a:cubicBezTo>
                  <a:pt x="669" y="383"/>
                  <a:pt x="428" y="397"/>
                  <a:pt x="355" y="352"/>
                </a:cubicBezTo>
                <a:cubicBezTo>
                  <a:pt x="282" y="307"/>
                  <a:pt x="336" y="123"/>
                  <a:pt x="303" y="65"/>
                </a:cubicBezTo>
                <a:cubicBezTo>
                  <a:pt x="270" y="7"/>
                  <a:pt x="186" y="17"/>
                  <a:pt x="155" y="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2489200" y="1771650"/>
            <a:ext cx="398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0"/>
          </a:p>
        </p:txBody>
      </p:sp>
      <p:sp>
        <p:nvSpPr>
          <p:cNvPr id="64" name="Rectangle 63"/>
          <p:cNvSpPr txBox="1">
            <a:spLocks noChangeArrowheads="1"/>
          </p:cNvSpPr>
          <p:nvPr/>
        </p:nvSpPr>
        <p:spPr>
          <a:xfrm>
            <a:off x="104775" y="1884363"/>
            <a:ext cx="8915400" cy="858837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Times" pitchFamily="12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three point set {red, yellow, blue} has 9 possible topologies.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196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HAJEE KARUTHA ROWTHER HOWDIA COLLEGE UTHAMAPALAYAM. DEPARTMENT OF MATHEMATICS</vt:lpstr>
      <vt:lpstr>Topology II – M.Sc., Mathematics</vt:lpstr>
      <vt:lpstr>Definitions</vt:lpstr>
      <vt:lpstr>Topology</vt:lpstr>
      <vt:lpstr>Topology</vt:lpstr>
      <vt:lpstr>Topology</vt:lpstr>
      <vt:lpstr>Topology</vt:lpstr>
      <vt:lpstr>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12</cp:revision>
  <dcterms:created xsi:type="dcterms:W3CDTF">2006-08-16T00:00:00Z</dcterms:created>
  <dcterms:modified xsi:type="dcterms:W3CDTF">2020-10-20T14:43:56Z</dcterms:modified>
</cp:coreProperties>
</file>