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9C6F-F959-403B-8E2C-FF27CFFCA4D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C2FA-AA57-49B9-92A4-86E1A14B82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9C6F-F959-403B-8E2C-FF27CFFCA4D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C2FA-AA57-49B9-92A4-86E1A14B8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9C6F-F959-403B-8E2C-FF27CFFCA4D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C2FA-AA57-49B9-92A4-86E1A14B8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9C6F-F959-403B-8E2C-FF27CFFCA4D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C2FA-AA57-49B9-92A4-86E1A14B8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9C6F-F959-403B-8E2C-FF27CFFCA4D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C2FA-AA57-49B9-92A4-86E1A14B82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9C6F-F959-403B-8E2C-FF27CFFCA4D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C2FA-AA57-49B9-92A4-86E1A14B8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9C6F-F959-403B-8E2C-FF27CFFCA4D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C2FA-AA57-49B9-92A4-86E1A14B8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9C6F-F959-403B-8E2C-FF27CFFCA4D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C2FA-AA57-49B9-92A4-86E1A14B8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9C6F-F959-403B-8E2C-FF27CFFCA4D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C2FA-AA57-49B9-92A4-86E1A14B8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9C6F-F959-403B-8E2C-FF27CFFCA4D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C2FA-AA57-49B9-92A4-86E1A14B8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9C6F-F959-403B-8E2C-FF27CFFCA4D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B8C2FA-AA57-49B9-92A4-86E1A14B823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2C9C6F-F959-403B-8E2C-FF27CFFCA4D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B8C2FA-AA57-49B9-92A4-86E1A14B823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ideo" Target="3shape.g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8001000" cy="2286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HAJEE KARUTHA ROWTHER HOWDIA COLLEGE</a:t>
            </a:r>
            <a:br>
              <a:rPr lang="en-US" sz="3200" b="1" dirty="0" smtClean="0"/>
            </a:br>
            <a:r>
              <a:rPr lang="en-US" sz="3200" b="1" dirty="0" smtClean="0"/>
              <a:t>UTHAMAPALAYAM.</a:t>
            </a:r>
            <a:br>
              <a:rPr lang="en-US" sz="3200" b="1" dirty="0" smtClean="0"/>
            </a:br>
            <a:r>
              <a:rPr lang="en-US" sz="3200" b="1" dirty="0" smtClean="0"/>
              <a:t>DEPARTMENT OF MATHEMATICS</a:t>
            </a:r>
            <a:endParaRPr lang="en-US" sz="3200" b="1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705600" cy="1524000"/>
          </a:xfrm>
        </p:spPr>
        <p:txBody>
          <a:bodyPr>
            <a:normAutofit/>
          </a:bodyPr>
          <a:lstStyle/>
          <a:p>
            <a:pPr algn="ctr"/>
            <a:endParaRPr lang="en-US" sz="2000" b="1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b="1" dirty="0" smtClean="0"/>
              <a:t>M.VIJAYASANKARI., M.Sc., M.Ed., </a:t>
            </a:r>
            <a:r>
              <a:rPr lang="en-US" sz="2000" b="1" dirty="0" err="1" smtClean="0"/>
              <a:t>M.Phil.</a:t>
            </a:r>
            <a:r>
              <a:rPr lang="en-US" sz="2000" b="1" dirty="0" smtClean="0"/>
              <a:t>, Ph.D.,</a:t>
            </a:r>
            <a:endParaRPr lang="en-US" sz="2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620000" y="57150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76200"/>
            <a:ext cx="89154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Homeomorphism</a:t>
            </a: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74838"/>
            <a:ext cx="8229600" cy="46021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:  X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24" charset="2"/>
              </a:rPr>
              <a:t>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is a homeomorphism if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topological spaces and both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</a:t>
            </a:r>
            <a:r>
              <a:rPr kumimoji="0" lang="en-US" sz="2800" b="0" i="1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continuous.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topological spaces are the “same” or homeomorphic if there exists a homeomorphism from one space to the other.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easier to tell that two spaces are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homeomorphic.  Homeomoprhic spaces have certain characteristics.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62263" y="1743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i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76200"/>
            <a:ext cx="89154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Homeomorphic</a:t>
            </a: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1874838"/>
            <a:ext cx="8686800" cy="4525962"/>
          </a:xfrm>
          <a:prstGeom prst="rect">
            <a:avLst/>
          </a:prstGeom>
          <a:noFill/>
        </p:spPr>
        <p:txBody>
          <a:bodyPr lIns="0" rIns="0"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Homeomorphic spaces can be visualized by stretching, folding, and bending one space to another.  Think of topology as the ‘rubber’ subject.    Just don’t pinch, break or cut.</a:t>
            </a: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Times" pitchFamily="12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76200"/>
            <a:ext cx="89154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Homeomorphic</a:t>
            </a: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1874838"/>
            <a:ext cx="8686800" cy="4525962"/>
          </a:xfrm>
          <a:prstGeom prst="rect">
            <a:avLst/>
          </a:prstGeom>
          <a:noFill/>
        </p:spPr>
        <p:txBody>
          <a:bodyPr lIns="0" rIns="0"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Homeomorphic spaces can be visualized by stretching, folding, and bending one space to another.  Think of topology as the ‘rubber’ subject.    Just don’t pinch, break or cut.</a:t>
            </a: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Times" pitchFamily="12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3shape.gif" descr="Mac A Doodle Doo:Users:Esmerelda:Documents:Topology HS deck:3shape.gif">
            <a:hlinkClick r:id="" action="ppaction://ole?verb=0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552825"/>
            <a:ext cx="4483100" cy="326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76200"/>
            <a:ext cx="89916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Homeomorphic Spaces?</a:t>
            </a: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952500" y="2171700"/>
            <a:ext cx="1447800" cy="1600200"/>
          </a:xfrm>
          <a:prstGeom prst="ellipse">
            <a:avLst/>
          </a:prstGeom>
          <a:solidFill>
            <a:srgbClr val="E323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90950" y="2133600"/>
            <a:ext cx="1752600" cy="1676400"/>
          </a:xfrm>
          <a:prstGeom prst="rect">
            <a:avLst/>
          </a:prstGeom>
          <a:solidFill>
            <a:srgbClr val="E3231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934200" y="2209800"/>
            <a:ext cx="1676400" cy="1524000"/>
          </a:xfrm>
          <a:prstGeom prst="triangle">
            <a:avLst>
              <a:gd name="adj" fmla="val 50000"/>
            </a:avLst>
          </a:prstGeom>
          <a:solidFill>
            <a:srgbClr val="E3231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952500" y="5029200"/>
            <a:ext cx="1447800" cy="1371600"/>
          </a:xfrm>
          <a:prstGeom prst="plus">
            <a:avLst>
              <a:gd name="adj" fmla="val 25000"/>
            </a:avLst>
          </a:prstGeom>
          <a:solidFill>
            <a:srgbClr val="E3231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886200" y="4724400"/>
            <a:ext cx="1600200" cy="16002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E323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972300" y="4876800"/>
            <a:ext cx="1600200" cy="15240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E3231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445375" y="225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One of these things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51600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295400"/>
            <a:ext cx="7467600" cy="216376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Topology</a:t>
            </a:r>
            <a:b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 – M.Sc., Mathematics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76200"/>
            <a:ext cx="89154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Classifiying Sets</a:t>
            </a: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74838"/>
            <a:ext cx="8229600" cy="45259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subset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called 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in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T.</a:t>
            </a:r>
            <a:endParaRPr kumimoji="0" lang="en-US" sz="26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76200"/>
            <a:ext cx="89154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Classifiying Sets</a:t>
            </a: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74838"/>
            <a:ext cx="8229600" cy="45259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subset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called 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in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subset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called 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Closed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the complement of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in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76200"/>
            <a:ext cx="89154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Open and Closed Sets</a:t>
            </a: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74838"/>
            <a:ext cx="8229600" cy="45259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Times" pitchFamily="12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Times" pitchFamily="12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val 4"/>
          <p:cNvSpPr>
            <a:spLocks noChangeAspect="1" noChangeArrowheads="1"/>
          </p:cNvSpPr>
          <p:nvPr/>
        </p:nvSpPr>
        <p:spPr bwMode="auto">
          <a:xfrm>
            <a:off x="762000" y="2514600"/>
            <a:ext cx="152400" cy="152400"/>
          </a:xfrm>
          <a:prstGeom prst="ellipse">
            <a:avLst/>
          </a:prstGeom>
          <a:solidFill>
            <a:srgbClr val="E323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1371600" y="2514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981200" y="2514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7"/>
          <p:cNvSpPr>
            <a:spLocks noChangeAspect="1" noChangeArrowheads="1"/>
          </p:cNvSpPr>
          <p:nvPr/>
        </p:nvSpPr>
        <p:spPr bwMode="auto">
          <a:xfrm>
            <a:off x="228600" y="2076450"/>
            <a:ext cx="2493963" cy="1047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8"/>
          <p:cNvSpPr>
            <a:spLocks noChangeAspect="1" noChangeArrowheads="1"/>
          </p:cNvSpPr>
          <p:nvPr/>
        </p:nvSpPr>
        <p:spPr bwMode="auto">
          <a:xfrm>
            <a:off x="3878263" y="2514600"/>
            <a:ext cx="152400" cy="152400"/>
          </a:xfrm>
          <a:prstGeom prst="ellipse">
            <a:avLst/>
          </a:prstGeom>
          <a:solidFill>
            <a:srgbClr val="E323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4457700" y="2514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5037138" y="2514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/>
          <p:cNvSpPr>
            <a:spLocks noChangeAspect="1" noChangeArrowheads="1"/>
          </p:cNvSpPr>
          <p:nvPr/>
        </p:nvSpPr>
        <p:spPr bwMode="auto">
          <a:xfrm>
            <a:off x="3314700" y="2076450"/>
            <a:ext cx="2493963" cy="1047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3878263" y="5791200"/>
            <a:ext cx="152400" cy="152400"/>
          </a:xfrm>
          <a:prstGeom prst="ellipse">
            <a:avLst/>
          </a:prstGeom>
          <a:solidFill>
            <a:srgbClr val="E323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3"/>
          <p:cNvSpPr>
            <a:spLocks noChangeAspect="1" noChangeArrowheads="1"/>
          </p:cNvSpPr>
          <p:nvPr/>
        </p:nvSpPr>
        <p:spPr bwMode="auto">
          <a:xfrm>
            <a:off x="4457700" y="5791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4"/>
          <p:cNvSpPr>
            <a:spLocks noChangeAspect="1" noChangeArrowheads="1"/>
          </p:cNvSpPr>
          <p:nvPr/>
        </p:nvSpPr>
        <p:spPr bwMode="auto">
          <a:xfrm>
            <a:off x="5037138" y="5791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5"/>
          <p:cNvSpPr>
            <a:spLocks noChangeAspect="1" noChangeArrowheads="1"/>
          </p:cNvSpPr>
          <p:nvPr/>
        </p:nvSpPr>
        <p:spPr bwMode="auto">
          <a:xfrm>
            <a:off x="3314700" y="5353050"/>
            <a:ext cx="2493963" cy="1047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6"/>
          <p:cNvSpPr>
            <a:spLocks noChangeAspect="1" noChangeArrowheads="1"/>
          </p:cNvSpPr>
          <p:nvPr/>
        </p:nvSpPr>
        <p:spPr bwMode="auto">
          <a:xfrm>
            <a:off x="6964363" y="5791200"/>
            <a:ext cx="152400" cy="152400"/>
          </a:xfrm>
          <a:prstGeom prst="ellipse">
            <a:avLst/>
          </a:prstGeom>
          <a:solidFill>
            <a:srgbClr val="E323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7"/>
          <p:cNvSpPr>
            <a:spLocks noChangeAspect="1" noChangeArrowheads="1"/>
          </p:cNvSpPr>
          <p:nvPr/>
        </p:nvSpPr>
        <p:spPr bwMode="auto">
          <a:xfrm>
            <a:off x="7543800" y="5791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8"/>
          <p:cNvSpPr>
            <a:spLocks noChangeAspect="1" noChangeArrowheads="1"/>
          </p:cNvSpPr>
          <p:nvPr/>
        </p:nvSpPr>
        <p:spPr bwMode="auto">
          <a:xfrm>
            <a:off x="8180388" y="5791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9"/>
          <p:cNvSpPr>
            <a:spLocks noChangeAspect="1" noChangeArrowheads="1"/>
          </p:cNvSpPr>
          <p:nvPr/>
        </p:nvSpPr>
        <p:spPr bwMode="auto">
          <a:xfrm>
            <a:off x="6400800" y="5353050"/>
            <a:ext cx="2493963" cy="1047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0"/>
          <p:cNvSpPr>
            <a:spLocks noChangeAspect="1" noChangeArrowheads="1"/>
          </p:cNvSpPr>
          <p:nvPr/>
        </p:nvSpPr>
        <p:spPr bwMode="auto">
          <a:xfrm>
            <a:off x="3878263" y="4114800"/>
            <a:ext cx="152400" cy="152400"/>
          </a:xfrm>
          <a:prstGeom prst="ellipse">
            <a:avLst/>
          </a:prstGeom>
          <a:solidFill>
            <a:srgbClr val="E323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1"/>
          <p:cNvSpPr>
            <a:spLocks noChangeAspect="1" noChangeArrowheads="1"/>
          </p:cNvSpPr>
          <p:nvPr/>
        </p:nvSpPr>
        <p:spPr bwMode="auto">
          <a:xfrm>
            <a:off x="4457700" y="4114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2"/>
          <p:cNvSpPr>
            <a:spLocks noChangeAspect="1" noChangeArrowheads="1"/>
          </p:cNvSpPr>
          <p:nvPr/>
        </p:nvSpPr>
        <p:spPr bwMode="auto">
          <a:xfrm>
            <a:off x="5037138" y="4114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spect="1" noChangeArrowheads="1"/>
          </p:cNvSpPr>
          <p:nvPr/>
        </p:nvSpPr>
        <p:spPr bwMode="auto">
          <a:xfrm>
            <a:off x="3314700" y="3676650"/>
            <a:ext cx="2493963" cy="1047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4"/>
          <p:cNvSpPr>
            <a:spLocks noChangeAspect="1" noChangeArrowheads="1"/>
          </p:cNvSpPr>
          <p:nvPr/>
        </p:nvSpPr>
        <p:spPr bwMode="auto">
          <a:xfrm>
            <a:off x="762000" y="4114800"/>
            <a:ext cx="152400" cy="152400"/>
          </a:xfrm>
          <a:prstGeom prst="ellipse">
            <a:avLst/>
          </a:prstGeom>
          <a:solidFill>
            <a:srgbClr val="E323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5"/>
          <p:cNvSpPr>
            <a:spLocks noChangeAspect="1" noChangeArrowheads="1"/>
          </p:cNvSpPr>
          <p:nvPr/>
        </p:nvSpPr>
        <p:spPr bwMode="auto">
          <a:xfrm>
            <a:off x="1371600" y="4114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6"/>
          <p:cNvSpPr>
            <a:spLocks noChangeAspect="1" noChangeArrowheads="1"/>
          </p:cNvSpPr>
          <p:nvPr/>
        </p:nvSpPr>
        <p:spPr bwMode="auto">
          <a:xfrm>
            <a:off x="1981200" y="4114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7"/>
          <p:cNvSpPr>
            <a:spLocks noChangeAspect="1" noChangeArrowheads="1"/>
          </p:cNvSpPr>
          <p:nvPr/>
        </p:nvSpPr>
        <p:spPr bwMode="auto">
          <a:xfrm>
            <a:off x="228600" y="3676650"/>
            <a:ext cx="2493963" cy="1047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8"/>
          <p:cNvSpPr>
            <a:spLocks noChangeAspect="1" noChangeArrowheads="1"/>
          </p:cNvSpPr>
          <p:nvPr/>
        </p:nvSpPr>
        <p:spPr bwMode="auto">
          <a:xfrm>
            <a:off x="762000" y="5791200"/>
            <a:ext cx="152400" cy="152400"/>
          </a:xfrm>
          <a:prstGeom prst="ellipse">
            <a:avLst/>
          </a:prstGeom>
          <a:solidFill>
            <a:srgbClr val="E323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9"/>
          <p:cNvSpPr>
            <a:spLocks noChangeAspect="1" noChangeArrowheads="1"/>
          </p:cNvSpPr>
          <p:nvPr/>
        </p:nvSpPr>
        <p:spPr bwMode="auto">
          <a:xfrm>
            <a:off x="1371600" y="5791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30"/>
          <p:cNvSpPr>
            <a:spLocks noChangeAspect="1" noChangeArrowheads="1"/>
          </p:cNvSpPr>
          <p:nvPr/>
        </p:nvSpPr>
        <p:spPr bwMode="auto">
          <a:xfrm>
            <a:off x="1981200" y="5791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31"/>
          <p:cNvSpPr>
            <a:spLocks noChangeAspect="1" noChangeArrowheads="1"/>
          </p:cNvSpPr>
          <p:nvPr/>
        </p:nvSpPr>
        <p:spPr bwMode="auto">
          <a:xfrm>
            <a:off x="228600" y="5353050"/>
            <a:ext cx="2493963" cy="1047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2"/>
          <p:cNvSpPr>
            <a:spLocks noChangeAspect="1" noChangeArrowheads="1"/>
          </p:cNvSpPr>
          <p:nvPr/>
        </p:nvSpPr>
        <p:spPr bwMode="auto">
          <a:xfrm>
            <a:off x="6964363" y="2514600"/>
            <a:ext cx="152400" cy="152400"/>
          </a:xfrm>
          <a:prstGeom prst="ellipse">
            <a:avLst/>
          </a:prstGeom>
          <a:solidFill>
            <a:srgbClr val="E323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3"/>
          <p:cNvSpPr>
            <a:spLocks noChangeAspect="1" noChangeArrowheads="1"/>
          </p:cNvSpPr>
          <p:nvPr/>
        </p:nvSpPr>
        <p:spPr bwMode="auto">
          <a:xfrm>
            <a:off x="7543800" y="2514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34"/>
          <p:cNvSpPr>
            <a:spLocks noChangeAspect="1" noChangeArrowheads="1"/>
          </p:cNvSpPr>
          <p:nvPr/>
        </p:nvSpPr>
        <p:spPr bwMode="auto">
          <a:xfrm>
            <a:off x="8123238" y="2514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35"/>
          <p:cNvSpPr>
            <a:spLocks noChangeAspect="1" noChangeArrowheads="1"/>
          </p:cNvSpPr>
          <p:nvPr/>
        </p:nvSpPr>
        <p:spPr bwMode="auto">
          <a:xfrm>
            <a:off x="6400800" y="2076450"/>
            <a:ext cx="2493963" cy="1047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36"/>
          <p:cNvSpPr>
            <a:spLocks noChangeAspect="1" noChangeArrowheads="1"/>
          </p:cNvSpPr>
          <p:nvPr/>
        </p:nvSpPr>
        <p:spPr bwMode="auto">
          <a:xfrm>
            <a:off x="6964363" y="4114800"/>
            <a:ext cx="152400" cy="152400"/>
          </a:xfrm>
          <a:prstGeom prst="ellipse">
            <a:avLst/>
          </a:prstGeom>
          <a:solidFill>
            <a:srgbClr val="E323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7"/>
          <p:cNvSpPr>
            <a:spLocks noChangeAspect="1" noChangeArrowheads="1"/>
          </p:cNvSpPr>
          <p:nvPr/>
        </p:nvSpPr>
        <p:spPr bwMode="auto">
          <a:xfrm>
            <a:off x="7543800" y="4114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8"/>
          <p:cNvSpPr>
            <a:spLocks noChangeAspect="1" noChangeArrowheads="1"/>
          </p:cNvSpPr>
          <p:nvPr/>
        </p:nvSpPr>
        <p:spPr bwMode="auto">
          <a:xfrm>
            <a:off x="8151813" y="4114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39"/>
          <p:cNvSpPr>
            <a:spLocks noChangeAspect="1" noChangeArrowheads="1"/>
          </p:cNvSpPr>
          <p:nvPr/>
        </p:nvSpPr>
        <p:spPr bwMode="auto">
          <a:xfrm>
            <a:off x="6400800" y="3676650"/>
            <a:ext cx="2493963" cy="1047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40"/>
          <p:cNvSpPr>
            <a:spLocks noChangeAspect="1" noChangeArrowheads="1"/>
          </p:cNvSpPr>
          <p:nvPr/>
        </p:nvSpPr>
        <p:spPr bwMode="auto">
          <a:xfrm>
            <a:off x="3759200" y="2405063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3581400" y="2244725"/>
            <a:ext cx="1371600" cy="698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42"/>
          <p:cNvSpPr>
            <a:spLocks noChangeAspect="1" noChangeArrowheads="1"/>
          </p:cNvSpPr>
          <p:nvPr/>
        </p:nvSpPr>
        <p:spPr bwMode="auto">
          <a:xfrm>
            <a:off x="7416800" y="23971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6645275" y="2244725"/>
            <a:ext cx="1371600" cy="698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7254875" y="2244725"/>
            <a:ext cx="1371600" cy="698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5"/>
          <p:cNvSpPr>
            <a:spLocks noChangeAspect="1" noChangeArrowheads="1"/>
          </p:cNvSpPr>
          <p:nvPr/>
        </p:nvSpPr>
        <p:spPr bwMode="auto">
          <a:xfrm>
            <a:off x="1246188" y="4008438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476250" y="5527675"/>
            <a:ext cx="1371600" cy="698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7"/>
          <p:cNvSpPr>
            <a:spLocks noChangeAspect="1" noChangeArrowheads="1"/>
          </p:cNvSpPr>
          <p:nvPr/>
        </p:nvSpPr>
        <p:spPr bwMode="auto">
          <a:xfrm>
            <a:off x="3771900" y="5688013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8"/>
          <p:cNvSpPr>
            <a:spLocks noChangeAspect="1" noChangeArrowheads="1"/>
          </p:cNvSpPr>
          <p:nvPr/>
        </p:nvSpPr>
        <p:spPr bwMode="auto">
          <a:xfrm>
            <a:off x="4338638" y="56737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auto">
          <a:xfrm>
            <a:off x="3568700" y="5541963"/>
            <a:ext cx="1371600" cy="698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4191000" y="3862388"/>
            <a:ext cx="1371600" cy="698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51"/>
          <p:cNvSpPr>
            <a:spLocks noChangeAspect="1" noChangeArrowheads="1"/>
          </p:cNvSpPr>
          <p:nvPr/>
        </p:nvSpPr>
        <p:spPr bwMode="auto">
          <a:xfrm>
            <a:off x="3759200" y="40100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52"/>
          <p:cNvSpPr>
            <a:spLocks noChangeAspect="1" noChangeArrowheads="1"/>
          </p:cNvSpPr>
          <p:nvPr/>
        </p:nvSpPr>
        <p:spPr bwMode="auto">
          <a:xfrm>
            <a:off x="7418388" y="4014788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53"/>
          <p:cNvSpPr>
            <a:spLocks noChangeArrowheads="1"/>
          </p:cNvSpPr>
          <p:nvPr/>
        </p:nvSpPr>
        <p:spPr bwMode="auto">
          <a:xfrm>
            <a:off x="6615113" y="3862388"/>
            <a:ext cx="1371600" cy="698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54"/>
          <p:cNvSpPr>
            <a:spLocks noChangeArrowheads="1"/>
          </p:cNvSpPr>
          <p:nvPr/>
        </p:nvSpPr>
        <p:spPr bwMode="auto">
          <a:xfrm>
            <a:off x="7256463" y="3862388"/>
            <a:ext cx="1371600" cy="698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55"/>
          <p:cNvSpPr>
            <a:spLocks noChangeAspect="1" noChangeArrowheads="1"/>
          </p:cNvSpPr>
          <p:nvPr/>
        </p:nvSpPr>
        <p:spPr bwMode="auto">
          <a:xfrm>
            <a:off x="8054975" y="4014788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56"/>
          <p:cNvSpPr>
            <a:spLocks noChangeAspect="1" noChangeArrowheads="1"/>
          </p:cNvSpPr>
          <p:nvPr/>
        </p:nvSpPr>
        <p:spPr bwMode="auto">
          <a:xfrm>
            <a:off x="7432675" y="568007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6629400" y="5527675"/>
            <a:ext cx="1371600" cy="698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7270750" y="5527675"/>
            <a:ext cx="1371600" cy="698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59"/>
          <p:cNvSpPr>
            <a:spLocks noChangeAspect="1" noChangeArrowheads="1"/>
          </p:cNvSpPr>
          <p:nvPr/>
        </p:nvSpPr>
        <p:spPr bwMode="auto">
          <a:xfrm>
            <a:off x="8069263" y="568007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spect="1" noChangeArrowheads="1"/>
          </p:cNvSpPr>
          <p:nvPr/>
        </p:nvSpPr>
        <p:spPr bwMode="auto">
          <a:xfrm>
            <a:off x="6853238" y="568007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6780213" y="5611813"/>
            <a:ext cx="1806575" cy="746125"/>
          </a:xfrm>
          <a:custGeom>
            <a:avLst/>
            <a:gdLst/>
            <a:ahLst/>
            <a:cxnLst>
              <a:cxn ang="0">
                <a:pos x="155" y="4"/>
              </a:cxn>
              <a:cxn ang="0">
                <a:pos x="7" y="118"/>
              </a:cxn>
              <a:cxn ang="0">
                <a:pos x="199" y="422"/>
              </a:cxn>
              <a:cxn ang="0">
                <a:pos x="990" y="405"/>
              </a:cxn>
              <a:cxn ang="0">
                <a:pos x="1086" y="100"/>
              </a:cxn>
              <a:cxn ang="0">
                <a:pos x="938" y="4"/>
              </a:cxn>
              <a:cxn ang="0">
                <a:pos x="799" y="74"/>
              </a:cxn>
              <a:cxn ang="0">
                <a:pos x="743" y="337"/>
              </a:cxn>
              <a:cxn ang="0">
                <a:pos x="355" y="352"/>
              </a:cxn>
              <a:cxn ang="0">
                <a:pos x="303" y="65"/>
              </a:cxn>
              <a:cxn ang="0">
                <a:pos x="155" y="4"/>
              </a:cxn>
            </a:cxnLst>
            <a:rect l="0" t="0" r="r" b="b"/>
            <a:pathLst>
              <a:path w="1138" h="470">
                <a:moveTo>
                  <a:pt x="155" y="4"/>
                </a:moveTo>
                <a:cubicBezTo>
                  <a:pt x="106" y="11"/>
                  <a:pt x="0" y="48"/>
                  <a:pt x="7" y="118"/>
                </a:cubicBezTo>
                <a:cubicBezTo>
                  <a:pt x="14" y="188"/>
                  <a:pt x="35" y="374"/>
                  <a:pt x="199" y="422"/>
                </a:cubicBezTo>
                <a:cubicBezTo>
                  <a:pt x="363" y="470"/>
                  <a:pt x="842" y="459"/>
                  <a:pt x="990" y="405"/>
                </a:cubicBezTo>
                <a:cubicBezTo>
                  <a:pt x="1138" y="351"/>
                  <a:pt x="1095" y="167"/>
                  <a:pt x="1086" y="100"/>
                </a:cubicBezTo>
                <a:cubicBezTo>
                  <a:pt x="1077" y="33"/>
                  <a:pt x="986" y="8"/>
                  <a:pt x="938" y="4"/>
                </a:cubicBezTo>
                <a:cubicBezTo>
                  <a:pt x="890" y="0"/>
                  <a:pt x="831" y="19"/>
                  <a:pt x="799" y="74"/>
                </a:cubicBezTo>
                <a:cubicBezTo>
                  <a:pt x="767" y="129"/>
                  <a:pt x="817" y="291"/>
                  <a:pt x="743" y="337"/>
                </a:cubicBezTo>
                <a:cubicBezTo>
                  <a:pt x="669" y="383"/>
                  <a:pt x="428" y="397"/>
                  <a:pt x="355" y="352"/>
                </a:cubicBezTo>
                <a:cubicBezTo>
                  <a:pt x="282" y="307"/>
                  <a:pt x="336" y="123"/>
                  <a:pt x="303" y="65"/>
                </a:cubicBezTo>
                <a:cubicBezTo>
                  <a:pt x="270" y="7"/>
                  <a:pt x="186" y="17"/>
                  <a:pt x="155" y="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76200"/>
            <a:ext cx="89154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Continuity</a:t>
            </a: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74838"/>
            <a:ext cx="8229600" cy="17065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function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one topological space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another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Continuous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</a:t>
            </a:r>
            <a:r>
              <a:rPr kumimoji="0" lang="en-US" sz="2600" b="0" i="1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(U)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open in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every open set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76200"/>
            <a:ext cx="89154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Continuity</a:t>
            </a: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74838"/>
            <a:ext cx="8229600" cy="17065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function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one topological space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another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Continuous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</a:t>
            </a:r>
            <a:r>
              <a:rPr kumimoji="0" lang="en-US" sz="2600" b="0" i="1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(U)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open in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every open set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905500" y="3810000"/>
            <a:ext cx="2493963" cy="1047750"/>
            <a:chOff x="3148" y="2530"/>
            <a:chExt cx="1571" cy="660"/>
          </a:xfrm>
        </p:grpSpPr>
        <p:sp>
          <p:nvSpPr>
            <p:cNvPr id="5" name="Oval 5"/>
            <p:cNvSpPr>
              <a:spLocks noChangeAspect="1" noChangeArrowheads="1"/>
            </p:cNvSpPr>
            <p:nvPr/>
          </p:nvSpPr>
          <p:spPr bwMode="auto">
            <a:xfrm>
              <a:off x="3503" y="2806"/>
              <a:ext cx="96" cy="96"/>
            </a:xfrm>
            <a:prstGeom prst="ellipse">
              <a:avLst/>
            </a:prstGeom>
            <a:solidFill>
              <a:srgbClr val="E323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spect="1" noChangeArrowheads="1"/>
            </p:cNvSpPr>
            <p:nvPr/>
          </p:nvSpPr>
          <p:spPr bwMode="auto">
            <a:xfrm>
              <a:off x="3868" y="280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4269" y="280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spect="1" noChangeArrowheads="1"/>
            </p:cNvSpPr>
            <p:nvPr/>
          </p:nvSpPr>
          <p:spPr bwMode="auto">
            <a:xfrm>
              <a:off x="3148" y="2530"/>
              <a:ext cx="1571" cy="6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spect="1" noChangeArrowheads="1"/>
            </p:cNvSpPr>
            <p:nvPr/>
          </p:nvSpPr>
          <p:spPr bwMode="auto">
            <a:xfrm>
              <a:off x="3798" y="273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292" y="2640"/>
              <a:ext cx="864" cy="4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696" y="2640"/>
              <a:ext cx="864" cy="4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2"/>
            <p:cNvSpPr>
              <a:spLocks noChangeAspect="1" noChangeArrowheads="1"/>
            </p:cNvSpPr>
            <p:nvPr/>
          </p:nvSpPr>
          <p:spPr bwMode="auto">
            <a:xfrm>
              <a:off x="4199" y="273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spect="1" noChangeArrowheads="1"/>
            </p:cNvSpPr>
            <p:nvPr/>
          </p:nvSpPr>
          <p:spPr bwMode="auto">
            <a:xfrm>
              <a:off x="3433" y="273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387" y="2693"/>
              <a:ext cx="1138" cy="470"/>
            </a:xfrm>
            <a:custGeom>
              <a:avLst/>
              <a:gdLst/>
              <a:ahLst/>
              <a:cxnLst>
                <a:cxn ang="0">
                  <a:pos x="155" y="4"/>
                </a:cxn>
                <a:cxn ang="0">
                  <a:pos x="7" y="118"/>
                </a:cxn>
                <a:cxn ang="0">
                  <a:pos x="199" y="422"/>
                </a:cxn>
                <a:cxn ang="0">
                  <a:pos x="990" y="405"/>
                </a:cxn>
                <a:cxn ang="0">
                  <a:pos x="1086" y="100"/>
                </a:cxn>
                <a:cxn ang="0">
                  <a:pos x="938" y="4"/>
                </a:cxn>
                <a:cxn ang="0">
                  <a:pos x="799" y="74"/>
                </a:cxn>
                <a:cxn ang="0">
                  <a:pos x="743" y="337"/>
                </a:cxn>
                <a:cxn ang="0">
                  <a:pos x="355" y="352"/>
                </a:cxn>
                <a:cxn ang="0">
                  <a:pos x="303" y="65"/>
                </a:cxn>
                <a:cxn ang="0">
                  <a:pos x="155" y="4"/>
                </a:cxn>
              </a:cxnLst>
              <a:rect l="0" t="0" r="r" b="b"/>
              <a:pathLst>
                <a:path w="1138" h="470">
                  <a:moveTo>
                    <a:pt x="155" y="4"/>
                  </a:moveTo>
                  <a:cubicBezTo>
                    <a:pt x="106" y="11"/>
                    <a:pt x="0" y="48"/>
                    <a:pt x="7" y="118"/>
                  </a:cubicBezTo>
                  <a:cubicBezTo>
                    <a:pt x="14" y="188"/>
                    <a:pt x="35" y="374"/>
                    <a:pt x="199" y="422"/>
                  </a:cubicBezTo>
                  <a:cubicBezTo>
                    <a:pt x="363" y="470"/>
                    <a:pt x="842" y="459"/>
                    <a:pt x="990" y="405"/>
                  </a:cubicBezTo>
                  <a:cubicBezTo>
                    <a:pt x="1138" y="351"/>
                    <a:pt x="1095" y="167"/>
                    <a:pt x="1086" y="100"/>
                  </a:cubicBezTo>
                  <a:cubicBezTo>
                    <a:pt x="1077" y="33"/>
                    <a:pt x="986" y="8"/>
                    <a:pt x="938" y="4"/>
                  </a:cubicBezTo>
                  <a:cubicBezTo>
                    <a:pt x="890" y="0"/>
                    <a:pt x="831" y="19"/>
                    <a:pt x="799" y="74"/>
                  </a:cubicBezTo>
                  <a:cubicBezTo>
                    <a:pt x="767" y="129"/>
                    <a:pt x="817" y="291"/>
                    <a:pt x="743" y="337"/>
                  </a:cubicBezTo>
                  <a:cubicBezTo>
                    <a:pt x="669" y="383"/>
                    <a:pt x="428" y="397"/>
                    <a:pt x="355" y="352"/>
                  </a:cubicBezTo>
                  <a:cubicBezTo>
                    <a:pt x="282" y="307"/>
                    <a:pt x="336" y="123"/>
                    <a:pt x="303" y="65"/>
                  </a:cubicBezTo>
                  <a:cubicBezTo>
                    <a:pt x="270" y="7"/>
                    <a:pt x="186" y="17"/>
                    <a:pt x="155" y="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782638" y="3810000"/>
            <a:ext cx="2493962" cy="1047750"/>
            <a:chOff x="672" y="2448"/>
            <a:chExt cx="1571" cy="660"/>
          </a:xfrm>
        </p:grpSpPr>
        <p:sp>
          <p:nvSpPr>
            <p:cNvPr id="16" name="Oval 16"/>
            <p:cNvSpPr>
              <a:spLocks noChangeAspect="1" noChangeArrowheads="1"/>
            </p:cNvSpPr>
            <p:nvPr/>
          </p:nvSpPr>
          <p:spPr bwMode="auto">
            <a:xfrm>
              <a:off x="1027" y="2724"/>
              <a:ext cx="96" cy="96"/>
            </a:xfrm>
            <a:prstGeom prst="ellipse">
              <a:avLst/>
            </a:prstGeom>
            <a:solidFill>
              <a:srgbClr val="E323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spect="1" noChangeArrowheads="1"/>
            </p:cNvSpPr>
            <p:nvPr/>
          </p:nvSpPr>
          <p:spPr bwMode="auto">
            <a:xfrm>
              <a:off x="1392" y="272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spect="1" noChangeArrowheads="1"/>
            </p:cNvSpPr>
            <p:nvPr/>
          </p:nvSpPr>
          <p:spPr bwMode="auto">
            <a:xfrm>
              <a:off x="1757" y="272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spect="1" noChangeArrowheads="1"/>
            </p:cNvSpPr>
            <p:nvPr/>
          </p:nvSpPr>
          <p:spPr bwMode="auto">
            <a:xfrm>
              <a:off x="672" y="2448"/>
              <a:ext cx="1571" cy="6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224" y="2565"/>
              <a:ext cx="864" cy="4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spect="1" noChangeArrowheads="1"/>
            </p:cNvSpPr>
            <p:nvPr/>
          </p:nvSpPr>
          <p:spPr bwMode="auto">
            <a:xfrm>
              <a:off x="952" y="265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5905500" y="5297488"/>
            <a:ext cx="2493963" cy="1047750"/>
            <a:chOff x="3720" y="3302"/>
            <a:chExt cx="1571" cy="660"/>
          </a:xfrm>
        </p:grpSpPr>
        <p:sp>
          <p:nvSpPr>
            <p:cNvPr id="23" name="Oval 23"/>
            <p:cNvSpPr>
              <a:spLocks noChangeAspect="1" noChangeArrowheads="1"/>
            </p:cNvSpPr>
            <p:nvPr/>
          </p:nvSpPr>
          <p:spPr bwMode="auto">
            <a:xfrm>
              <a:off x="4075" y="3578"/>
              <a:ext cx="96" cy="96"/>
            </a:xfrm>
            <a:prstGeom prst="ellipse">
              <a:avLst/>
            </a:prstGeom>
            <a:solidFill>
              <a:srgbClr val="E323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spect="1" noChangeArrowheads="1"/>
            </p:cNvSpPr>
            <p:nvPr/>
          </p:nvSpPr>
          <p:spPr bwMode="auto">
            <a:xfrm>
              <a:off x="4440" y="357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spect="1" noChangeArrowheads="1"/>
            </p:cNvSpPr>
            <p:nvPr/>
          </p:nvSpPr>
          <p:spPr bwMode="auto">
            <a:xfrm>
              <a:off x="4805" y="357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spect="1" noChangeArrowheads="1"/>
            </p:cNvSpPr>
            <p:nvPr/>
          </p:nvSpPr>
          <p:spPr bwMode="auto">
            <a:xfrm>
              <a:off x="3720" y="3302"/>
              <a:ext cx="1571" cy="6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spect="1" noChangeArrowheads="1"/>
            </p:cNvSpPr>
            <p:nvPr/>
          </p:nvSpPr>
          <p:spPr bwMode="auto">
            <a:xfrm>
              <a:off x="4000" y="3509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3888" y="3408"/>
              <a:ext cx="864" cy="4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782638" y="5297488"/>
            <a:ext cx="2493962" cy="1047750"/>
            <a:chOff x="493" y="3372"/>
            <a:chExt cx="1571" cy="660"/>
          </a:xfrm>
        </p:grpSpPr>
        <p:sp>
          <p:nvSpPr>
            <p:cNvPr id="30" name="Oval 30"/>
            <p:cNvSpPr>
              <a:spLocks noChangeAspect="1" noChangeArrowheads="1"/>
            </p:cNvSpPr>
            <p:nvPr/>
          </p:nvSpPr>
          <p:spPr bwMode="auto">
            <a:xfrm>
              <a:off x="829" y="3648"/>
              <a:ext cx="96" cy="96"/>
            </a:xfrm>
            <a:prstGeom prst="ellipse">
              <a:avLst/>
            </a:prstGeom>
            <a:solidFill>
              <a:srgbClr val="E323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spect="1" noChangeArrowheads="1"/>
            </p:cNvSpPr>
            <p:nvPr/>
          </p:nvSpPr>
          <p:spPr bwMode="auto">
            <a:xfrm>
              <a:off x="1213" y="364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2"/>
            <p:cNvSpPr>
              <a:spLocks noChangeAspect="1" noChangeArrowheads="1"/>
            </p:cNvSpPr>
            <p:nvPr/>
          </p:nvSpPr>
          <p:spPr bwMode="auto">
            <a:xfrm>
              <a:off x="1597" y="36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3"/>
            <p:cNvSpPr>
              <a:spLocks noChangeAspect="1" noChangeArrowheads="1"/>
            </p:cNvSpPr>
            <p:nvPr/>
          </p:nvSpPr>
          <p:spPr bwMode="auto">
            <a:xfrm>
              <a:off x="493" y="3372"/>
              <a:ext cx="1571" cy="6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649" y="3482"/>
              <a:ext cx="864" cy="4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" name="AutoShape 35"/>
          <p:cNvSpPr>
            <a:spLocks noChangeArrowheads="1"/>
          </p:cNvSpPr>
          <p:nvPr/>
        </p:nvSpPr>
        <p:spPr bwMode="auto">
          <a:xfrm>
            <a:off x="3486150" y="4262438"/>
            <a:ext cx="2209800" cy="142875"/>
          </a:xfrm>
          <a:prstGeom prst="rightArrow">
            <a:avLst>
              <a:gd name="adj1" fmla="val 50000"/>
              <a:gd name="adj2" fmla="val 38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36"/>
          <p:cNvSpPr>
            <a:spLocks noChangeArrowheads="1"/>
          </p:cNvSpPr>
          <p:nvPr/>
        </p:nvSpPr>
        <p:spPr bwMode="auto">
          <a:xfrm>
            <a:off x="3486150" y="5749925"/>
            <a:ext cx="2209800" cy="142875"/>
          </a:xfrm>
          <a:prstGeom prst="rightArrow">
            <a:avLst>
              <a:gd name="adj1" fmla="val 50000"/>
              <a:gd name="adj2" fmla="val 38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76200"/>
            <a:ext cx="89154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Homeomorphism</a:t>
            </a: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74838"/>
            <a:ext cx="8229600" cy="46021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:  X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24" charset="2"/>
              </a:rPr>
              <a:t>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is a homeomorphism if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topological spaces and both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</a:t>
            </a:r>
            <a:r>
              <a:rPr kumimoji="0" lang="en-US" sz="2800" b="0" i="1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continuous.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62263" y="1743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i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76200"/>
            <a:ext cx="89154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Homeomorphism</a:t>
            </a: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74838"/>
            <a:ext cx="8229600" cy="46021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:  X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24" charset="2"/>
              </a:rPr>
              <a:t>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is a homeomorphism if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topological spaces and both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</a:t>
            </a:r>
            <a:r>
              <a:rPr kumimoji="0" lang="en-US" sz="2800" b="0" i="1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continuous.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topological spaces are the “same” or homeomorphic if there exists a homeomorphism from one space to the other. 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62263" y="1743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i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</TotalTime>
  <Words>346</Words>
  <Application>Microsoft Office PowerPoint</Application>
  <PresentationFormat>On-screen Show (4:3)</PresentationFormat>
  <Paragraphs>33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HAJEE KARUTHA ROWTHER HOWDIA COLLEGE UTHAMAPALAYAM. DEPARTMENT OF MATHEMATICS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HAJEE KARUTHA ROWTHER HOWDIA COLLEGE UTHAMAPALAYAM. DEPARTMENT OF MATHEMATICS</dc:title>
  <dc:creator>ADMIN</dc:creator>
  <cp:lastModifiedBy>ADMIN</cp:lastModifiedBy>
  <cp:revision>11</cp:revision>
  <dcterms:created xsi:type="dcterms:W3CDTF">2020-10-20T14:42:58Z</dcterms:created>
  <dcterms:modified xsi:type="dcterms:W3CDTF">2020-10-20T14:52:34Z</dcterms:modified>
</cp:coreProperties>
</file>