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Relationship Id="rId9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4.wmf"/><Relationship Id="rId1" Type="http://schemas.openxmlformats.org/officeDocument/2006/relationships/image" Target="../media/image12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20.wmf"/><Relationship Id="rId7" Type="http://schemas.openxmlformats.org/officeDocument/2006/relationships/image" Target="../media/image23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4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Relationship Id="rId9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4.wmf"/><Relationship Id="rId1" Type="http://schemas.openxmlformats.org/officeDocument/2006/relationships/image" Target="../media/image25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3.wmf"/><Relationship Id="rId7" Type="http://schemas.openxmlformats.org/officeDocument/2006/relationships/image" Target="../media/image36.wmf"/><Relationship Id="rId12" Type="http://schemas.openxmlformats.org/officeDocument/2006/relationships/image" Target="../media/image41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5.wmf"/><Relationship Id="rId11" Type="http://schemas.openxmlformats.org/officeDocument/2006/relationships/image" Target="../media/image40.wmf"/><Relationship Id="rId5" Type="http://schemas.openxmlformats.org/officeDocument/2006/relationships/image" Target="../media/image34.wmf"/><Relationship Id="rId10" Type="http://schemas.openxmlformats.org/officeDocument/2006/relationships/image" Target="../media/image39.wmf"/><Relationship Id="rId4" Type="http://schemas.openxmlformats.org/officeDocument/2006/relationships/image" Target="../media/image4.wmf"/><Relationship Id="rId9" Type="http://schemas.openxmlformats.org/officeDocument/2006/relationships/image" Target="../media/image3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D8F8-AE34-488E-9C13-23537D961DB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F65F-1BE9-4266-8C13-D95272DD9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D8F8-AE34-488E-9C13-23537D961DB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F65F-1BE9-4266-8C13-D95272DD9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D8F8-AE34-488E-9C13-23537D961DB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F65F-1BE9-4266-8C13-D95272DD9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D8F8-AE34-488E-9C13-23537D961DB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F65F-1BE9-4266-8C13-D95272DD9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D8F8-AE34-488E-9C13-23537D961DB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F65F-1BE9-4266-8C13-D95272DD9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D8F8-AE34-488E-9C13-23537D961DB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F65F-1BE9-4266-8C13-D95272DD9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D8F8-AE34-488E-9C13-23537D961DB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F65F-1BE9-4266-8C13-D95272DD9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D8F8-AE34-488E-9C13-23537D961DB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F65F-1BE9-4266-8C13-D95272DD9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D8F8-AE34-488E-9C13-23537D961DB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F65F-1BE9-4266-8C13-D95272DD9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D8F8-AE34-488E-9C13-23537D961DB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F65F-1BE9-4266-8C13-D95272DD9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D8F8-AE34-488E-9C13-23537D961DB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F65F-1BE9-4266-8C13-D95272DD9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4D8F8-AE34-488E-9C13-23537D961DB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EF65F-1BE9-4266-8C13-D95272DD92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oleObject" Target="../embeddings/oleObject37.bin"/><Relationship Id="rId18" Type="http://schemas.openxmlformats.org/officeDocument/2006/relationships/oleObject" Target="../embeddings/oleObject4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12" Type="http://schemas.openxmlformats.org/officeDocument/2006/relationships/oleObject" Target="../embeddings/oleObject36.bin"/><Relationship Id="rId1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0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0.bin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9.bin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Relationship Id="rId14" Type="http://schemas.openxmlformats.org/officeDocument/2006/relationships/oleObject" Target="../embeddings/oleObject3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oleObject" Target="../embeddings/oleObject64.bin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8.bin"/><Relationship Id="rId12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7.bin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6.bin"/><Relationship Id="rId10" Type="http://schemas.openxmlformats.org/officeDocument/2006/relationships/oleObject" Target="../embeddings/oleObject61.bin"/><Relationship Id="rId4" Type="http://schemas.openxmlformats.org/officeDocument/2006/relationships/oleObject" Target="../embeddings/oleObject55.bin"/><Relationship Id="rId9" Type="http://schemas.openxmlformats.org/officeDocument/2006/relationships/oleObject" Target="../embeddings/oleObject60.bin"/><Relationship Id="rId14" Type="http://schemas.openxmlformats.org/officeDocument/2006/relationships/oleObject" Target="../embeddings/oleObject6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2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Relationship Id="rId14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8001000" cy="2286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HAJEE KARUTHA ROWTHER HOWDIA COLLEGE</a:t>
            </a:r>
            <a:br>
              <a:rPr lang="en-US" sz="3200" b="1" dirty="0" smtClean="0"/>
            </a:br>
            <a:r>
              <a:rPr lang="en-US" sz="3200" b="1" dirty="0" smtClean="0"/>
              <a:t>UTHAMAPALAYAM.</a:t>
            </a:r>
            <a:br>
              <a:rPr lang="en-US" sz="3200" b="1" dirty="0" smtClean="0"/>
            </a:br>
            <a:r>
              <a:rPr lang="en-US" sz="3200" b="1" dirty="0" smtClean="0"/>
              <a:t>DEPARTMENT OF MATHEMATICS</a:t>
            </a:r>
            <a:endParaRPr lang="en-US" sz="3200" b="1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2133600" y="4953000"/>
            <a:ext cx="6705600" cy="1524000"/>
          </a:xfrm>
        </p:spPr>
        <p:txBody>
          <a:bodyPr>
            <a:normAutofit/>
          </a:bodyPr>
          <a:lstStyle/>
          <a:p>
            <a:pPr algn="ctr"/>
            <a:endParaRPr lang="en-US" sz="2000" b="1" dirty="0" smtClean="0"/>
          </a:p>
          <a:p>
            <a:pPr algn="ctr"/>
            <a:endParaRPr lang="en-US" sz="2000" dirty="0" smtClean="0"/>
          </a:p>
          <a:p>
            <a:pPr algn="ctr"/>
            <a:r>
              <a:rPr lang="en-US" sz="2000" b="1" dirty="0" smtClean="0"/>
              <a:t>M.VIJAYASANKARI., M.Sc., M.Ed., </a:t>
            </a:r>
            <a:r>
              <a:rPr lang="en-US" sz="2000" b="1" dirty="0" err="1" smtClean="0"/>
              <a:t>M.Phil.</a:t>
            </a:r>
            <a:r>
              <a:rPr lang="en-US" sz="2000" b="1" dirty="0" smtClean="0"/>
              <a:t>, Ph.D.,</a:t>
            </a:r>
            <a:endParaRPr lang="en-US" sz="20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7620000" y="5715000"/>
            <a:ext cx="609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Path Connectedness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Definition of a path in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         ,               , where    is a continuous function, and let            and </a:t>
            </a:r>
            <a:b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. Then    is called a path in    and </a:t>
            </a:r>
            <a:b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, the image of the interval, is a curve in    that connects   to   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1524000" y="2314575"/>
          <a:ext cx="1143000" cy="428625"/>
        </p:xfrm>
        <a:graphic>
          <a:graphicData uri="http://schemas.openxmlformats.org/presentationml/2006/ole">
            <p:oleObj spid="_x0000_s34818" name="Equation" r:id="rId3" imgW="533169" imgH="203112" progId="Equation.3">
              <p:embed/>
            </p:oleObj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2743200" y="2298700"/>
          <a:ext cx="1676400" cy="444500"/>
        </p:xfrm>
        <a:graphic>
          <a:graphicData uri="http://schemas.openxmlformats.org/presentationml/2006/ole">
            <p:oleObj spid="_x0000_s34819" name="Equation" r:id="rId4" imgW="825142" imgH="215806" progId="Equation.3">
              <p:embed/>
            </p:oleObj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5788025" y="2286000"/>
          <a:ext cx="307975" cy="404813"/>
        </p:xfrm>
        <a:graphic>
          <a:graphicData uri="http://schemas.openxmlformats.org/presentationml/2006/ole">
            <p:oleObj spid="_x0000_s34820" name="Equation" r:id="rId5" imgW="152268" imgH="203024" progId="Equation.3">
              <p:embed/>
            </p:oleObj>
          </a:graphicData>
        </a:graphic>
      </p:graphicFrame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" name="Object 11"/>
          <p:cNvGraphicFramePr>
            <a:graphicFrameLocks noChangeAspect="1"/>
          </p:cNvGraphicFramePr>
          <p:nvPr/>
        </p:nvGraphicFramePr>
        <p:xfrm>
          <a:off x="5943600" y="2743200"/>
          <a:ext cx="1219200" cy="474663"/>
        </p:xfrm>
        <a:graphic>
          <a:graphicData uri="http://schemas.openxmlformats.org/presentationml/2006/ole">
            <p:oleObj spid="_x0000_s34821" name="Equation" r:id="rId6" imgW="558558" imgH="215806" progId="Equation.3">
              <p:embed/>
            </p:oleObj>
          </a:graphicData>
        </a:graphic>
      </p:graphicFrame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" name="Object 13"/>
          <p:cNvGraphicFramePr>
            <a:graphicFrameLocks noChangeAspect="1"/>
          </p:cNvGraphicFramePr>
          <p:nvPr/>
        </p:nvGraphicFramePr>
        <p:xfrm>
          <a:off x="914400" y="3255963"/>
          <a:ext cx="1143000" cy="477837"/>
        </p:xfrm>
        <a:graphic>
          <a:graphicData uri="http://schemas.openxmlformats.org/presentationml/2006/ole">
            <p:oleObj spid="_x0000_s34822" name="Equation" r:id="rId7" imgW="520474" imgH="215806" progId="Equation.3">
              <p:embed/>
            </p:oleObj>
          </a:graphicData>
        </a:graphic>
      </p:graphicFrame>
      <p:graphicFrame>
        <p:nvGraphicFramePr>
          <p:cNvPr id="14" name="Object 14"/>
          <p:cNvGraphicFramePr>
            <a:graphicFrameLocks noChangeAspect="1"/>
          </p:cNvGraphicFramePr>
          <p:nvPr/>
        </p:nvGraphicFramePr>
        <p:xfrm>
          <a:off x="3273425" y="3276600"/>
          <a:ext cx="307975" cy="404813"/>
        </p:xfrm>
        <a:graphic>
          <a:graphicData uri="http://schemas.openxmlformats.org/presentationml/2006/ole">
            <p:oleObj spid="_x0000_s34823" name="Equation" r:id="rId8" imgW="152268" imgH="203024" progId="Equation.3">
              <p:embed/>
            </p:oleObj>
          </a:graphicData>
        </a:graphic>
      </p:graphicFrame>
      <p:graphicFrame>
        <p:nvGraphicFramePr>
          <p:cNvPr id="15" name="Object 15"/>
          <p:cNvGraphicFramePr>
            <a:graphicFrameLocks noChangeAspect="1"/>
          </p:cNvGraphicFramePr>
          <p:nvPr/>
        </p:nvGraphicFramePr>
        <p:xfrm>
          <a:off x="6781800" y="3248025"/>
          <a:ext cx="457200" cy="409575"/>
        </p:xfrm>
        <a:graphic>
          <a:graphicData uri="http://schemas.openxmlformats.org/presentationml/2006/ole">
            <p:oleObj spid="_x0000_s34824" name="Equation" r:id="rId9" imgW="177492" imgH="164814" progId="Equation.3">
              <p:embed/>
            </p:oleObj>
          </a:graphicData>
        </a:graphic>
      </p:graphicFrame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" name="Object 17"/>
          <p:cNvGraphicFramePr>
            <a:graphicFrameLocks noChangeAspect="1"/>
          </p:cNvGraphicFramePr>
          <p:nvPr/>
        </p:nvGraphicFramePr>
        <p:xfrm>
          <a:off x="838200" y="3709988"/>
          <a:ext cx="1066800" cy="481012"/>
        </p:xfrm>
        <a:graphic>
          <a:graphicData uri="http://schemas.openxmlformats.org/presentationml/2006/ole">
            <p:oleObj spid="_x0000_s34825" name="Equation" r:id="rId10" imgW="482181" imgH="215713" progId="Equation.3">
              <p:embed/>
            </p:oleObj>
          </a:graphicData>
        </a:graphic>
      </p:graphicFrame>
      <p:graphicFrame>
        <p:nvGraphicFramePr>
          <p:cNvPr id="18" name="Object 18"/>
          <p:cNvGraphicFramePr>
            <a:graphicFrameLocks noChangeAspect="1"/>
          </p:cNvGraphicFramePr>
          <p:nvPr/>
        </p:nvGraphicFramePr>
        <p:xfrm>
          <a:off x="1219200" y="4238625"/>
          <a:ext cx="457200" cy="409575"/>
        </p:xfrm>
        <a:graphic>
          <a:graphicData uri="http://schemas.openxmlformats.org/presentationml/2006/ole">
            <p:oleObj spid="_x0000_s34826" name="Equation" r:id="rId11" imgW="177492" imgH="164814" progId="Equation.3">
              <p:embed/>
            </p:oleObj>
          </a:graphicData>
        </a:graphic>
      </p:graphicFrame>
      <p:graphicFrame>
        <p:nvGraphicFramePr>
          <p:cNvPr id="19" name="Object 19"/>
          <p:cNvGraphicFramePr>
            <a:graphicFrameLocks noChangeAspect="1"/>
          </p:cNvGraphicFramePr>
          <p:nvPr/>
        </p:nvGraphicFramePr>
        <p:xfrm>
          <a:off x="4114800" y="4343400"/>
          <a:ext cx="263525" cy="304800"/>
        </p:xfrm>
        <a:graphic>
          <a:graphicData uri="http://schemas.openxmlformats.org/presentationml/2006/ole">
            <p:oleObj spid="_x0000_s34827" name="Equation" r:id="rId12" imgW="126835" imgH="139518" progId="Equation.3">
              <p:embed/>
            </p:oleObj>
          </a:graphicData>
        </a:graphic>
      </p:graphicFrame>
      <p:graphicFrame>
        <p:nvGraphicFramePr>
          <p:cNvPr id="20" name="Object 20"/>
          <p:cNvGraphicFramePr>
            <a:graphicFrameLocks noChangeAspect="1"/>
          </p:cNvGraphicFramePr>
          <p:nvPr/>
        </p:nvGraphicFramePr>
        <p:xfrm>
          <a:off x="4841875" y="4267200"/>
          <a:ext cx="263525" cy="388938"/>
        </p:xfrm>
        <a:graphic>
          <a:graphicData uri="http://schemas.openxmlformats.org/presentationml/2006/ole">
            <p:oleObj spid="_x0000_s34828" name="Equation" r:id="rId13" imgW="126720" imgH="177480" progId="Equation.3">
              <p:embed/>
            </p:oleObj>
          </a:graphicData>
        </a:graphic>
      </p:graphicFrame>
      <p:graphicFrame>
        <p:nvGraphicFramePr>
          <p:cNvPr id="21" name="Object 21"/>
          <p:cNvGraphicFramePr>
            <a:graphicFrameLocks noChangeAspect="1"/>
          </p:cNvGraphicFramePr>
          <p:nvPr/>
        </p:nvGraphicFramePr>
        <p:xfrm>
          <a:off x="4724400" y="1676400"/>
          <a:ext cx="457200" cy="409575"/>
        </p:xfrm>
        <a:graphic>
          <a:graphicData uri="http://schemas.openxmlformats.org/presentationml/2006/ole">
            <p:oleObj spid="_x0000_s34829" name="Equation" r:id="rId14" imgW="177492" imgH="164814" progId="Equation.3">
              <p:embed/>
            </p:oleObj>
          </a:graphicData>
        </a:graphic>
      </p:graphicFrame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2573338" y="4800600"/>
            <a:ext cx="0" cy="175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2420938" y="50292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2420938" y="63246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2039938" y="4876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2039938" y="6172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27" name="Freeform 27"/>
          <p:cNvSpPr>
            <a:spLocks/>
          </p:cNvSpPr>
          <p:nvPr/>
        </p:nvSpPr>
        <p:spPr bwMode="auto">
          <a:xfrm>
            <a:off x="4897438" y="4783138"/>
            <a:ext cx="2493962" cy="1471612"/>
          </a:xfrm>
          <a:custGeom>
            <a:avLst/>
            <a:gdLst/>
            <a:ahLst/>
            <a:cxnLst>
              <a:cxn ang="0">
                <a:pos x="696" y="59"/>
              </a:cxn>
              <a:cxn ang="0">
                <a:pos x="552" y="41"/>
              </a:cxn>
              <a:cxn ang="0">
                <a:pos x="360" y="11"/>
              </a:cxn>
              <a:cxn ang="0">
                <a:pos x="72" y="107"/>
              </a:cxn>
              <a:cxn ang="0">
                <a:pos x="72" y="395"/>
              </a:cxn>
              <a:cxn ang="0">
                <a:pos x="504" y="491"/>
              </a:cxn>
              <a:cxn ang="0">
                <a:pos x="552" y="683"/>
              </a:cxn>
              <a:cxn ang="0">
                <a:pos x="696" y="875"/>
              </a:cxn>
              <a:cxn ang="0">
                <a:pos x="1176" y="923"/>
              </a:cxn>
              <a:cxn ang="0">
                <a:pos x="1446" y="851"/>
              </a:cxn>
              <a:cxn ang="0">
                <a:pos x="1560" y="731"/>
              </a:cxn>
              <a:cxn ang="0">
                <a:pos x="1512" y="539"/>
              </a:cxn>
              <a:cxn ang="0">
                <a:pos x="1224" y="491"/>
              </a:cxn>
              <a:cxn ang="0">
                <a:pos x="888" y="443"/>
              </a:cxn>
              <a:cxn ang="0">
                <a:pos x="840" y="203"/>
              </a:cxn>
              <a:cxn ang="0">
                <a:pos x="792" y="107"/>
              </a:cxn>
              <a:cxn ang="0">
                <a:pos x="696" y="59"/>
              </a:cxn>
            </a:cxnLst>
            <a:rect l="0" t="0" r="r" b="b"/>
            <a:pathLst>
              <a:path w="1571" h="927">
                <a:moveTo>
                  <a:pt x="696" y="59"/>
                </a:moveTo>
                <a:cubicBezTo>
                  <a:pt x="656" y="48"/>
                  <a:pt x="608" y="49"/>
                  <a:pt x="552" y="41"/>
                </a:cubicBezTo>
                <a:cubicBezTo>
                  <a:pt x="496" y="33"/>
                  <a:pt x="440" y="0"/>
                  <a:pt x="360" y="11"/>
                </a:cubicBezTo>
                <a:cubicBezTo>
                  <a:pt x="280" y="22"/>
                  <a:pt x="120" y="43"/>
                  <a:pt x="72" y="107"/>
                </a:cubicBezTo>
                <a:cubicBezTo>
                  <a:pt x="24" y="171"/>
                  <a:pt x="0" y="331"/>
                  <a:pt x="72" y="395"/>
                </a:cubicBezTo>
                <a:cubicBezTo>
                  <a:pt x="144" y="459"/>
                  <a:pt x="424" y="443"/>
                  <a:pt x="504" y="491"/>
                </a:cubicBezTo>
                <a:cubicBezTo>
                  <a:pt x="584" y="539"/>
                  <a:pt x="520" y="619"/>
                  <a:pt x="552" y="683"/>
                </a:cubicBezTo>
                <a:cubicBezTo>
                  <a:pt x="584" y="747"/>
                  <a:pt x="592" y="835"/>
                  <a:pt x="696" y="875"/>
                </a:cubicBezTo>
                <a:cubicBezTo>
                  <a:pt x="800" y="915"/>
                  <a:pt x="1051" y="927"/>
                  <a:pt x="1176" y="923"/>
                </a:cubicBezTo>
                <a:cubicBezTo>
                  <a:pt x="1301" y="919"/>
                  <a:pt x="1382" y="883"/>
                  <a:pt x="1446" y="851"/>
                </a:cubicBezTo>
                <a:cubicBezTo>
                  <a:pt x="1510" y="819"/>
                  <a:pt x="1549" y="783"/>
                  <a:pt x="1560" y="731"/>
                </a:cubicBezTo>
                <a:cubicBezTo>
                  <a:pt x="1571" y="679"/>
                  <a:pt x="1568" y="579"/>
                  <a:pt x="1512" y="539"/>
                </a:cubicBezTo>
                <a:cubicBezTo>
                  <a:pt x="1456" y="499"/>
                  <a:pt x="1328" y="507"/>
                  <a:pt x="1224" y="491"/>
                </a:cubicBezTo>
                <a:cubicBezTo>
                  <a:pt x="1120" y="475"/>
                  <a:pt x="952" y="491"/>
                  <a:pt x="888" y="443"/>
                </a:cubicBezTo>
                <a:cubicBezTo>
                  <a:pt x="824" y="395"/>
                  <a:pt x="856" y="259"/>
                  <a:pt x="840" y="203"/>
                </a:cubicBezTo>
                <a:cubicBezTo>
                  <a:pt x="824" y="147"/>
                  <a:pt x="816" y="131"/>
                  <a:pt x="792" y="107"/>
                </a:cubicBezTo>
                <a:cubicBezTo>
                  <a:pt x="768" y="83"/>
                  <a:pt x="720" y="67"/>
                  <a:pt x="696" y="59"/>
                </a:cubicBezTo>
                <a:close/>
              </a:path>
            </a:pathLst>
          </a:custGeom>
          <a:solidFill>
            <a:srgbClr val="66FF33"/>
          </a:solidFill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Freeform 30"/>
          <p:cNvSpPr>
            <a:spLocks/>
          </p:cNvSpPr>
          <p:nvPr/>
        </p:nvSpPr>
        <p:spPr bwMode="auto">
          <a:xfrm>
            <a:off x="5392738" y="5105400"/>
            <a:ext cx="1524000" cy="838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4" y="288"/>
              </a:cxn>
              <a:cxn ang="0">
                <a:pos x="960" y="528"/>
              </a:cxn>
            </a:cxnLst>
            <a:rect l="0" t="0" r="r" b="b"/>
            <a:pathLst>
              <a:path w="960" h="528">
                <a:moveTo>
                  <a:pt x="0" y="0"/>
                </a:moveTo>
                <a:cubicBezTo>
                  <a:pt x="112" y="100"/>
                  <a:pt x="224" y="200"/>
                  <a:pt x="384" y="288"/>
                </a:cubicBezTo>
                <a:cubicBezTo>
                  <a:pt x="544" y="376"/>
                  <a:pt x="864" y="488"/>
                  <a:pt x="960" y="52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5316538" y="5029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6840538" y="5867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2573338" y="5029200"/>
            <a:ext cx="2743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 flipV="1">
            <a:off x="2573338" y="6019800"/>
            <a:ext cx="426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3" name="Object 34"/>
          <p:cNvGraphicFramePr>
            <a:graphicFrameLocks noChangeAspect="1"/>
          </p:cNvGraphicFramePr>
          <p:nvPr/>
        </p:nvGraphicFramePr>
        <p:xfrm>
          <a:off x="5468938" y="4876800"/>
          <a:ext cx="263525" cy="304800"/>
        </p:xfrm>
        <a:graphic>
          <a:graphicData uri="http://schemas.openxmlformats.org/presentationml/2006/ole">
            <p:oleObj spid="_x0000_s34830" name="Equation" r:id="rId15" imgW="126835" imgH="139518" progId="Equation.3">
              <p:embed/>
            </p:oleObj>
          </a:graphicData>
        </a:graphic>
      </p:graphicFrame>
      <p:graphicFrame>
        <p:nvGraphicFramePr>
          <p:cNvPr id="34" name="Object 35"/>
          <p:cNvGraphicFramePr>
            <a:graphicFrameLocks noChangeAspect="1"/>
          </p:cNvGraphicFramePr>
          <p:nvPr/>
        </p:nvGraphicFramePr>
        <p:xfrm>
          <a:off x="6992938" y="5562600"/>
          <a:ext cx="263525" cy="388938"/>
        </p:xfrm>
        <a:graphic>
          <a:graphicData uri="http://schemas.openxmlformats.org/presentationml/2006/ole">
            <p:oleObj spid="_x0000_s34831" name="Equation" r:id="rId16" imgW="126720" imgH="177480" progId="Equation.3">
              <p:embed/>
            </p:oleObj>
          </a:graphicData>
        </a:graphic>
      </p:graphicFrame>
      <p:graphicFrame>
        <p:nvGraphicFramePr>
          <p:cNvPr id="35" name="Object 36"/>
          <p:cNvGraphicFramePr>
            <a:graphicFrameLocks noChangeAspect="1"/>
          </p:cNvGraphicFramePr>
          <p:nvPr/>
        </p:nvGraphicFramePr>
        <p:xfrm>
          <a:off x="3733800" y="4648200"/>
          <a:ext cx="307975" cy="404813"/>
        </p:xfrm>
        <a:graphic>
          <a:graphicData uri="http://schemas.openxmlformats.org/presentationml/2006/ole">
            <p:oleObj spid="_x0000_s34832" name="Equation" r:id="rId17" imgW="152268" imgH="203024" progId="Equation.3">
              <p:embed/>
            </p:oleObj>
          </a:graphicData>
        </a:graphic>
      </p:graphicFrame>
      <p:graphicFrame>
        <p:nvGraphicFramePr>
          <p:cNvPr id="36" name="Object 37"/>
          <p:cNvGraphicFramePr>
            <a:graphicFrameLocks noChangeAspect="1"/>
          </p:cNvGraphicFramePr>
          <p:nvPr/>
        </p:nvGraphicFramePr>
        <p:xfrm>
          <a:off x="3792538" y="5791200"/>
          <a:ext cx="307975" cy="404813"/>
        </p:xfrm>
        <a:graphic>
          <a:graphicData uri="http://schemas.openxmlformats.org/presentationml/2006/ole">
            <p:oleObj spid="_x0000_s34833" name="Equation" r:id="rId18" imgW="152268" imgH="203024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2" grpId="0" animBg="1"/>
      <p:bldP spid="23" grpId="0" animBg="1"/>
      <p:bldP spid="24" grpId="0" animBg="1"/>
      <p:bldP spid="25" grpId="0"/>
      <p:bldP spid="26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Path Connectedness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Definition of a path connected space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          , where    is a topological space. Then    is said to be path connected if there is a path that connects    to    for all</a:t>
            </a:r>
            <a:b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" name="Object 22"/>
          <p:cNvGraphicFramePr>
            <a:graphicFrameLocks noChangeAspect="1"/>
          </p:cNvGraphicFramePr>
          <p:nvPr/>
        </p:nvGraphicFramePr>
        <p:xfrm>
          <a:off x="1524000" y="2265363"/>
          <a:ext cx="1295400" cy="477837"/>
        </p:xfrm>
        <a:graphic>
          <a:graphicData uri="http://schemas.openxmlformats.org/presentationml/2006/ole">
            <p:oleObj spid="_x0000_s35842" name="Equation" r:id="rId3" imgW="545626" imgH="203024" progId="Equation.3">
              <p:embed/>
            </p:oleObj>
          </a:graphicData>
        </a:graphic>
      </p:graphicFrame>
      <p:graphicFrame>
        <p:nvGraphicFramePr>
          <p:cNvPr id="12" name="Object 24"/>
          <p:cNvGraphicFramePr>
            <a:graphicFrameLocks noChangeAspect="1"/>
          </p:cNvGraphicFramePr>
          <p:nvPr/>
        </p:nvGraphicFramePr>
        <p:xfrm>
          <a:off x="4038600" y="2286000"/>
          <a:ext cx="457200" cy="409575"/>
        </p:xfrm>
        <a:graphic>
          <a:graphicData uri="http://schemas.openxmlformats.org/presentationml/2006/ole">
            <p:oleObj spid="_x0000_s35843" name="Equation" r:id="rId4" imgW="177492" imgH="164814" progId="Equation.3">
              <p:embed/>
            </p:oleObj>
          </a:graphicData>
        </a:graphic>
      </p:graphicFrame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" name="Object 25"/>
          <p:cNvGraphicFramePr>
            <a:graphicFrameLocks noChangeAspect="1"/>
          </p:cNvGraphicFramePr>
          <p:nvPr/>
        </p:nvGraphicFramePr>
        <p:xfrm>
          <a:off x="6065838" y="3357563"/>
          <a:ext cx="258762" cy="300037"/>
        </p:xfrm>
        <a:graphic>
          <a:graphicData uri="http://schemas.openxmlformats.org/presentationml/2006/ole">
            <p:oleObj spid="_x0000_s35844" name="Equation" r:id="rId5" imgW="126835" imgH="139518" progId="Equation.3">
              <p:embed/>
            </p:oleObj>
          </a:graphicData>
        </a:graphic>
      </p:graphicFrame>
      <p:graphicFrame>
        <p:nvGraphicFramePr>
          <p:cNvPr id="15" name="Object 27"/>
          <p:cNvGraphicFramePr>
            <a:graphicFrameLocks noChangeAspect="1"/>
          </p:cNvGraphicFramePr>
          <p:nvPr/>
        </p:nvGraphicFramePr>
        <p:xfrm>
          <a:off x="6858000" y="3352800"/>
          <a:ext cx="273050" cy="309563"/>
        </p:xfrm>
        <a:graphic>
          <a:graphicData uri="http://schemas.openxmlformats.org/presentationml/2006/ole">
            <p:oleObj spid="_x0000_s35845" name="Equation" r:id="rId6" imgW="139579" imgH="164957" progId="Equation.3">
              <p:embed/>
            </p:oleObj>
          </a:graphicData>
        </a:graphic>
      </p:graphicFrame>
      <p:graphicFrame>
        <p:nvGraphicFramePr>
          <p:cNvPr id="16" name="Object 29"/>
          <p:cNvGraphicFramePr>
            <a:graphicFrameLocks noChangeAspect="1"/>
          </p:cNvGraphicFramePr>
          <p:nvPr/>
        </p:nvGraphicFramePr>
        <p:xfrm>
          <a:off x="914400" y="3867150"/>
          <a:ext cx="533400" cy="323850"/>
        </p:xfrm>
        <a:graphic>
          <a:graphicData uri="http://schemas.openxmlformats.org/presentationml/2006/ole">
            <p:oleObj spid="_x0000_s35846" name="Equation" r:id="rId7" imgW="266353" imgH="164885" progId="Equation.3">
              <p:embed/>
            </p:oleObj>
          </a:graphicData>
        </a:graphic>
      </p:graphicFrame>
      <p:graphicFrame>
        <p:nvGraphicFramePr>
          <p:cNvPr id="17" name="Object 31"/>
          <p:cNvGraphicFramePr>
            <a:graphicFrameLocks noChangeAspect="1"/>
          </p:cNvGraphicFramePr>
          <p:nvPr/>
        </p:nvGraphicFramePr>
        <p:xfrm>
          <a:off x="1828800" y="2790825"/>
          <a:ext cx="457200" cy="409575"/>
        </p:xfrm>
        <a:graphic>
          <a:graphicData uri="http://schemas.openxmlformats.org/presentationml/2006/ole">
            <p:oleObj spid="_x0000_s35847" name="Equation" r:id="rId8" imgW="177492" imgH="164814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Path Connectedness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800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every path connected space also generally connected?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    be a topological space that is path connected. Now suppose that     is disconnected.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                  is both open and closed, and          or     .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524000" y="2790825"/>
          <a:ext cx="457200" cy="409575"/>
        </p:xfrm>
        <a:graphic>
          <a:graphicData uri="http://schemas.openxmlformats.org/presentationml/2006/ole">
            <p:oleObj spid="_x0000_s36866" name="Equation" r:id="rId3" imgW="177492" imgH="164814" progId="Equation.3">
              <p:embed/>
            </p:oleObj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6324600" y="3248025"/>
          <a:ext cx="457200" cy="409575"/>
        </p:xfrm>
        <a:graphic>
          <a:graphicData uri="http://schemas.openxmlformats.org/presentationml/2006/ole">
            <p:oleObj spid="_x0000_s36867" name="Equation" r:id="rId4" imgW="177492" imgH="164814" progId="Equation.3">
              <p:embed/>
            </p:oleObj>
          </a:graphicData>
        </a:graphic>
      </p:graphicFrame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905000" y="4267200"/>
          <a:ext cx="1981200" cy="447675"/>
        </p:xfrm>
        <a:graphic>
          <a:graphicData uri="http://schemas.openxmlformats.org/presentationml/2006/ole">
            <p:oleObj spid="_x0000_s36868" name="Equation" r:id="rId5" imgW="799753" imgH="177723" progId="Equation.3">
              <p:embed/>
            </p:oleObj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/>
        </p:nvGraphicFramePr>
        <p:xfrm>
          <a:off x="1600200" y="4800600"/>
          <a:ext cx="990600" cy="419100"/>
        </p:xfrm>
        <a:graphic>
          <a:graphicData uri="http://schemas.openxmlformats.org/presentationml/2006/ole">
            <p:oleObj spid="_x0000_s36869" name="Equation" r:id="rId6" imgW="431425" imgH="177646" progId="Equation.3">
              <p:embed/>
            </p:oleObj>
          </a:graphicData>
        </a:graphic>
      </p:graphicFrame>
      <p:graphicFrame>
        <p:nvGraphicFramePr>
          <p:cNvPr id="9" name="Object 10"/>
          <p:cNvGraphicFramePr>
            <a:graphicFrameLocks noChangeAspect="1"/>
          </p:cNvGraphicFramePr>
          <p:nvPr/>
        </p:nvGraphicFramePr>
        <p:xfrm>
          <a:off x="3124200" y="4800600"/>
          <a:ext cx="457200" cy="409575"/>
        </p:xfrm>
        <a:graphic>
          <a:graphicData uri="http://schemas.openxmlformats.org/presentationml/2006/ole">
            <p:oleObj spid="_x0000_s36870" name="Equation" r:id="rId7" imgW="177492" imgH="164814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Path Connectedness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5029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         and            . Since     is path connected                                            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Consider                        , clearly          since                 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addition,           since               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set    is then either open or closed but not both since      is connected.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Therefore,   can be open or closed but not both.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524000" y="1662113"/>
          <a:ext cx="990600" cy="471487"/>
        </p:xfrm>
        <a:graphic>
          <a:graphicData uri="http://schemas.openxmlformats.org/presentationml/2006/ole">
            <p:oleObj spid="_x0000_s37890" name="Equation" r:id="rId3" imgW="380670" imgH="177646" progId="Equation.3">
              <p:embed/>
            </p:oleObj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3276600" y="1676400"/>
          <a:ext cx="1371600" cy="525463"/>
        </p:xfrm>
        <a:graphic>
          <a:graphicData uri="http://schemas.openxmlformats.org/presentationml/2006/ole">
            <p:oleObj spid="_x0000_s37891" name="Equation" r:id="rId4" imgW="571252" imgH="215806" progId="Equation.3">
              <p:embed/>
            </p:oleObj>
          </a:graphicData>
        </a:graphic>
      </p:graphicFrame>
      <p:graphicFrame>
        <p:nvGraphicFramePr>
          <p:cNvPr id="6" name="Object 8"/>
          <p:cNvGraphicFramePr>
            <a:graphicFrameLocks noChangeAspect="1"/>
          </p:cNvGraphicFramePr>
          <p:nvPr/>
        </p:nvGraphicFramePr>
        <p:xfrm>
          <a:off x="2819400" y="2149475"/>
          <a:ext cx="4953000" cy="517525"/>
        </p:xfrm>
        <a:graphic>
          <a:graphicData uri="http://schemas.openxmlformats.org/presentationml/2006/ole">
            <p:oleObj spid="_x0000_s37892" name="Equation" r:id="rId5" imgW="2094591" imgH="215806" progId="Equation.3">
              <p:embed/>
            </p:oleObj>
          </a:graphicData>
        </a:graphic>
      </p:graphicFrame>
      <p:graphicFrame>
        <p:nvGraphicFramePr>
          <p:cNvPr id="7" name="Object 10"/>
          <p:cNvGraphicFramePr>
            <a:graphicFrameLocks noChangeAspect="1"/>
          </p:cNvGraphicFramePr>
          <p:nvPr/>
        </p:nvGraphicFramePr>
        <p:xfrm>
          <a:off x="5943600" y="1676400"/>
          <a:ext cx="457200" cy="409575"/>
        </p:xfrm>
        <a:graphic>
          <a:graphicData uri="http://schemas.openxmlformats.org/presentationml/2006/ole">
            <p:oleObj spid="_x0000_s37893" name="Equation" r:id="rId6" imgW="177492" imgH="164814" progId="Equation.3">
              <p:embed/>
            </p:oleObj>
          </a:graphicData>
        </a:graphic>
      </p:graphicFrame>
      <p:graphicFrame>
        <p:nvGraphicFramePr>
          <p:cNvPr id="8" name="Object 11"/>
          <p:cNvGraphicFramePr>
            <a:graphicFrameLocks noChangeAspect="1"/>
          </p:cNvGraphicFramePr>
          <p:nvPr/>
        </p:nvGraphicFramePr>
        <p:xfrm>
          <a:off x="2590800" y="2743200"/>
          <a:ext cx="2590800" cy="514350"/>
        </p:xfrm>
        <a:graphic>
          <a:graphicData uri="http://schemas.openxmlformats.org/presentationml/2006/ole">
            <p:oleObj spid="_x0000_s37894" name="Equation" r:id="rId7" imgW="1104421" imgH="215806" progId="Equation.3">
              <p:embed/>
            </p:oleObj>
          </a:graphicData>
        </a:graphic>
      </p:graphicFrame>
      <p:graphicFrame>
        <p:nvGraphicFramePr>
          <p:cNvPr id="9" name="Object 13"/>
          <p:cNvGraphicFramePr>
            <a:graphicFrameLocks noChangeAspect="1"/>
          </p:cNvGraphicFramePr>
          <p:nvPr/>
        </p:nvGraphicFramePr>
        <p:xfrm>
          <a:off x="6705600" y="2782888"/>
          <a:ext cx="990600" cy="417512"/>
        </p:xfrm>
        <a:graphic>
          <a:graphicData uri="http://schemas.openxmlformats.org/presentationml/2006/ole">
            <p:oleObj spid="_x0000_s37895" name="Equation" r:id="rId8" imgW="431425" imgH="177646" progId="Equation.3">
              <p:embed/>
            </p:oleObj>
          </a:graphicData>
        </a:graphic>
      </p:graphicFrame>
      <p:graphicFrame>
        <p:nvGraphicFramePr>
          <p:cNvPr id="10" name="Object 15"/>
          <p:cNvGraphicFramePr>
            <a:graphicFrameLocks noChangeAspect="1"/>
          </p:cNvGraphicFramePr>
          <p:nvPr/>
        </p:nvGraphicFramePr>
        <p:xfrm>
          <a:off x="1828800" y="3200400"/>
          <a:ext cx="1981200" cy="523875"/>
        </p:xfrm>
        <a:graphic>
          <a:graphicData uri="http://schemas.openxmlformats.org/presentationml/2006/ole">
            <p:oleObj spid="_x0000_s37896" name="Equation" r:id="rId9" imgW="825142" imgH="215806" progId="Equation.3">
              <p:embed/>
            </p:oleObj>
          </a:graphicData>
        </a:graphic>
      </p:graphicFrame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" name="Object 17"/>
          <p:cNvGraphicFramePr>
            <a:graphicFrameLocks noChangeAspect="1"/>
          </p:cNvGraphicFramePr>
          <p:nvPr/>
        </p:nvGraphicFramePr>
        <p:xfrm>
          <a:off x="2895600" y="3810000"/>
          <a:ext cx="1143000" cy="461963"/>
        </p:xfrm>
        <a:graphic>
          <a:graphicData uri="http://schemas.openxmlformats.org/presentationml/2006/ole">
            <p:oleObj spid="_x0000_s37897" name="Equation" r:id="rId10" imgW="545626" imgH="215713" progId="Equation.3">
              <p:embed/>
            </p:oleObj>
          </a:graphicData>
        </a:graphic>
      </p:graphicFrame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" name="Object 19"/>
          <p:cNvGraphicFramePr>
            <a:graphicFrameLocks noChangeAspect="1"/>
          </p:cNvGraphicFramePr>
          <p:nvPr/>
        </p:nvGraphicFramePr>
        <p:xfrm>
          <a:off x="5105400" y="3810000"/>
          <a:ext cx="1600200" cy="442913"/>
        </p:xfrm>
        <a:graphic>
          <a:graphicData uri="http://schemas.openxmlformats.org/presentationml/2006/ole">
            <p:oleObj spid="_x0000_s37898" name="Equation" r:id="rId11" imgW="787058" imgH="215806" progId="Equation.3">
              <p:embed/>
            </p:oleObj>
          </a:graphicData>
        </a:graphic>
      </p:graphicFrame>
      <p:graphicFrame>
        <p:nvGraphicFramePr>
          <p:cNvPr id="15" name="Object 21"/>
          <p:cNvGraphicFramePr>
            <a:graphicFrameLocks noChangeAspect="1"/>
          </p:cNvGraphicFramePr>
          <p:nvPr/>
        </p:nvGraphicFramePr>
        <p:xfrm>
          <a:off x="2362200" y="4419600"/>
          <a:ext cx="366713" cy="390525"/>
        </p:xfrm>
        <a:graphic>
          <a:graphicData uri="http://schemas.openxmlformats.org/presentationml/2006/ole">
            <p:oleObj spid="_x0000_s37899" name="Equation" r:id="rId12" imgW="152268" imgH="164957" progId="Equation.3">
              <p:embed/>
            </p:oleObj>
          </a:graphicData>
        </a:graphic>
      </p:graphicFrame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" name="Object 22"/>
          <p:cNvGraphicFramePr>
            <a:graphicFrameLocks noChangeAspect="1"/>
          </p:cNvGraphicFramePr>
          <p:nvPr/>
        </p:nvGraphicFramePr>
        <p:xfrm>
          <a:off x="3505200" y="4910138"/>
          <a:ext cx="533400" cy="423862"/>
        </p:xfrm>
        <a:graphic>
          <a:graphicData uri="http://schemas.openxmlformats.org/presentationml/2006/ole">
            <p:oleObj spid="_x0000_s37900" name="Equation" r:id="rId13" imgW="279279" imgH="215806" progId="Equation.3">
              <p:embed/>
            </p:oleObj>
          </a:graphicData>
        </a:graphic>
      </p:graphicFrame>
      <p:graphicFrame>
        <p:nvGraphicFramePr>
          <p:cNvPr id="18" name="Object 24"/>
          <p:cNvGraphicFramePr>
            <a:graphicFrameLocks noChangeAspect="1"/>
          </p:cNvGraphicFramePr>
          <p:nvPr/>
        </p:nvGraphicFramePr>
        <p:xfrm>
          <a:off x="2743200" y="5486400"/>
          <a:ext cx="368300" cy="390525"/>
        </p:xfrm>
        <a:graphic>
          <a:graphicData uri="http://schemas.openxmlformats.org/presentationml/2006/ole">
            <p:oleObj spid="_x0000_s37901" name="Equation" r:id="rId14" imgW="152268" imgH="16495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1295400"/>
            <a:ext cx="7467600" cy="2163762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Topology</a:t>
            </a:r>
            <a:b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II – M.Sc., Mathematics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2568575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Connectedness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>
            <a:off x="2324100" y="3914775"/>
            <a:ext cx="4114800" cy="2206625"/>
          </a:xfrm>
          <a:custGeom>
            <a:avLst/>
            <a:gdLst/>
            <a:ahLst/>
            <a:cxnLst>
              <a:cxn ang="0">
                <a:pos x="24" y="798"/>
              </a:cxn>
              <a:cxn ang="0">
                <a:pos x="264" y="606"/>
              </a:cxn>
              <a:cxn ang="0">
                <a:pos x="744" y="558"/>
              </a:cxn>
              <a:cxn ang="0">
                <a:pos x="924" y="402"/>
              </a:cxn>
              <a:cxn ang="0">
                <a:pos x="1032" y="174"/>
              </a:cxn>
              <a:cxn ang="0">
                <a:pos x="1656" y="78"/>
              </a:cxn>
              <a:cxn ang="0">
                <a:pos x="1848" y="126"/>
              </a:cxn>
              <a:cxn ang="0">
                <a:pos x="2124" y="24"/>
              </a:cxn>
              <a:cxn ang="0">
                <a:pos x="2472" y="270"/>
              </a:cxn>
              <a:cxn ang="0">
                <a:pos x="2568" y="798"/>
              </a:cxn>
              <a:cxn ang="0">
                <a:pos x="2328" y="1038"/>
              </a:cxn>
              <a:cxn ang="0">
                <a:pos x="2088" y="1038"/>
              </a:cxn>
              <a:cxn ang="0">
                <a:pos x="1686" y="1134"/>
              </a:cxn>
              <a:cxn ang="0">
                <a:pos x="1464" y="1230"/>
              </a:cxn>
              <a:cxn ang="0">
                <a:pos x="1176" y="1374"/>
              </a:cxn>
              <a:cxn ang="0">
                <a:pos x="600" y="1326"/>
              </a:cxn>
              <a:cxn ang="0">
                <a:pos x="120" y="1086"/>
              </a:cxn>
              <a:cxn ang="0">
                <a:pos x="24" y="798"/>
              </a:cxn>
            </a:cxnLst>
            <a:rect l="0" t="0" r="r" b="b"/>
            <a:pathLst>
              <a:path w="2592" h="1390">
                <a:moveTo>
                  <a:pt x="24" y="798"/>
                </a:moveTo>
                <a:cubicBezTo>
                  <a:pt x="48" y="718"/>
                  <a:pt x="144" y="646"/>
                  <a:pt x="264" y="606"/>
                </a:cubicBezTo>
                <a:cubicBezTo>
                  <a:pt x="384" y="566"/>
                  <a:pt x="634" y="592"/>
                  <a:pt x="744" y="558"/>
                </a:cubicBezTo>
                <a:cubicBezTo>
                  <a:pt x="854" y="524"/>
                  <a:pt x="876" y="466"/>
                  <a:pt x="924" y="402"/>
                </a:cubicBezTo>
                <a:cubicBezTo>
                  <a:pt x="972" y="338"/>
                  <a:pt x="910" y="228"/>
                  <a:pt x="1032" y="174"/>
                </a:cubicBezTo>
                <a:cubicBezTo>
                  <a:pt x="1154" y="120"/>
                  <a:pt x="1520" y="86"/>
                  <a:pt x="1656" y="78"/>
                </a:cubicBezTo>
                <a:cubicBezTo>
                  <a:pt x="1792" y="70"/>
                  <a:pt x="1770" y="135"/>
                  <a:pt x="1848" y="126"/>
                </a:cubicBezTo>
                <a:cubicBezTo>
                  <a:pt x="1926" y="117"/>
                  <a:pt x="2020" y="0"/>
                  <a:pt x="2124" y="24"/>
                </a:cubicBezTo>
                <a:cubicBezTo>
                  <a:pt x="2228" y="48"/>
                  <a:pt x="2398" y="141"/>
                  <a:pt x="2472" y="270"/>
                </a:cubicBezTo>
                <a:cubicBezTo>
                  <a:pt x="2546" y="399"/>
                  <a:pt x="2592" y="670"/>
                  <a:pt x="2568" y="798"/>
                </a:cubicBezTo>
                <a:cubicBezTo>
                  <a:pt x="2544" y="926"/>
                  <a:pt x="2408" y="998"/>
                  <a:pt x="2328" y="1038"/>
                </a:cubicBezTo>
                <a:cubicBezTo>
                  <a:pt x="2248" y="1078"/>
                  <a:pt x="2195" y="1022"/>
                  <a:pt x="2088" y="1038"/>
                </a:cubicBezTo>
                <a:cubicBezTo>
                  <a:pt x="1981" y="1054"/>
                  <a:pt x="1790" y="1102"/>
                  <a:pt x="1686" y="1134"/>
                </a:cubicBezTo>
                <a:cubicBezTo>
                  <a:pt x="1582" y="1166"/>
                  <a:pt x="1549" y="1190"/>
                  <a:pt x="1464" y="1230"/>
                </a:cubicBezTo>
                <a:cubicBezTo>
                  <a:pt x="1379" y="1270"/>
                  <a:pt x="1320" y="1358"/>
                  <a:pt x="1176" y="1374"/>
                </a:cubicBezTo>
                <a:cubicBezTo>
                  <a:pt x="1032" y="1390"/>
                  <a:pt x="776" y="1374"/>
                  <a:pt x="600" y="1326"/>
                </a:cubicBezTo>
                <a:cubicBezTo>
                  <a:pt x="424" y="1278"/>
                  <a:pt x="216" y="1174"/>
                  <a:pt x="120" y="1086"/>
                </a:cubicBezTo>
                <a:cubicBezTo>
                  <a:pt x="24" y="998"/>
                  <a:pt x="0" y="878"/>
                  <a:pt x="24" y="798"/>
                </a:cubicBezTo>
                <a:close/>
              </a:path>
            </a:pathLst>
          </a:custGeom>
          <a:solidFill>
            <a:srgbClr val="FFFF00"/>
          </a:solidFill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Connectedness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2057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general idea that all of the space touches. A point can freely be moved throughout the space to assume the location of any other point.</a:t>
            </a: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3124200" y="4152900"/>
            <a:ext cx="2946400" cy="1892300"/>
          </a:xfrm>
          <a:custGeom>
            <a:avLst/>
            <a:gdLst/>
            <a:ahLst/>
            <a:cxnLst>
              <a:cxn ang="0">
                <a:pos x="0" y="936"/>
              </a:cxn>
              <a:cxn ang="0">
                <a:pos x="144" y="648"/>
              </a:cxn>
              <a:cxn ang="0">
                <a:pos x="576" y="1128"/>
              </a:cxn>
              <a:cxn ang="0">
                <a:pos x="528" y="264"/>
              </a:cxn>
              <a:cxn ang="0">
                <a:pos x="768" y="648"/>
              </a:cxn>
              <a:cxn ang="0">
                <a:pos x="432" y="840"/>
              </a:cxn>
              <a:cxn ang="0">
                <a:pos x="1056" y="888"/>
              </a:cxn>
              <a:cxn ang="0">
                <a:pos x="1152" y="312"/>
              </a:cxn>
              <a:cxn ang="0">
                <a:pos x="1488" y="24"/>
              </a:cxn>
              <a:cxn ang="0">
                <a:pos x="1824" y="168"/>
              </a:cxn>
              <a:cxn ang="0">
                <a:pos x="1680" y="456"/>
              </a:cxn>
            </a:cxnLst>
            <a:rect l="0" t="0" r="r" b="b"/>
            <a:pathLst>
              <a:path w="1856" h="1192">
                <a:moveTo>
                  <a:pt x="0" y="936"/>
                </a:moveTo>
                <a:cubicBezTo>
                  <a:pt x="24" y="776"/>
                  <a:pt x="48" y="616"/>
                  <a:pt x="144" y="648"/>
                </a:cubicBezTo>
                <a:cubicBezTo>
                  <a:pt x="240" y="680"/>
                  <a:pt x="512" y="1192"/>
                  <a:pt x="576" y="1128"/>
                </a:cubicBezTo>
                <a:cubicBezTo>
                  <a:pt x="640" y="1064"/>
                  <a:pt x="496" y="344"/>
                  <a:pt x="528" y="264"/>
                </a:cubicBezTo>
                <a:cubicBezTo>
                  <a:pt x="560" y="184"/>
                  <a:pt x="784" y="552"/>
                  <a:pt x="768" y="648"/>
                </a:cubicBezTo>
                <a:cubicBezTo>
                  <a:pt x="752" y="744"/>
                  <a:pt x="384" y="800"/>
                  <a:pt x="432" y="840"/>
                </a:cubicBezTo>
                <a:cubicBezTo>
                  <a:pt x="480" y="880"/>
                  <a:pt x="936" y="976"/>
                  <a:pt x="1056" y="888"/>
                </a:cubicBezTo>
                <a:cubicBezTo>
                  <a:pt x="1176" y="800"/>
                  <a:pt x="1080" y="456"/>
                  <a:pt x="1152" y="312"/>
                </a:cubicBezTo>
                <a:cubicBezTo>
                  <a:pt x="1224" y="168"/>
                  <a:pt x="1376" y="48"/>
                  <a:pt x="1488" y="24"/>
                </a:cubicBezTo>
                <a:cubicBezTo>
                  <a:pt x="1600" y="0"/>
                  <a:pt x="1792" y="96"/>
                  <a:pt x="1824" y="168"/>
                </a:cubicBezTo>
                <a:cubicBezTo>
                  <a:pt x="1856" y="240"/>
                  <a:pt x="1768" y="348"/>
                  <a:pt x="1680" y="456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743200" y="5334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410200" y="4572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3048000" y="5562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5715000" y="4800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3048000" y="5562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C 0.00382 -0.01088 0.00659 -0.07222 0.02326 -0.06481 C 0.03993 -0.05741 0.08854 0.05949 0.1 0.04445 C 0.11146 0.0294 0.08611 -0.13703 0.09166 -0.15555 C 0.09722 -0.17407 0.13611 -0.08889 0.13333 -0.06666 C 0.13055 -0.04444 0.06666 -0.03148 0.075 -0.02222 C 0.08333 -0.01296 0.1618 0.01111 0.18333 -0.01111 C 0.20486 -0.03333 0.19045 -0.12222 0.20434 -0.15555 C 0.21823 -0.18889 0.24791 -0.2081 0.26666 -0.21111 C 0.28541 -0.21412 0.31302 -0.19097 0.31718 -0.1743 C 0.32135 -0.15764 0.29705 -0.1243 0.29166 -0.11111 " pathEditMode="relative" rAng="0" ptsTypes="aaaaaaaaaaa">
                                      <p:cBhvr>
                                        <p:cTn id="3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" y="-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/>
      <p:bldP spid="7" grpId="0"/>
      <p:bldP spid="8" grpId="0" animBg="1"/>
      <p:bldP spid="9" grpId="0" animBg="1"/>
      <p:bldP spid="10" grpId="0" animBg="1"/>
      <p:bldP spid="1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8"/>
          <p:cNvSpPr>
            <a:spLocks/>
          </p:cNvSpPr>
          <p:nvPr/>
        </p:nvSpPr>
        <p:spPr bwMode="auto">
          <a:xfrm>
            <a:off x="4914900" y="3860800"/>
            <a:ext cx="2089150" cy="2654300"/>
          </a:xfrm>
          <a:custGeom>
            <a:avLst/>
            <a:gdLst/>
            <a:ahLst/>
            <a:cxnLst>
              <a:cxn ang="0">
                <a:pos x="120" y="160"/>
              </a:cxn>
              <a:cxn ang="0">
                <a:pos x="216" y="64"/>
              </a:cxn>
              <a:cxn ang="0">
                <a:pos x="456" y="16"/>
              </a:cxn>
              <a:cxn ang="0">
                <a:pos x="1080" y="160"/>
              </a:cxn>
              <a:cxn ang="0">
                <a:pos x="1284" y="400"/>
              </a:cxn>
              <a:cxn ang="0">
                <a:pos x="1272" y="688"/>
              </a:cxn>
              <a:cxn ang="0">
                <a:pos x="1080" y="976"/>
              </a:cxn>
              <a:cxn ang="0">
                <a:pos x="1032" y="1312"/>
              </a:cxn>
              <a:cxn ang="0">
                <a:pos x="864" y="1588"/>
              </a:cxn>
              <a:cxn ang="0">
                <a:pos x="612" y="1666"/>
              </a:cxn>
              <a:cxn ang="0">
                <a:pos x="216" y="1552"/>
              </a:cxn>
              <a:cxn ang="0">
                <a:pos x="24" y="1312"/>
              </a:cxn>
              <a:cxn ang="0">
                <a:pos x="72" y="1120"/>
              </a:cxn>
              <a:cxn ang="0">
                <a:pos x="408" y="784"/>
              </a:cxn>
              <a:cxn ang="0">
                <a:pos x="408" y="592"/>
              </a:cxn>
              <a:cxn ang="0">
                <a:pos x="168" y="400"/>
              </a:cxn>
              <a:cxn ang="0">
                <a:pos x="120" y="160"/>
              </a:cxn>
            </a:cxnLst>
            <a:rect l="0" t="0" r="r" b="b"/>
            <a:pathLst>
              <a:path w="1316" h="1672">
                <a:moveTo>
                  <a:pt x="120" y="160"/>
                </a:moveTo>
                <a:cubicBezTo>
                  <a:pt x="128" y="104"/>
                  <a:pt x="160" y="88"/>
                  <a:pt x="216" y="64"/>
                </a:cubicBezTo>
                <a:cubicBezTo>
                  <a:pt x="272" y="40"/>
                  <a:pt x="312" y="0"/>
                  <a:pt x="456" y="16"/>
                </a:cubicBezTo>
                <a:cubicBezTo>
                  <a:pt x="600" y="32"/>
                  <a:pt x="942" y="96"/>
                  <a:pt x="1080" y="160"/>
                </a:cubicBezTo>
                <a:cubicBezTo>
                  <a:pt x="1218" y="224"/>
                  <a:pt x="1252" y="312"/>
                  <a:pt x="1284" y="400"/>
                </a:cubicBezTo>
                <a:cubicBezTo>
                  <a:pt x="1316" y="488"/>
                  <a:pt x="1306" y="592"/>
                  <a:pt x="1272" y="688"/>
                </a:cubicBezTo>
                <a:cubicBezTo>
                  <a:pt x="1238" y="784"/>
                  <a:pt x="1120" y="872"/>
                  <a:pt x="1080" y="976"/>
                </a:cubicBezTo>
                <a:cubicBezTo>
                  <a:pt x="1040" y="1080"/>
                  <a:pt x="1068" y="1210"/>
                  <a:pt x="1032" y="1312"/>
                </a:cubicBezTo>
                <a:cubicBezTo>
                  <a:pt x="996" y="1414"/>
                  <a:pt x="934" y="1529"/>
                  <a:pt x="864" y="1588"/>
                </a:cubicBezTo>
                <a:cubicBezTo>
                  <a:pt x="794" y="1647"/>
                  <a:pt x="720" y="1672"/>
                  <a:pt x="612" y="1666"/>
                </a:cubicBezTo>
                <a:cubicBezTo>
                  <a:pt x="504" y="1660"/>
                  <a:pt x="314" y="1611"/>
                  <a:pt x="216" y="1552"/>
                </a:cubicBezTo>
                <a:cubicBezTo>
                  <a:pt x="118" y="1493"/>
                  <a:pt x="48" y="1384"/>
                  <a:pt x="24" y="1312"/>
                </a:cubicBezTo>
                <a:cubicBezTo>
                  <a:pt x="0" y="1240"/>
                  <a:pt x="8" y="1208"/>
                  <a:pt x="72" y="1120"/>
                </a:cubicBezTo>
                <a:cubicBezTo>
                  <a:pt x="136" y="1032"/>
                  <a:pt x="352" y="872"/>
                  <a:pt x="408" y="784"/>
                </a:cubicBezTo>
                <a:cubicBezTo>
                  <a:pt x="464" y="696"/>
                  <a:pt x="448" y="656"/>
                  <a:pt x="408" y="592"/>
                </a:cubicBezTo>
                <a:cubicBezTo>
                  <a:pt x="368" y="528"/>
                  <a:pt x="216" y="472"/>
                  <a:pt x="168" y="400"/>
                </a:cubicBezTo>
                <a:cubicBezTo>
                  <a:pt x="120" y="328"/>
                  <a:pt x="112" y="216"/>
                  <a:pt x="120" y="160"/>
                </a:cubicBezTo>
                <a:close/>
              </a:path>
            </a:pathLst>
          </a:custGeom>
          <a:solidFill>
            <a:srgbClr val="FF9900"/>
          </a:solidFill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" name="Freeform 17"/>
          <p:cNvSpPr>
            <a:spLocks/>
          </p:cNvSpPr>
          <p:nvPr/>
        </p:nvSpPr>
        <p:spPr bwMode="auto">
          <a:xfrm>
            <a:off x="1460500" y="4051300"/>
            <a:ext cx="2997200" cy="2565400"/>
          </a:xfrm>
          <a:custGeom>
            <a:avLst/>
            <a:gdLst/>
            <a:ahLst/>
            <a:cxnLst>
              <a:cxn ang="0">
                <a:pos x="1192" y="40"/>
              </a:cxn>
              <a:cxn ang="0">
                <a:pos x="904" y="232"/>
              </a:cxn>
              <a:cxn ang="0">
                <a:pos x="328" y="424"/>
              </a:cxn>
              <a:cxn ang="0">
                <a:pos x="88" y="856"/>
              </a:cxn>
              <a:cxn ang="0">
                <a:pos x="136" y="1288"/>
              </a:cxn>
              <a:cxn ang="0">
                <a:pos x="904" y="1576"/>
              </a:cxn>
              <a:cxn ang="0">
                <a:pos x="1384" y="1528"/>
              </a:cxn>
              <a:cxn ang="0">
                <a:pos x="1480" y="1336"/>
              </a:cxn>
              <a:cxn ang="0">
                <a:pos x="1528" y="904"/>
              </a:cxn>
              <a:cxn ang="0">
                <a:pos x="1816" y="568"/>
              </a:cxn>
              <a:cxn ang="0">
                <a:pos x="1816" y="280"/>
              </a:cxn>
              <a:cxn ang="0">
                <a:pos x="1384" y="40"/>
              </a:cxn>
              <a:cxn ang="0">
                <a:pos x="1192" y="40"/>
              </a:cxn>
            </a:cxnLst>
            <a:rect l="0" t="0" r="r" b="b"/>
            <a:pathLst>
              <a:path w="1888" h="1616">
                <a:moveTo>
                  <a:pt x="1192" y="40"/>
                </a:moveTo>
                <a:cubicBezTo>
                  <a:pt x="1112" y="72"/>
                  <a:pt x="1048" y="168"/>
                  <a:pt x="904" y="232"/>
                </a:cubicBezTo>
                <a:cubicBezTo>
                  <a:pt x="760" y="296"/>
                  <a:pt x="464" y="320"/>
                  <a:pt x="328" y="424"/>
                </a:cubicBezTo>
                <a:cubicBezTo>
                  <a:pt x="192" y="528"/>
                  <a:pt x="120" y="712"/>
                  <a:pt x="88" y="856"/>
                </a:cubicBezTo>
                <a:cubicBezTo>
                  <a:pt x="56" y="1000"/>
                  <a:pt x="0" y="1168"/>
                  <a:pt x="136" y="1288"/>
                </a:cubicBezTo>
                <a:cubicBezTo>
                  <a:pt x="272" y="1408"/>
                  <a:pt x="696" y="1536"/>
                  <a:pt x="904" y="1576"/>
                </a:cubicBezTo>
                <a:cubicBezTo>
                  <a:pt x="1112" y="1616"/>
                  <a:pt x="1288" y="1568"/>
                  <a:pt x="1384" y="1528"/>
                </a:cubicBezTo>
                <a:cubicBezTo>
                  <a:pt x="1480" y="1488"/>
                  <a:pt x="1456" y="1440"/>
                  <a:pt x="1480" y="1336"/>
                </a:cubicBezTo>
                <a:cubicBezTo>
                  <a:pt x="1504" y="1232"/>
                  <a:pt x="1472" y="1032"/>
                  <a:pt x="1528" y="904"/>
                </a:cubicBezTo>
                <a:cubicBezTo>
                  <a:pt x="1584" y="776"/>
                  <a:pt x="1768" y="672"/>
                  <a:pt x="1816" y="568"/>
                </a:cubicBezTo>
                <a:cubicBezTo>
                  <a:pt x="1864" y="464"/>
                  <a:pt x="1888" y="368"/>
                  <a:pt x="1816" y="280"/>
                </a:cubicBezTo>
                <a:cubicBezTo>
                  <a:pt x="1744" y="192"/>
                  <a:pt x="1488" y="80"/>
                  <a:pt x="1384" y="40"/>
                </a:cubicBezTo>
                <a:cubicBezTo>
                  <a:pt x="1280" y="0"/>
                  <a:pt x="1272" y="8"/>
                  <a:pt x="1192" y="40"/>
                </a:cubicBezTo>
                <a:close/>
              </a:path>
            </a:pathLst>
          </a:custGeom>
          <a:solidFill>
            <a:srgbClr val="FF9900"/>
          </a:solidFill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Connectedness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2209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 Connectedness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space that cannot be broken up into several disjoint yet open sets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Consider                 where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209800" y="4038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x</a:t>
            </a:r>
            <a:r>
              <a:rPr lang="en-US" sz="2400" baseline="-25000"/>
              <a:t>1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934200" y="3886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x</a:t>
            </a:r>
            <a:r>
              <a:rPr lang="en-US" sz="2400" baseline="-25000"/>
              <a:t>2</a:t>
            </a:r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6172200" y="4800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11"/>
          <p:cNvSpPr>
            <a:spLocks noChangeArrowheads="1"/>
          </p:cNvSpPr>
          <p:nvPr/>
        </p:nvSpPr>
        <p:spPr bwMode="auto">
          <a:xfrm>
            <a:off x="2057400" y="5715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1752600" y="5410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6324600" y="4495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graphicFrame>
        <p:nvGraphicFramePr>
          <p:cNvPr id="12" name="Object 14"/>
          <p:cNvGraphicFramePr>
            <a:graphicFrameLocks noChangeAspect="1"/>
          </p:cNvGraphicFramePr>
          <p:nvPr/>
        </p:nvGraphicFramePr>
        <p:xfrm>
          <a:off x="5334000" y="3200400"/>
          <a:ext cx="1749425" cy="398463"/>
        </p:xfrm>
        <a:graphic>
          <a:graphicData uri="http://schemas.openxmlformats.org/presentationml/2006/ole">
            <p:oleObj spid="_x0000_s1026" name="Equation" r:id="rId3" imgW="965160" imgH="215640" progId="Equation.3">
              <p:embed/>
            </p:oleObj>
          </a:graphicData>
        </a:graphic>
      </p:graphicFrame>
      <p:graphicFrame>
        <p:nvGraphicFramePr>
          <p:cNvPr id="13" name="Object 15"/>
          <p:cNvGraphicFramePr>
            <a:graphicFrameLocks noChangeAspect="1"/>
          </p:cNvGraphicFramePr>
          <p:nvPr/>
        </p:nvGraphicFramePr>
        <p:xfrm>
          <a:off x="2468562" y="3200400"/>
          <a:ext cx="1570038" cy="458788"/>
        </p:xfrm>
        <a:graphic>
          <a:graphicData uri="http://schemas.openxmlformats.org/presentationml/2006/ole">
            <p:oleObj spid="_x0000_s1027" name="Equation" r:id="rId4" imgW="7365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build="p"/>
      <p:bldP spid="6" grpId="0"/>
      <p:bldP spid="7" grpId="0"/>
      <p:bldP spid="8" grpId="0" animBg="1"/>
      <p:bldP spid="9" grpId="0" animBg="1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Connectedness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 Connectedness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space that cannot be broken up into several disjoint yet open sets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Path Connectedness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space where any two points in the space are connected by a path that lies entirely within the space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is different than a convex region where the path must be a straight 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General Connectedness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Definition of general connectedness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topological space    is said to be connected if         , where    is both open and closed, then         or    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86000" y="4343400"/>
          <a:ext cx="990600" cy="342900"/>
        </p:xfrm>
        <a:graphic>
          <a:graphicData uri="http://schemas.openxmlformats.org/presentationml/2006/ole">
            <p:oleObj spid="_x0000_s31746" name="Equation" r:id="rId3" imgW="520248" imgH="177646" progId="Equation.3">
              <p:embed/>
            </p:oleObj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3962400" y="2286000"/>
          <a:ext cx="457200" cy="409575"/>
        </p:xfrm>
        <a:graphic>
          <a:graphicData uri="http://schemas.openxmlformats.org/presentationml/2006/ole">
            <p:oleObj spid="_x0000_s31747" name="Equation" r:id="rId4" imgW="177492" imgH="164814" progId="Equation.3">
              <p:embed/>
            </p:oleObj>
          </a:graphicData>
        </a:graphic>
      </p:graphicFrame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464175" y="2819400"/>
          <a:ext cx="327025" cy="376238"/>
        </p:xfrm>
        <a:graphic>
          <a:graphicData uri="http://schemas.openxmlformats.org/presentationml/2006/ole">
            <p:oleObj spid="_x0000_s31748" name="Equation" r:id="rId5" imgW="126835" imgH="139518" progId="Equation.3">
              <p:embed/>
            </p:oleObj>
          </a:graphicData>
        </a:graphic>
      </p:graphicFrame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886200" y="3276600"/>
          <a:ext cx="914400" cy="423863"/>
        </p:xfrm>
        <a:graphic>
          <a:graphicData uri="http://schemas.openxmlformats.org/presentationml/2006/ole">
            <p:oleObj spid="_x0000_s31749" name="Equation" r:id="rId6" imgW="393359" imgH="177646" progId="Equation.3">
              <p:embed/>
            </p:oleObj>
          </a:graphicData>
        </a:graphic>
      </p:graphicFrame>
      <p:graphicFrame>
        <p:nvGraphicFramePr>
          <p:cNvPr id="11" name="Object 11"/>
          <p:cNvGraphicFramePr>
            <a:graphicFrameLocks noChangeAspect="1"/>
          </p:cNvGraphicFramePr>
          <p:nvPr/>
        </p:nvGraphicFramePr>
        <p:xfrm>
          <a:off x="5334000" y="3248025"/>
          <a:ext cx="457200" cy="409575"/>
        </p:xfrm>
        <a:graphic>
          <a:graphicData uri="http://schemas.openxmlformats.org/presentationml/2006/ole">
            <p:oleObj spid="_x0000_s31750" name="Equation" r:id="rId7" imgW="177492" imgH="164814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General Connectedness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 of a disconnected set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with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implies that    is the complement of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Since    is open then    is closed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    is also open since it is an element of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Since    is neither     nor     ,     is shown to be disconnected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828800" y="2286000"/>
          <a:ext cx="1676400" cy="458788"/>
        </p:xfrm>
        <a:graphic>
          <a:graphicData uri="http://schemas.openxmlformats.org/presentationml/2006/ole">
            <p:oleObj spid="_x0000_s32770" name="Equation" r:id="rId3" imgW="799753" imgH="215806" progId="Equation.3">
              <p:embed/>
            </p:oleObj>
          </a:graphicData>
        </a:graphic>
      </p:graphicFrame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733800" y="2241550"/>
          <a:ext cx="3276600" cy="425450"/>
        </p:xfrm>
        <a:graphic>
          <a:graphicData uri="http://schemas.openxmlformats.org/presentationml/2006/ole">
            <p:oleObj spid="_x0000_s32771" name="Equation" r:id="rId4" imgW="1688367" imgH="215806" progId="Equation.3">
              <p:embed/>
            </p:oleObj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828800" y="2762250"/>
          <a:ext cx="2286000" cy="438150"/>
        </p:xfrm>
        <a:graphic>
          <a:graphicData uri="http://schemas.openxmlformats.org/presentationml/2006/ole">
            <p:oleObj spid="_x0000_s32772" name="Equation" r:id="rId5" imgW="1143000" imgH="215900" progId="Equation.3">
              <p:embed/>
            </p:oleObj>
          </a:graphicData>
        </a:graphic>
      </p:graphicFrame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133600" y="3244850"/>
          <a:ext cx="3429000" cy="488950"/>
        </p:xfrm>
        <a:graphic>
          <a:graphicData uri="http://schemas.openxmlformats.org/presentationml/2006/ole">
            <p:oleObj spid="_x0000_s32773" name="Equation" r:id="rId6" imgW="1396394" imgH="203112" progId="Equation.3">
              <p:embed/>
            </p:oleObj>
          </a:graphicData>
        </a:graphic>
      </p:graphicFrame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886200" y="3733800"/>
          <a:ext cx="366713" cy="390525"/>
        </p:xfrm>
        <a:graphic>
          <a:graphicData uri="http://schemas.openxmlformats.org/presentationml/2006/ole">
            <p:oleObj spid="_x0000_s32774" name="Equation" r:id="rId7" imgW="152268" imgH="164957" progId="Equation.3">
              <p:embed/>
            </p:oleObj>
          </a:graphicData>
        </a:graphic>
      </p:graphicFrame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7543800" y="3733800"/>
          <a:ext cx="368300" cy="390525"/>
        </p:xfrm>
        <a:graphic>
          <a:graphicData uri="http://schemas.openxmlformats.org/presentationml/2006/ole">
            <p:oleObj spid="_x0000_s32775" name="Equation" r:id="rId8" imgW="152268" imgH="164957" progId="Equation.3">
              <p:embed/>
            </p:oleObj>
          </a:graphicData>
        </a:graphic>
      </p:graphicFrame>
      <p:graphicFrame>
        <p:nvGraphicFramePr>
          <p:cNvPr id="16" name="Object 16"/>
          <p:cNvGraphicFramePr>
            <a:graphicFrameLocks noChangeAspect="1"/>
          </p:cNvGraphicFramePr>
          <p:nvPr/>
        </p:nvGraphicFramePr>
        <p:xfrm>
          <a:off x="8001000" y="4800600"/>
          <a:ext cx="320675" cy="381000"/>
        </p:xfrm>
        <a:graphic>
          <a:graphicData uri="http://schemas.openxmlformats.org/presentationml/2006/ole">
            <p:oleObj spid="_x0000_s32776" name="Equation" r:id="rId9" imgW="152202" imgH="177569" progId="Equation.3">
              <p:embed/>
            </p:oleObj>
          </a:graphicData>
        </a:graphic>
      </p:graphicFrame>
      <p:graphicFrame>
        <p:nvGraphicFramePr>
          <p:cNvPr id="17" name="Object 17"/>
          <p:cNvGraphicFramePr>
            <a:graphicFrameLocks noChangeAspect="1"/>
          </p:cNvGraphicFramePr>
          <p:nvPr/>
        </p:nvGraphicFramePr>
        <p:xfrm>
          <a:off x="4572000" y="4267200"/>
          <a:ext cx="366713" cy="390525"/>
        </p:xfrm>
        <a:graphic>
          <a:graphicData uri="http://schemas.openxmlformats.org/presentationml/2006/ole">
            <p:oleObj spid="_x0000_s32777" name="Equation" r:id="rId10" imgW="152268" imgH="164957" progId="Equation.3">
              <p:embed/>
            </p:oleObj>
          </a:graphicData>
        </a:graphic>
      </p:graphicFrame>
      <p:graphicFrame>
        <p:nvGraphicFramePr>
          <p:cNvPr id="18" name="Object 18"/>
          <p:cNvGraphicFramePr>
            <a:graphicFrameLocks noChangeAspect="1"/>
          </p:cNvGraphicFramePr>
          <p:nvPr/>
        </p:nvGraphicFramePr>
        <p:xfrm>
          <a:off x="1843088" y="4800600"/>
          <a:ext cx="366712" cy="390525"/>
        </p:xfrm>
        <a:graphic>
          <a:graphicData uri="http://schemas.openxmlformats.org/presentationml/2006/ole">
            <p:oleObj spid="_x0000_s32778" name="Equation" r:id="rId11" imgW="152268" imgH="164957" progId="Equation.3">
              <p:embed/>
            </p:oleObj>
          </a:graphicData>
        </a:graphic>
      </p:graphicFrame>
      <p:graphicFrame>
        <p:nvGraphicFramePr>
          <p:cNvPr id="19" name="Object 19"/>
          <p:cNvGraphicFramePr>
            <a:graphicFrameLocks noChangeAspect="1"/>
          </p:cNvGraphicFramePr>
          <p:nvPr/>
        </p:nvGraphicFramePr>
        <p:xfrm>
          <a:off x="1981200" y="4267200"/>
          <a:ext cx="368300" cy="390525"/>
        </p:xfrm>
        <a:graphic>
          <a:graphicData uri="http://schemas.openxmlformats.org/presentationml/2006/ole">
            <p:oleObj spid="_x0000_s32779" name="Equation" r:id="rId12" imgW="152268" imgH="164957" progId="Equation.3">
              <p:embed/>
            </p:oleObj>
          </a:graphicData>
        </a:graphic>
      </p:graphicFrame>
      <p:graphicFrame>
        <p:nvGraphicFramePr>
          <p:cNvPr id="20" name="Object 20"/>
          <p:cNvGraphicFramePr>
            <a:graphicFrameLocks noChangeAspect="1"/>
          </p:cNvGraphicFramePr>
          <p:nvPr/>
        </p:nvGraphicFramePr>
        <p:xfrm>
          <a:off x="2209800" y="5324475"/>
          <a:ext cx="366713" cy="390525"/>
        </p:xfrm>
        <a:graphic>
          <a:graphicData uri="http://schemas.openxmlformats.org/presentationml/2006/ole">
            <p:oleObj spid="_x0000_s32780" name="Equation" r:id="rId13" imgW="152268" imgH="164957" progId="Equation.3">
              <p:embed/>
            </p:oleObj>
          </a:graphicData>
        </a:graphic>
      </p:graphicFrame>
      <p:graphicFrame>
        <p:nvGraphicFramePr>
          <p:cNvPr id="21" name="Object 21"/>
          <p:cNvGraphicFramePr>
            <a:graphicFrameLocks noChangeAspect="1"/>
          </p:cNvGraphicFramePr>
          <p:nvPr/>
        </p:nvGraphicFramePr>
        <p:xfrm>
          <a:off x="4038600" y="5305425"/>
          <a:ext cx="457200" cy="409575"/>
        </p:xfrm>
        <a:graphic>
          <a:graphicData uri="http://schemas.openxmlformats.org/presentationml/2006/ole">
            <p:oleObj spid="_x0000_s32781" name="Equation" r:id="rId14" imgW="177492" imgH="164814" progId="Equation.3">
              <p:embed/>
            </p:oleObj>
          </a:graphicData>
        </a:graphic>
      </p:graphicFrame>
      <p:graphicFrame>
        <p:nvGraphicFramePr>
          <p:cNvPr id="22" name="Object 22"/>
          <p:cNvGraphicFramePr>
            <a:graphicFrameLocks noChangeAspect="1"/>
          </p:cNvGraphicFramePr>
          <p:nvPr/>
        </p:nvGraphicFramePr>
        <p:xfrm>
          <a:off x="5638800" y="5305425"/>
          <a:ext cx="457200" cy="409575"/>
        </p:xfrm>
        <a:graphic>
          <a:graphicData uri="http://schemas.openxmlformats.org/presentationml/2006/ole">
            <p:oleObj spid="_x0000_s32782" name="Equation" r:id="rId15" imgW="177492" imgH="164814" progId="Equation.3">
              <p:embed/>
            </p:oleObj>
          </a:graphicData>
        </a:graphic>
      </p:graphicFrame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5105400" y="5334000"/>
          <a:ext cx="354013" cy="395288"/>
        </p:xfrm>
        <a:graphic>
          <a:graphicData uri="http://schemas.openxmlformats.org/presentationml/2006/ole">
            <p:oleObj spid="_x0000_s32783" name="Equation" r:id="rId16" imgW="164814" imgH="177492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General Connectedness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subset     of a topological space    is said to be connected if         , where    is both relatively open and relatively closed, then</a:t>
            </a:r>
            <a:b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.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2590800" y="1666875"/>
          <a:ext cx="439738" cy="466725"/>
        </p:xfrm>
        <a:graphic>
          <a:graphicData uri="http://schemas.openxmlformats.org/presentationml/2006/ole">
            <p:oleObj spid="_x0000_s33794" name="Equation" r:id="rId3" imgW="152268" imgH="164957" progId="Equation.3">
              <p:embed/>
            </p:oleObj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7010400" y="1676400"/>
          <a:ext cx="457200" cy="409575"/>
        </p:xfrm>
        <a:graphic>
          <a:graphicData uri="http://schemas.openxmlformats.org/presentationml/2006/ole">
            <p:oleObj spid="_x0000_s33795" name="Equation" r:id="rId4" imgW="177492" imgH="164814" progId="Equation.3">
              <p:embed/>
            </p:oleObj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3429000" y="2152650"/>
          <a:ext cx="990600" cy="438150"/>
        </p:xfrm>
        <a:graphic>
          <a:graphicData uri="http://schemas.openxmlformats.org/presentationml/2006/ole">
            <p:oleObj spid="_x0000_s33796" name="Equation" r:id="rId5" imgW="405872" imgH="177569" progId="Equation.3">
              <p:embed/>
            </p:oleObj>
          </a:graphicData>
        </a:graphic>
      </p:graphicFrame>
      <p:graphicFrame>
        <p:nvGraphicFramePr>
          <p:cNvPr id="7" name="Object 9"/>
          <p:cNvGraphicFramePr>
            <a:graphicFrameLocks noChangeAspect="1"/>
          </p:cNvGraphicFramePr>
          <p:nvPr/>
        </p:nvGraphicFramePr>
        <p:xfrm>
          <a:off x="914400" y="3111500"/>
          <a:ext cx="2057400" cy="546100"/>
        </p:xfrm>
        <a:graphic>
          <a:graphicData uri="http://schemas.openxmlformats.org/presentationml/2006/ole">
            <p:oleObj spid="_x0000_s33797" name="Equation" r:id="rId6" imgW="748975" imgH="203112" progId="Equation.3">
              <p:embed/>
            </p:oleObj>
          </a:graphicData>
        </a:graphic>
      </p:graphicFrame>
      <p:graphicFrame>
        <p:nvGraphicFramePr>
          <p:cNvPr id="8" name="Object 11"/>
          <p:cNvGraphicFramePr>
            <a:graphicFrameLocks noChangeAspect="1"/>
          </p:cNvGraphicFramePr>
          <p:nvPr/>
        </p:nvGraphicFramePr>
        <p:xfrm>
          <a:off x="6553200" y="2286000"/>
          <a:ext cx="263525" cy="304800"/>
        </p:xfrm>
        <a:graphic>
          <a:graphicData uri="http://schemas.openxmlformats.org/presentationml/2006/ole">
            <p:oleObj spid="_x0000_s33798" name="Equation" r:id="rId7" imgW="126835" imgH="139518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355</Words>
  <Application>Microsoft Office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Microsoft Equation 3.0</vt:lpstr>
      <vt:lpstr>HAJEE KARUTHA ROWTHER HOWDIA COLLEGE UTHAMAPALAYAM. DEPARTMENT OF MATHEMATICS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HAJEE KARUTHA ROWTHER HOWDIA COLLEGE UTHAMAPALAYAM. DEPARTMENT OF MATHEMATICS</dc:title>
  <dc:creator>ADMIN</dc:creator>
  <cp:lastModifiedBy>ADMIN</cp:lastModifiedBy>
  <cp:revision>10</cp:revision>
  <dcterms:created xsi:type="dcterms:W3CDTF">2020-10-20T14:51:05Z</dcterms:created>
  <dcterms:modified xsi:type="dcterms:W3CDTF">2020-10-20T15:08:07Z</dcterms:modified>
</cp:coreProperties>
</file>