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8001000" cy="2286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HAJEE KARUTHA ROWTHER HOWDIA COLLEGE</a:t>
            </a:r>
            <a:br>
              <a:rPr lang="en-US" sz="3200" b="1" dirty="0" smtClean="0"/>
            </a:br>
            <a:r>
              <a:rPr lang="en-US" sz="3200" b="1" dirty="0" smtClean="0"/>
              <a:t>UTHAMAPALAYAM.</a:t>
            </a:r>
            <a:br>
              <a:rPr lang="en-US" sz="3200" b="1" dirty="0" smtClean="0"/>
            </a:br>
            <a:r>
              <a:rPr lang="en-US" sz="3200" b="1" dirty="0" smtClean="0"/>
              <a:t>DEPARTMENT OF MATHEMATICS</a:t>
            </a:r>
            <a:endParaRPr lang="en-US" sz="3200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133600" y="4953000"/>
            <a:ext cx="6705600" cy="1524000"/>
          </a:xfrm>
        </p:spPr>
        <p:txBody>
          <a:bodyPr>
            <a:normAutofit/>
          </a:bodyPr>
          <a:lstStyle/>
          <a:p>
            <a:pPr algn="ctr"/>
            <a:endParaRPr lang="en-US" sz="2000" b="1" dirty="0" smtClean="0"/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M.VIJAYASANKARI., M.Sc., M.Ed., </a:t>
            </a:r>
            <a:r>
              <a:rPr lang="en-US" sz="2000" b="1" dirty="0" err="1" smtClean="0"/>
              <a:t>M.Phil.</a:t>
            </a:r>
            <a:r>
              <a:rPr lang="en-US" sz="2000" b="1" dirty="0" smtClean="0"/>
              <a:t>, Ph.D.,</a:t>
            </a:r>
            <a:endParaRPr lang="en-US" sz="20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924800" y="57150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Graph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43000" y="1981200"/>
            <a:ext cx="7772400" cy="17526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Directed Graph: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G(V, E), set of vertices V, and set of Edges E, that are ordered pair of elements of V (directed edges)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G(V, E), V = {u, v, w}, E = {(u, v), (v, w), (w, u)}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971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886200" y="5257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876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3528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4191000" y="43434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3276600" y="43434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Graph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2688" y="2057400"/>
            <a:ext cx="265112" cy="407511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Group 62"/>
          <p:cNvGraphicFramePr>
            <a:graphicFrameLocks/>
          </p:cNvGraphicFramePr>
          <p:nvPr/>
        </p:nvGraphicFramePr>
        <p:xfrm>
          <a:off x="1600200" y="2667000"/>
          <a:ext cx="6781800" cy="3276601"/>
        </p:xfrm>
        <a:graphic>
          <a:graphicData uri="http://schemas.openxmlformats.org/drawingml/2006/table">
            <a:tbl>
              <a:tblPr/>
              <a:tblGrid>
                <a:gridCol w="1647825"/>
                <a:gridCol w="1649413"/>
                <a:gridCol w="1647825"/>
                <a:gridCol w="183673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Edges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Multiple Edges Allowed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Loops Allowed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Simple 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Multigraph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Pseudograph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Directed 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Directed Multigraph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Graph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182688" y="2057400"/>
            <a:ext cx="265112" cy="4075113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" name="Group 62"/>
          <p:cNvGraphicFramePr>
            <a:graphicFrameLocks/>
          </p:cNvGraphicFramePr>
          <p:nvPr/>
        </p:nvGraphicFramePr>
        <p:xfrm>
          <a:off x="1600200" y="2667000"/>
          <a:ext cx="6781800" cy="3276601"/>
        </p:xfrm>
        <a:graphic>
          <a:graphicData uri="http://schemas.openxmlformats.org/drawingml/2006/table">
            <a:tbl>
              <a:tblPr/>
              <a:tblGrid>
                <a:gridCol w="1647825"/>
                <a:gridCol w="1649413"/>
                <a:gridCol w="1647825"/>
                <a:gridCol w="1836737"/>
              </a:tblGrid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Edges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Multiple Edges Allowed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Loops Allowed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Simple 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Multigraph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Pseudograph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Directed 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Directed Multigraph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directed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Terminology</a:t>
            </a: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Undirected graphs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43000" y="1905000"/>
            <a:ext cx="7620000" cy="19812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and v are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adjacent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{u, v} is an edge, e is called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incident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 u and v. u and v are called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endpoints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{u, v}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Degree of Vertex (deg (v)):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number of edges incident on a vertex. A loop contributes twice to the degree (why?). 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Pendant Vertex: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deg (v) =1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Isolated Vertex: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deg (k) = 0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 Example: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V = {u, v, w} , E = { {u, w}, {u, v} },</a:t>
            </a:r>
            <a:r>
              <a:rPr kumimoji="0" lang="en-US" sz="1600" b="1" i="1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 (u) = 2, deg (v) = 1, deg (w) = 1, deg (k) = 0, w and v are pendant , k is isolated</a:t>
            </a: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237AC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124200" y="518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553200" y="5410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k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038600" y="6096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876800" y="518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505200" y="533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429000" y="5562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Terminology</a:t>
            </a:r>
            <a:r>
              <a:rPr kumimoji="0" lang="en-US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Directed graphs</a:t>
            </a:r>
            <a:endParaRPr kumimoji="0" lang="en-US" sz="40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2688" y="2017713"/>
            <a:ext cx="7732712" cy="2097087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the edge (u, v),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 is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adjacent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 OR v is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adjacent from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u, u –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 vertex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 – 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Terminal vertex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In-degree (deg</a:t>
            </a:r>
            <a:r>
              <a:rPr kumimoji="0" lang="en-US" sz="16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(u)):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edges for which u is terminal vertex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Out-degree (deg</a:t>
            </a:r>
            <a:r>
              <a:rPr kumimoji="0" lang="en-US" sz="16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(u)):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of edges for which u is initial vertex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A loop contributes 1 to both in-degree and out-degree (why?)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0" i="1" u="none" strike="noStrike" kern="1200" cap="none" spc="0" normalizeH="0" baseline="0" noProof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 Example: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V = {u, v, w} , E = { (u, w), ( v, w), (u, v) },</a:t>
            </a:r>
            <a:r>
              <a:rPr kumimoji="0" lang="en-US" sz="1600" b="0" i="1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</a:t>
            </a:r>
            <a:r>
              <a:rPr kumimoji="0" lang="en-US" sz="1600" b="0" i="0" u="none" strike="noStrike" kern="1200" cap="none" spc="0" normalizeH="0" baseline="30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(u) = 0, deg</a:t>
            </a:r>
            <a:r>
              <a:rPr kumimoji="0" lang="en-US" sz="1600" b="0" i="0" u="none" strike="noStrike" kern="1200" cap="none" spc="0" normalizeH="0" baseline="30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(u) = 2, deg</a:t>
            </a:r>
            <a:r>
              <a:rPr kumimoji="0" lang="en-US" sz="1600" b="0" i="0" u="none" strike="noStrike" kern="1200" cap="none" spc="0" normalizeH="0" baseline="30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(v) = 1, 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</a:t>
            </a:r>
            <a:r>
              <a:rPr kumimoji="0" lang="en-US" sz="1600" b="0" i="0" u="none" strike="noStrike" kern="1200" cap="none" spc="0" normalizeH="0" baseline="30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(v) = 1, and deg</a:t>
            </a:r>
            <a:r>
              <a:rPr kumimoji="0" lang="en-US" sz="1600" b="0" i="0" u="none" strike="noStrike" kern="1200" cap="none" spc="0" normalizeH="0" baseline="30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(w) = 2, deg</a:t>
            </a:r>
            <a:r>
              <a:rPr kumimoji="0" lang="en-US" sz="1600" b="0" i="0" u="none" strike="noStrike" kern="1200" cap="none" spc="0" normalizeH="0" baseline="30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(u) = 0</a:t>
            </a:r>
            <a:endParaRPr kumimoji="0" lang="en-US" sz="1600" b="0" i="1" u="none" strike="noStrike" kern="1200" cap="none" spc="0" normalizeH="0" baseline="0" noProof="0" smtClean="0">
              <a:ln>
                <a:noFill/>
              </a:ln>
              <a:solidFill>
                <a:srgbClr val="237AC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1600" b="0" i="1" u="none" strike="noStrike" kern="1200" cap="none" spc="0" normalizeH="0" baseline="0" noProof="0">
              <a:ln>
                <a:noFill/>
              </a:ln>
              <a:solidFill>
                <a:srgbClr val="237AC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124200" y="510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114800" y="6324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953000" y="510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5052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429000" y="54864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4343400" y="5410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2362200"/>
            <a:ext cx="7467600" cy="21637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Topology</a:t>
            </a:r>
            <a:b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II – M.Sc., Mathematics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- Graph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1905000"/>
            <a:ext cx="7924800" cy="25908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generalization of the simple concept of a set of dots, links,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tooltip="Edge"/>
              </a:rPr>
              <a:t>edges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arcs.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Representation: 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Graph G =(V, E) consists set of vertices denoted by V, or by V(G) and set of edges E, or E(G)</a:t>
            </a: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Edge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Directed: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Ordered pair of vertices.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Represented as (u, v) directed from vertex u to v.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Undirected: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Unordered pair of vertices.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Represented as {u, v}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Disregards any sense of direction and treats both end vertices interchangeably.</a:t>
            </a:r>
            <a:endParaRPr kumimoji="0" lang="en-US" sz="20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7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7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514600" y="3048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5029200" y="30480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2895600" y="3200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2590800" y="54102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5105400" y="54102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2971800" y="5562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Edge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2688" y="2017713"/>
            <a:ext cx="7772400" cy="41148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Loop: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loop is an edge whose endpoints are equal i.e., an edge joining a vertex to it self is called a loop. Represented as {u, u} = {u}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 Edges: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Two or more edges joining the same pair of vertices.</a:t>
            </a: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191000" y="36576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648200" y="3733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51054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 flipH="1">
            <a:off x="46482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Graph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82688" y="2017713"/>
            <a:ext cx="7772400" cy="4535487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(Undirected) Graph:</a:t>
            </a:r>
            <a:r>
              <a:rPr kumimoji="0" lang="en-US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consists of V, a nonempty set of vertices, and E, a set of unordered pairs of distinct elements of V called edges (undirected) 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 Example: G(V, E), V = {u, v, w}, E = {{u, v}, {v, w}, {u, w}}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237AC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2971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105400" y="4038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962400" y="518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3352800" y="4191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4267200" y="44196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3276600" y="4343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Graph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38200" y="1981200"/>
            <a:ext cx="7467600" cy="20574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Multigraph: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G(V,E), consists of set of vertices V, set of Edges E and a function f from E to {{u, v}| u, v  V, u ≠ v}. The edges e1 and e2 are called multiple or parallel edges if f (e1) = f (e2).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 Example: V = {u, v, w}, E = {e</a:t>
            </a:r>
            <a:r>
              <a:rPr kumimoji="0" lang="en-US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</a:t>
            </a:r>
            <a:r>
              <a:rPr kumimoji="0" lang="en-US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</a:t>
            </a:r>
            <a:r>
              <a:rPr kumimoji="0" lang="en-US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237AC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819400" y="44196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819400" y="54864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343400" y="4876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3200400" y="5105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895600" y="4724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124200" y="4724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38400" y="48768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  <a:r>
              <a:rPr lang="en-US" baseline="-25000"/>
              <a:t>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200400" y="48006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  <a:r>
              <a:rPr lang="en-US" baseline="-25000"/>
              <a:t>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886200" y="54102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  <a:r>
              <a:rPr lang="en-US" baseline="-25000"/>
              <a:t>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Graph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38200" y="2133600"/>
            <a:ext cx="8077200" cy="1792288"/>
          </a:xfrm>
          <a:prstGeom prst="rect">
            <a:avLst/>
          </a:prstGeom>
        </p:spPr>
        <p:txBody>
          <a:bodyPr/>
          <a:lstStyle/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Pseudograph: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G(V,E), consists of set of vertices V, set of Edges E and a function F from E to {{u, v}| u, v Î V}. Loops allowed in such a graph.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 Example: V = {u, v, w}, E = {e</a:t>
            </a:r>
            <a:r>
              <a:rPr kumimoji="0" lang="en-US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</a:t>
            </a:r>
            <a:r>
              <a:rPr kumimoji="0" lang="en-US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</a:t>
            </a:r>
            <a:r>
              <a:rPr kumimoji="0" lang="en-US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</a:t>
            </a:r>
            <a:r>
              <a:rPr kumimoji="0" lang="en-US" sz="2000" b="0" i="0" u="none" strike="noStrike" kern="1200" cap="none" spc="0" normalizeH="0" baseline="-2500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819400" y="44196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819400" y="55626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572000" y="4876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895600" y="472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124200" y="472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00400" y="51054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95300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4102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49530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438400" y="48768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  <a:r>
              <a:rPr lang="en-US" baseline="-25000"/>
              <a:t>1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886200" y="55626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  <a:r>
              <a:rPr lang="en-US" baseline="-25000"/>
              <a:t>3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3276600" y="50292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  <a:r>
              <a:rPr lang="en-US" baseline="-25000"/>
              <a:t>2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4876800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e</a:t>
            </a:r>
            <a:r>
              <a:rPr lang="en-US" baseline="-25000"/>
              <a:t>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Definitions – Graph Type</a:t>
            </a:r>
            <a:endParaRPr kumimoji="0" lang="en-US" sz="41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43000" y="1981200"/>
            <a:ext cx="7772400" cy="175260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Directed Graph: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G(V, E), set of vertices V, and set of Edges E, that are ordered pair of elements of V (directed edges)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Representation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237AC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G(V, E), V = {u, v, w}, E = {(u, v), (v, w), (w, u)}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2971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u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886200" y="5257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w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876800" y="3962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v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352800" y="4114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4191000" y="43434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3276600" y="43434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510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HAJEE KARUTHA ROWTHER HOWDIA COLLEGE UTHAMAPALAYAM. DEPARTMENT OF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HAJEE KARUTHA ROWTHER HOWDIA COLLEGE UTHAMAPALAYAM. DEPARTMENT OF MATHEMATICS</dc:title>
  <dc:creator>ADMIN</dc:creator>
  <cp:lastModifiedBy>ADMIN</cp:lastModifiedBy>
  <cp:revision>8</cp:revision>
  <dcterms:created xsi:type="dcterms:W3CDTF">2006-08-16T00:00:00Z</dcterms:created>
  <dcterms:modified xsi:type="dcterms:W3CDTF">2020-10-20T15:17:39Z</dcterms:modified>
</cp:coreProperties>
</file>