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10/20/2020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04800"/>
            <a:ext cx="8001000" cy="2286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smtClean="0">
                <a:ln>
                  <a:noFill/>
                </a:ln>
                <a:solidFill>
                  <a:schemeClr val="tx1"/>
                </a:solidFill>
                <a:effectLst/>
                <a:uLnTx/>
                <a:uFillTx/>
                <a:latin typeface="+mj-lt"/>
                <a:ea typeface="+mj-ea"/>
                <a:cs typeface="+mj-cs"/>
              </a:rPr>
              <a:t>HAJEE KARUTHA ROWTHER HOWDIA COLLEGE</a:t>
            </a:r>
            <a:br>
              <a:rPr kumimoji="0" lang="en-US" sz="3200" b="1" i="0" u="none" strike="noStrike" kern="1200" cap="none" spc="0" normalizeH="0" baseline="0" noProof="0" smtClean="0">
                <a:ln>
                  <a:noFill/>
                </a:ln>
                <a:solidFill>
                  <a:schemeClr val="tx1"/>
                </a:solidFill>
                <a:effectLst/>
                <a:uLnTx/>
                <a:uFillTx/>
                <a:latin typeface="+mj-lt"/>
                <a:ea typeface="+mj-ea"/>
                <a:cs typeface="+mj-cs"/>
              </a:rPr>
            </a:br>
            <a:r>
              <a:rPr kumimoji="0" lang="en-US" sz="3200" b="1" i="0" u="none" strike="noStrike" kern="1200" cap="none" spc="0" normalizeH="0" baseline="0" noProof="0" smtClean="0">
                <a:ln>
                  <a:noFill/>
                </a:ln>
                <a:solidFill>
                  <a:schemeClr val="tx1"/>
                </a:solidFill>
                <a:effectLst/>
                <a:uLnTx/>
                <a:uFillTx/>
                <a:latin typeface="+mj-lt"/>
                <a:ea typeface="+mj-ea"/>
                <a:cs typeface="+mj-cs"/>
              </a:rPr>
              <a:t>UTHAMAPALAYAM.</a:t>
            </a:r>
            <a:br>
              <a:rPr kumimoji="0" lang="en-US" sz="3200" b="1" i="0" u="none" strike="noStrike" kern="1200" cap="none" spc="0" normalizeH="0" baseline="0" noProof="0" smtClean="0">
                <a:ln>
                  <a:noFill/>
                </a:ln>
                <a:solidFill>
                  <a:schemeClr val="tx1"/>
                </a:solidFill>
                <a:effectLst/>
                <a:uLnTx/>
                <a:uFillTx/>
                <a:latin typeface="+mj-lt"/>
                <a:ea typeface="+mj-ea"/>
                <a:cs typeface="+mj-cs"/>
              </a:rPr>
            </a:br>
            <a:r>
              <a:rPr kumimoji="0" lang="en-US" sz="3200" b="1" i="0" u="none" strike="noStrike" kern="1200" cap="none" spc="0" normalizeH="0" baseline="0" noProof="0" smtClean="0">
                <a:ln>
                  <a:noFill/>
                </a:ln>
                <a:solidFill>
                  <a:schemeClr val="tx1"/>
                </a:solidFill>
                <a:effectLst/>
                <a:uLnTx/>
                <a:uFillTx/>
                <a:latin typeface="+mj-lt"/>
                <a:ea typeface="+mj-ea"/>
                <a:cs typeface="+mj-cs"/>
              </a:rPr>
              <a:t>DEPARTMENT OF MATHEMATICS</a:t>
            </a:r>
            <a:endParaRPr kumimoji="0" lang="en-US"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3" name="Subtitle 2"/>
          <p:cNvSpPr txBox="1">
            <a:spLocks/>
          </p:cNvSpPr>
          <p:nvPr/>
        </p:nvSpPr>
        <p:spPr>
          <a:xfrm>
            <a:off x="2133600" y="4953000"/>
            <a:ext cx="6705600" cy="1524000"/>
          </a:xfrm>
          <a:prstGeom prst="rect">
            <a:avLst/>
          </a:prstGeom>
        </p:spPr>
        <p:txBody>
          <a:bodyP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M.VIJAYASANKARI., M.Sc., M.Ed., M.Phil., Ph.D.,</a:t>
            </a:r>
            <a:endParaRPr kumimoji="0" lang="en-US" sz="2000" b="1" i="0" u="none" strike="noStrike" kern="1200" cap="none" spc="0" normalizeH="0" baseline="0" noProof="0" dirty="0">
              <a:ln>
                <a:noFill/>
              </a:ln>
              <a:solidFill>
                <a:schemeClr val="tx1"/>
              </a:solidFill>
              <a:effectLst/>
              <a:uLnTx/>
              <a:uFillTx/>
              <a:latin typeface="+mn-lt"/>
              <a:ea typeface="+mn-ea"/>
              <a:cs typeface="+mn-cs"/>
            </a:endParaRPr>
          </a:p>
        </p:txBody>
      </p:sp>
      <p:cxnSp>
        <p:nvCxnSpPr>
          <p:cNvPr id="4" name="Straight Connector 3"/>
          <p:cNvCxnSpPr/>
          <p:nvPr/>
        </p:nvCxnSpPr>
        <p:spPr>
          <a:xfrm>
            <a:off x="7467600" y="57150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Complete Bipartite graphs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792287"/>
          </a:xfrm>
          <a:prstGeom prst="rect">
            <a:avLst/>
          </a:prstGeom>
        </p:spPr>
        <p:txBody>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K</a:t>
            </a:r>
            <a:r>
              <a:rPr kumimoji="0" lang="en-US" sz="2000" b="0" i="0" u="none" strike="noStrike" kern="1200" cap="none" spc="0" normalizeH="0" baseline="-25000" noProof="0" smtClean="0">
                <a:ln>
                  <a:noFill/>
                </a:ln>
                <a:solidFill>
                  <a:schemeClr val="tx1"/>
                </a:solidFill>
                <a:effectLst/>
                <a:uLnTx/>
                <a:uFillTx/>
                <a:latin typeface="+mn-lt"/>
                <a:ea typeface="+mn-ea"/>
                <a:cs typeface="+mn-cs"/>
              </a:rPr>
              <a:t>m,n </a:t>
            </a:r>
            <a:r>
              <a:rPr kumimoji="0" lang="en-US" sz="2000" b="0" i="0" u="none" strike="noStrike" kern="1200" cap="none" spc="0" normalizeH="0" baseline="0" noProof="0" smtClean="0">
                <a:ln>
                  <a:noFill/>
                </a:ln>
                <a:solidFill>
                  <a:schemeClr val="tx1"/>
                </a:solidFill>
                <a:effectLst/>
                <a:uLnTx/>
                <a:uFillTx/>
                <a:latin typeface="+mn-lt"/>
                <a:ea typeface="+mn-ea"/>
                <a:cs typeface="+mn-cs"/>
              </a:rPr>
              <a:t>is the graph that has its vertex set portioned into two subsets of m and n vertices, respectively There is an edge between two vertices if and only if one vertex is in the first subset and the other vertex is in the second subset.</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Representation example: K</a:t>
            </a:r>
            <a:r>
              <a:rPr kumimoji="0" lang="en-US" sz="2000" b="0" i="0" u="none" strike="noStrike" kern="1200" cap="none" spc="0" normalizeH="0" baseline="-25000" noProof="0" smtClean="0">
                <a:ln>
                  <a:noFill/>
                </a:ln>
                <a:solidFill>
                  <a:srgbClr val="237AC1"/>
                </a:solidFill>
                <a:effectLst/>
                <a:uLnTx/>
                <a:uFillTx/>
                <a:latin typeface="+mn-lt"/>
                <a:ea typeface="+mn-ea"/>
                <a:cs typeface="+mn-cs"/>
              </a:rPr>
              <a:t>2,3, </a:t>
            </a:r>
            <a:r>
              <a:rPr kumimoji="0" lang="en-US" sz="2000" b="0" i="0" u="none" strike="noStrike" kern="1200" cap="none" spc="0" normalizeH="0" baseline="0" noProof="0" smtClean="0">
                <a:ln>
                  <a:noFill/>
                </a:ln>
                <a:solidFill>
                  <a:srgbClr val="237AC1"/>
                </a:solidFill>
                <a:effectLst/>
                <a:uLnTx/>
                <a:uFillTx/>
                <a:latin typeface="+mn-lt"/>
                <a:ea typeface="+mn-ea"/>
                <a:cs typeface="+mn-cs"/>
              </a:rPr>
              <a:t>K</a:t>
            </a:r>
            <a:r>
              <a:rPr kumimoji="0" lang="en-US" sz="2000" b="0" i="0" u="none" strike="noStrike" kern="1200" cap="none" spc="0" normalizeH="0" baseline="-25000" noProof="0" smtClean="0">
                <a:ln>
                  <a:noFill/>
                </a:ln>
                <a:solidFill>
                  <a:srgbClr val="237AC1"/>
                </a:solidFill>
                <a:effectLst/>
                <a:uLnTx/>
                <a:uFillTx/>
                <a:latin typeface="+mn-lt"/>
                <a:ea typeface="+mn-ea"/>
                <a:cs typeface="+mn-cs"/>
              </a:rPr>
              <a:t>3,3</a:t>
            </a:r>
            <a:endParaRPr kumimoji="0" lang="en-US" sz="2000" b="0" i="0" u="none" strike="noStrike" kern="1200" cap="none" spc="0" normalizeH="0" baseline="-2500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971800" y="42672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5" name="Oval 5"/>
          <p:cNvSpPr>
            <a:spLocks noChangeArrowheads="1"/>
          </p:cNvSpPr>
          <p:nvPr/>
        </p:nvSpPr>
        <p:spPr bwMode="auto">
          <a:xfrm>
            <a:off x="2286000" y="42672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6" name="Oval 6"/>
          <p:cNvSpPr>
            <a:spLocks noChangeArrowheads="1"/>
          </p:cNvSpPr>
          <p:nvPr/>
        </p:nvSpPr>
        <p:spPr bwMode="auto">
          <a:xfrm>
            <a:off x="1905000" y="53340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7" name="Oval 7"/>
          <p:cNvSpPr>
            <a:spLocks noChangeArrowheads="1"/>
          </p:cNvSpPr>
          <p:nvPr/>
        </p:nvSpPr>
        <p:spPr bwMode="auto">
          <a:xfrm>
            <a:off x="2743200" y="53340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8" name="Oval 8"/>
          <p:cNvSpPr>
            <a:spLocks noChangeArrowheads="1"/>
          </p:cNvSpPr>
          <p:nvPr/>
        </p:nvSpPr>
        <p:spPr bwMode="auto">
          <a:xfrm>
            <a:off x="3505200" y="53340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9" name="Line 10"/>
          <p:cNvSpPr>
            <a:spLocks noChangeShapeType="1"/>
          </p:cNvSpPr>
          <p:nvPr/>
        </p:nvSpPr>
        <p:spPr bwMode="auto">
          <a:xfrm flipH="1">
            <a:off x="1981200" y="4419600"/>
            <a:ext cx="381000" cy="990600"/>
          </a:xfrm>
          <a:prstGeom prst="line">
            <a:avLst/>
          </a:prstGeom>
          <a:noFill/>
          <a:ln w="9525">
            <a:solidFill>
              <a:schemeClr val="tx1"/>
            </a:solidFill>
            <a:round/>
            <a:headEnd/>
            <a:tailEnd/>
          </a:ln>
          <a:effectLst/>
        </p:spPr>
        <p:txBody>
          <a:bodyPr wrap="none" anchor="ctr"/>
          <a:lstStyle/>
          <a:p>
            <a:endParaRPr lang="en-US"/>
          </a:p>
        </p:txBody>
      </p:sp>
      <p:sp>
        <p:nvSpPr>
          <p:cNvPr id="10" name="Line 11"/>
          <p:cNvSpPr>
            <a:spLocks noChangeShapeType="1"/>
          </p:cNvSpPr>
          <p:nvPr/>
        </p:nvSpPr>
        <p:spPr bwMode="auto">
          <a:xfrm>
            <a:off x="2362200" y="4419600"/>
            <a:ext cx="381000" cy="914400"/>
          </a:xfrm>
          <a:prstGeom prst="line">
            <a:avLst/>
          </a:prstGeom>
          <a:noFill/>
          <a:ln w="9525">
            <a:solidFill>
              <a:schemeClr val="tx1"/>
            </a:solidFill>
            <a:round/>
            <a:headEnd/>
            <a:tailEnd/>
          </a:ln>
          <a:effectLst/>
        </p:spPr>
        <p:txBody>
          <a:bodyPr wrap="none" anchor="ctr"/>
          <a:lstStyle/>
          <a:p>
            <a:endParaRPr lang="en-US"/>
          </a:p>
        </p:txBody>
      </p:sp>
      <p:sp>
        <p:nvSpPr>
          <p:cNvPr id="11" name="Line 12"/>
          <p:cNvSpPr>
            <a:spLocks noChangeShapeType="1"/>
          </p:cNvSpPr>
          <p:nvPr/>
        </p:nvSpPr>
        <p:spPr bwMode="auto">
          <a:xfrm flipH="1">
            <a:off x="2819400" y="4419600"/>
            <a:ext cx="228600" cy="914400"/>
          </a:xfrm>
          <a:prstGeom prst="line">
            <a:avLst/>
          </a:prstGeom>
          <a:noFill/>
          <a:ln w="9525">
            <a:solidFill>
              <a:schemeClr val="tx1"/>
            </a:solidFill>
            <a:round/>
            <a:headEnd/>
            <a:tailEnd/>
          </a:ln>
          <a:effectLst/>
        </p:spPr>
        <p:txBody>
          <a:bodyPr wrap="none" anchor="ctr"/>
          <a:lstStyle/>
          <a:p>
            <a:endParaRPr lang="en-US"/>
          </a:p>
        </p:txBody>
      </p:sp>
      <p:sp>
        <p:nvSpPr>
          <p:cNvPr id="12" name="Line 13"/>
          <p:cNvSpPr>
            <a:spLocks noChangeShapeType="1"/>
          </p:cNvSpPr>
          <p:nvPr/>
        </p:nvSpPr>
        <p:spPr bwMode="auto">
          <a:xfrm>
            <a:off x="3048000" y="4419600"/>
            <a:ext cx="457200" cy="914400"/>
          </a:xfrm>
          <a:prstGeom prst="line">
            <a:avLst/>
          </a:prstGeom>
          <a:noFill/>
          <a:ln w="9525">
            <a:solidFill>
              <a:schemeClr val="tx1"/>
            </a:solidFill>
            <a:round/>
            <a:headEnd/>
            <a:tailEnd/>
          </a:ln>
          <a:effectLst/>
        </p:spPr>
        <p:txBody>
          <a:bodyPr wrap="none" anchor="ctr"/>
          <a:lstStyle/>
          <a:p>
            <a:endParaRPr lang="en-US"/>
          </a:p>
        </p:txBody>
      </p:sp>
      <p:sp>
        <p:nvSpPr>
          <p:cNvPr id="13" name="Line 14"/>
          <p:cNvSpPr>
            <a:spLocks noChangeShapeType="1"/>
          </p:cNvSpPr>
          <p:nvPr/>
        </p:nvSpPr>
        <p:spPr bwMode="auto">
          <a:xfrm>
            <a:off x="2362200" y="4419600"/>
            <a:ext cx="1143000" cy="914400"/>
          </a:xfrm>
          <a:prstGeom prst="line">
            <a:avLst/>
          </a:prstGeom>
          <a:noFill/>
          <a:ln w="9525">
            <a:solidFill>
              <a:schemeClr val="tx1"/>
            </a:solidFill>
            <a:round/>
            <a:headEnd/>
            <a:tailEnd/>
          </a:ln>
          <a:effectLst/>
        </p:spPr>
        <p:txBody>
          <a:bodyPr wrap="none" anchor="ctr"/>
          <a:lstStyle/>
          <a:p>
            <a:endParaRPr lang="en-US"/>
          </a:p>
        </p:txBody>
      </p:sp>
      <p:sp>
        <p:nvSpPr>
          <p:cNvPr id="14" name="Line 15"/>
          <p:cNvSpPr>
            <a:spLocks noChangeShapeType="1"/>
          </p:cNvSpPr>
          <p:nvPr/>
        </p:nvSpPr>
        <p:spPr bwMode="auto">
          <a:xfrm flipH="1">
            <a:off x="2057400" y="4419600"/>
            <a:ext cx="990600" cy="914400"/>
          </a:xfrm>
          <a:prstGeom prst="line">
            <a:avLst/>
          </a:prstGeom>
          <a:noFill/>
          <a:ln w="9525">
            <a:solidFill>
              <a:schemeClr val="tx1"/>
            </a:solidFill>
            <a:round/>
            <a:headEnd/>
            <a:tailEnd/>
          </a:ln>
          <a:effectLst/>
        </p:spPr>
        <p:txBody>
          <a:bodyPr wrap="none" anchor="ctr"/>
          <a:lstStyle/>
          <a:p>
            <a:endParaRPr lang="en-US"/>
          </a:p>
        </p:txBody>
      </p:sp>
      <p:sp>
        <p:nvSpPr>
          <p:cNvPr id="15" name="Oval 16"/>
          <p:cNvSpPr>
            <a:spLocks noChangeArrowheads="1"/>
          </p:cNvSpPr>
          <p:nvPr/>
        </p:nvSpPr>
        <p:spPr bwMode="auto">
          <a:xfrm>
            <a:off x="5257800" y="51816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16" name="Oval 17"/>
          <p:cNvSpPr>
            <a:spLocks noChangeArrowheads="1"/>
          </p:cNvSpPr>
          <p:nvPr/>
        </p:nvSpPr>
        <p:spPr bwMode="auto">
          <a:xfrm>
            <a:off x="6324600" y="51816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17" name="Oval 18"/>
          <p:cNvSpPr>
            <a:spLocks noChangeArrowheads="1"/>
          </p:cNvSpPr>
          <p:nvPr/>
        </p:nvSpPr>
        <p:spPr bwMode="auto">
          <a:xfrm>
            <a:off x="7315200" y="51816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18" name="Oval 19"/>
          <p:cNvSpPr>
            <a:spLocks noChangeArrowheads="1"/>
          </p:cNvSpPr>
          <p:nvPr/>
        </p:nvSpPr>
        <p:spPr bwMode="auto">
          <a:xfrm>
            <a:off x="7010400" y="4114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19" name="Oval 20"/>
          <p:cNvSpPr>
            <a:spLocks noChangeArrowheads="1"/>
          </p:cNvSpPr>
          <p:nvPr/>
        </p:nvSpPr>
        <p:spPr bwMode="auto">
          <a:xfrm>
            <a:off x="6248400" y="4114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20" name="Oval 21"/>
          <p:cNvSpPr>
            <a:spLocks noChangeArrowheads="1"/>
          </p:cNvSpPr>
          <p:nvPr/>
        </p:nvSpPr>
        <p:spPr bwMode="auto">
          <a:xfrm>
            <a:off x="5486400" y="4114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21" name="Line 22"/>
          <p:cNvSpPr>
            <a:spLocks noChangeShapeType="1"/>
          </p:cNvSpPr>
          <p:nvPr/>
        </p:nvSpPr>
        <p:spPr bwMode="auto">
          <a:xfrm flipH="1">
            <a:off x="5334000" y="4267200"/>
            <a:ext cx="228600" cy="914400"/>
          </a:xfrm>
          <a:prstGeom prst="line">
            <a:avLst/>
          </a:prstGeom>
          <a:noFill/>
          <a:ln w="9525">
            <a:solidFill>
              <a:schemeClr val="tx1"/>
            </a:solidFill>
            <a:round/>
            <a:headEnd/>
            <a:tailEnd/>
          </a:ln>
          <a:effectLst/>
        </p:spPr>
        <p:txBody>
          <a:bodyPr wrap="none" anchor="ctr"/>
          <a:lstStyle/>
          <a:p>
            <a:endParaRPr lang="en-US"/>
          </a:p>
        </p:txBody>
      </p:sp>
      <p:sp>
        <p:nvSpPr>
          <p:cNvPr id="22" name="Line 23"/>
          <p:cNvSpPr>
            <a:spLocks noChangeShapeType="1"/>
          </p:cNvSpPr>
          <p:nvPr/>
        </p:nvSpPr>
        <p:spPr bwMode="auto">
          <a:xfrm>
            <a:off x="5562600" y="4267200"/>
            <a:ext cx="762000" cy="914400"/>
          </a:xfrm>
          <a:prstGeom prst="line">
            <a:avLst/>
          </a:prstGeom>
          <a:noFill/>
          <a:ln w="9525">
            <a:solidFill>
              <a:schemeClr val="tx1"/>
            </a:solidFill>
            <a:round/>
            <a:headEnd/>
            <a:tailEnd/>
          </a:ln>
          <a:effectLst/>
        </p:spPr>
        <p:txBody>
          <a:bodyPr wrap="none" anchor="ctr"/>
          <a:lstStyle/>
          <a:p>
            <a:endParaRPr lang="en-US"/>
          </a:p>
        </p:txBody>
      </p:sp>
      <p:sp>
        <p:nvSpPr>
          <p:cNvPr id="23" name="Line 24"/>
          <p:cNvSpPr>
            <a:spLocks noChangeShapeType="1"/>
          </p:cNvSpPr>
          <p:nvPr/>
        </p:nvSpPr>
        <p:spPr bwMode="auto">
          <a:xfrm>
            <a:off x="5562600" y="4267200"/>
            <a:ext cx="1752600" cy="914400"/>
          </a:xfrm>
          <a:prstGeom prst="line">
            <a:avLst/>
          </a:prstGeom>
          <a:noFill/>
          <a:ln w="9525">
            <a:solidFill>
              <a:schemeClr val="tx1"/>
            </a:solidFill>
            <a:round/>
            <a:headEnd/>
            <a:tailEnd/>
          </a:ln>
          <a:effectLst/>
        </p:spPr>
        <p:txBody>
          <a:bodyPr wrap="none" anchor="ctr"/>
          <a:lstStyle/>
          <a:p>
            <a:endParaRPr lang="en-US"/>
          </a:p>
        </p:txBody>
      </p:sp>
      <p:sp>
        <p:nvSpPr>
          <p:cNvPr id="24" name="Line 25"/>
          <p:cNvSpPr>
            <a:spLocks noChangeShapeType="1"/>
          </p:cNvSpPr>
          <p:nvPr/>
        </p:nvSpPr>
        <p:spPr bwMode="auto">
          <a:xfrm flipH="1">
            <a:off x="5410200" y="4267200"/>
            <a:ext cx="838200" cy="914400"/>
          </a:xfrm>
          <a:prstGeom prst="line">
            <a:avLst/>
          </a:prstGeom>
          <a:noFill/>
          <a:ln w="9525">
            <a:solidFill>
              <a:schemeClr val="tx1"/>
            </a:solidFill>
            <a:round/>
            <a:headEnd/>
            <a:tailEnd/>
          </a:ln>
          <a:effectLst/>
        </p:spPr>
        <p:txBody>
          <a:bodyPr wrap="none" anchor="ctr"/>
          <a:lstStyle/>
          <a:p>
            <a:endParaRPr lang="en-US"/>
          </a:p>
        </p:txBody>
      </p:sp>
      <p:sp>
        <p:nvSpPr>
          <p:cNvPr id="25" name="Line 26"/>
          <p:cNvSpPr>
            <a:spLocks noChangeShapeType="1"/>
          </p:cNvSpPr>
          <p:nvPr/>
        </p:nvSpPr>
        <p:spPr bwMode="auto">
          <a:xfrm>
            <a:off x="6324600" y="4267200"/>
            <a:ext cx="0" cy="914400"/>
          </a:xfrm>
          <a:prstGeom prst="line">
            <a:avLst/>
          </a:prstGeom>
          <a:noFill/>
          <a:ln w="9525">
            <a:solidFill>
              <a:schemeClr val="tx1"/>
            </a:solidFill>
            <a:round/>
            <a:headEnd/>
            <a:tailEnd/>
          </a:ln>
          <a:effectLst/>
        </p:spPr>
        <p:txBody>
          <a:bodyPr wrap="none" anchor="ctr"/>
          <a:lstStyle/>
          <a:p>
            <a:endParaRPr lang="en-US"/>
          </a:p>
        </p:txBody>
      </p:sp>
      <p:sp>
        <p:nvSpPr>
          <p:cNvPr id="26" name="Line 27"/>
          <p:cNvSpPr>
            <a:spLocks noChangeShapeType="1"/>
          </p:cNvSpPr>
          <p:nvPr/>
        </p:nvSpPr>
        <p:spPr bwMode="auto">
          <a:xfrm>
            <a:off x="6400800" y="4267200"/>
            <a:ext cx="914400" cy="914400"/>
          </a:xfrm>
          <a:prstGeom prst="line">
            <a:avLst/>
          </a:prstGeom>
          <a:noFill/>
          <a:ln w="9525">
            <a:solidFill>
              <a:schemeClr val="tx1"/>
            </a:solidFill>
            <a:round/>
            <a:headEnd/>
            <a:tailEnd/>
          </a:ln>
          <a:effectLst/>
        </p:spPr>
        <p:txBody>
          <a:bodyPr wrap="none" anchor="ctr"/>
          <a:lstStyle/>
          <a:p>
            <a:endParaRPr lang="en-US"/>
          </a:p>
        </p:txBody>
      </p:sp>
      <p:sp>
        <p:nvSpPr>
          <p:cNvPr id="27" name="Line 28"/>
          <p:cNvSpPr>
            <a:spLocks noChangeShapeType="1"/>
          </p:cNvSpPr>
          <p:nvPr/>
        </p:nvSpPr>
        <p:spPr bwMode="auto">
          <a:xfrm flipH="1">
            <a:off x="5410200" y="4191000"/>
            <a:ext cx="1600200" cy="990600"/>
          </a:xfrm>
          <a:prstGeom prst="line">
            <a:avLst/>
          </a:prstGeom>
          <a:noFill/>
          <a:ln w="9525">
            <a:solidFill>
              <a:schemeClr val="tx1"/>
            </a:solidFill>
            <a:round/>
            <a:headEnd/>
            <a:tailEnd/>
          </a:ln>
          <a:effectLst/>
        </p:spPr>
        <p:txBody>
          <a:bodyPr wrap="none" anchor="ctr"/>
          <a:lstStyle/>
          <a:p>
            <a:endParaRPr lang="en-US"/>
          </a:p>
        </p:txBody>
      </p:sp>
      <p:sp>
        <p:nvSpPr>
          <p:cNvPr id="28" name="Line 29"/>
          <p:cNvSpPr>
            <a:spLocks noChangeShapeType="1"/>
          </p:cNvSpPr>
          <p:nvPr/>
        </p:nvSpPr>
        <p:spPr bwMode="auto">
          <a:xfrm flipH="1">
            <a:off x="6400800" y="4267200"/>
            <a:ext cx="609600" cy="914400"/>
          </a:xfrm>
          <a:prstGeom prst="line">
            <a:avLst/>
          </a:prstGeom>
          <a:noFill/>
          <a:ln w="9525">
            <a:solidFill>
              <a:schemeClr val="tx1"/>
            </a:solidFill>
            <a:round/>
            <a:headEnd/>
            <a:tailEnd/>
          </a:ln>
          <a:effectLst/>
        </p:spPr>
        <p:txBody>
          <a:bodyPr wrap="none" anchor="ctr"/>
          <a:lstStyle/>
          <a:p>
            <a:endParaRPr lang="en-US"/>
          </a:p>
        </p:txBody>
      </p:sp>
      <p:sp>
        <p:nvSpPr>
          <p:cNvPr id="29" name="Line 30"/>
          <p:cNvSpPr>
            <a:spLocks noChangeShapeType="1"/>
          </p:cNvSpPr>
          <p:nvPr/>
        </p:nvSpPr>
        <p:spPr bwMode="auto">
          <a:xfrm>
            <a:off x="7086600" y="4267200"/>
            <a:ext cx="228600" cy="914400"/>
          </a:xfrm>
          <a:prstGeom prst="line">
            <a:avLst/>
          </a:prstGeom>
          <a:noFill/>
          <a:ln w="9525">
            <a:solidFill>
              <a:schemeClr val="tx1"/>
            </a:solidFill>
            <a:round/>
            <a:headEnd/>
            <a:tailEnd/>
          </a:ln>
          <a:effectLst/>
        </p:spPr>
        <p:txBody>
          <a:bodyPr wrap="none" anchor="ctr"/>
          <a:lstStyle/>
          <a:p>
            <a:endParaRPr lang="en-US"/>
          </a:p>
        </p:txBody>
      </p:sp>
      <p:sp>
        <p:nvSpPr>
          <p:cNvPr id="30" name="Rectangle 31"/>
          <p:cNvSpPr>
            <a:spLocks noChangeArrowheads="1"/>
          </p:cNvSpPr>
          <p:nvPr/>
        </p:nvSpPr>
        <p:spPr bwMode="auto">
          <a:xfrm>
            <a:off x="2743200" y="5715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K</a:t>
            </a:r>
            <a:r>
              <a:rPr lang="en-US" baseline="-25000"/>
              <a:t>2,3</a:t>
            </a:r>
          </a:p>
        </p:txBody>
      </p:sp>
      <p:sp>
        <p:nvSpPr>
          <p:cNvPr id="31" name="Rectangle 32"/>
          <p:cNvSpPr>
            <a:spLocks noChangeArrowheads="1"/>
          </p:cNvSpPr>
          <p:nvPr/>
        </p:nvSpPr>
        <p:spPr bwMode="auto">
          <a:xfrm>
            <a:off x="6248400" y="57912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K</a:t>
            </a:r>
            <a:r>
              <a:rPr lang="en-US" baseline="-25000"/>
              <a:t>3,3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Subgraphs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792287"/>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A subgraph of a graph G = (V, E) is a graph H =(V’, E’) where V’ is a subset of V and E’ is a subset of 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a:t>
            </a:r>
            <a:r>
              <a:rPr kumimoji="0" lang="en-US" sz="1800" b="0" i="0" u="none" strike="noStrike" kern="1200" cap="none" spc="0" normalizeH="0" baseline="0" noProof="0" smtClean="0">
                <a:ln>
                  <a:noFill/>
                </a:ln>
                <a:solidFill>
                  <a:srgbClr val="237AC1"/>
                </a:solidFill>
                <a:effectLst/>
                <a:uLnTx/>
                <a:uFillTx/>
                <a:latin typeface="+mn-lt"/>
                <a:ea typeface="+mn-ea"/>
                <a:cs typeface="+mn-cs"/>
              </a:rPr>
              <a:t>Application example: solving sub-problems within a graph</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a:t>
            </a:r>
            <a:r>
              <a:rPr kumimoji="0" lang="en-US" sz="1800" b="0" i="0" u="none" strike="noStrike" kern="1200" cap="none" spc="0" normalizeH="0" baseline="0" noProof="0" smtClean="0">
                <a:ln>
                  <a:noFill/>
                </a:ln>
                <a:solidFill>
                  <a:srgbClr val="237AC1"/>
                </a:solidFill>
                <a:effectLst/>
                <a:uLnTx/>
                <a:uFillTx/>
                <a:latin typeface="+mn-lt"/>
                <a:ea typeface="+mn-ea"/>
                <a:cs typeface="+mn-cs"/>
              </a:rPr>
              <a:t>Representation example: V = {u, v, w}, E = ({u, v}, {v, w}, {w, u}}, H</a:t>
            </a:r>
            <a:r>
              <a:rPr kumimoji="0" lang="en-US" sz="1800" b="0" i="0" u="none" strike="noStrike" kern="1200" cap="none" spc="0" normalizeH="0" baseline="-25000" noProof="0" smtClean="0">
                <a:ln>
                  <a:noFill/>
                </a:ln>
                <a:solidFill>
                  <a:srgbClr val="237AC1"/>
                </a:solidFill>
                <a:effectLst/>
                <a:uLnTx/>
                <a:uFillTx/>
                <a:latin typeface="+mn-lt"/>
                <a:ea typeface="+mn-ea"/>
                <a:cs typeface="+mn-cs"/>
              </a:rPr>
              <a:t>1</a:t>
            </a:r>
            <a:r>
              <a:rPr kumimoji="0" lang="en-US" sz="1800" b="0" i="0" u="none" strike="noStrike" kern="1200" cap="none" spc="0" normalizeH="0" baseline="0" noProof="0" smtClean="0">
                <a:ln>
                  <a:noFill/>
                </a:ln>
                <a:solidFill>
                  <a:srgbClr val="237AC1"/>
                </a:solidFill>
                <a:effectLst/>
                <a:uLnTx/>
                <a:uFillTx/>
                <a:latin typeface="+mn-lt"/>
                <a:ea typeface="+mn-ea"/>
                <a:cs typeface="+mn-cs"/>
              </a:rPr>
              <a:t> , H</a:t>
            </a:r>
            <a:r>
              <a:rPr kumimoji="0" lang="en-US" sz="1800" b="0" i="0" u="none" strike="noStrike" kern="1200" cap="none" spc="0" normalizeH="0" baseline="-25000" noProof="0" smtClean="0">
                <a:ln>
                  <a:noFill/>
                </a:ln>
                <a:solidFill>
                  <a:srgbClr val="237AC1"/>
                </a:solidFill>
                <a:effectLst/>
                <a:uLnTx/>
                <a:uFillTx/>
                <a:latin typeface="+mn-lt"/>
                <a:ea typeface="+mn-ea"/>
                <a:cs typeface="+mn-cs"/>
              </a:rPr>
              <a:t>2</a:t>
            </a:r>
            <a:endParaRPr kumimoji="0" lang="en-US" sz="1800" b="0" i="0" u="none" strike="noStrike" kern="1200" cap="none" spc="0" normalizeH="0" baseline="-25000" noProof="0">
              <a:ln>
                <a:noFill/>
              </a:ln>
              <a:solidFill>
                <a:srgbClr val="237AC1"/>
              </a:solidFill>
              <a:effectLst/>
              <a:uLnTx/>
              <a:uFillTx/>
              <a:latin typeface="+mn-lt"/>
              <a:ea typeface="+mn-ea"/>
              <a:cs typeface="+mn-cs"/>
            </a:endParaRPr>
          </a:p>
        </p:txBody>
      </p:sp>
      <p:sp>
        <p:nvSpPr>
          <p:cNvPr id="4" name="Oval 12"/>
          <p:cNvSpPr>
            <a:spLocks noChangeArrowheads="1"/>
          </p:cNvSpPr>
          <p:nvPr/>
        </p:nvSpPr>
        <p:spPr bwMode="auto">
          <a:xfrm>
            <a:off x="1905000" y="43434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5" name="Oval 13"/>
          <p:cNvSpPr>
            <a:spLocks noChangeArrowheads="1"/>
          </p:cNvSpPr>
          <p:nvPr/>
        </p:nvSpPr>
        <p:spPr bwMode="auto">
          <a:xfrm>
            <a:off x="1295400" y="54864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6" name="Oval 14"/>
          <p:cNvSpPr>
            <a:spLocks noChangeArrowheads="1"/>
          </p:cNvSpPr>
          <p:nvPr/>
        </p:nvSpPr>
        <p:spPr bwMode="auto">
          <a:xfrm>
            <a:off x="2514600" y="54864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7" name="Oval 15"/>
          <p:cNvSpPr>
            <a:spLocks noChangeArrowheads="1"/>
          </p:cNvSpPr>
          <p:nvPr/>
        </p:nvSpPr>
        <p:spPr bwMode="auto">
          <a:xfrm>
            <a:off x="6858000" y="42672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8" name="Oval 16"/>
          <p:cNvSpPr>
            <a:spLocks noChangeArrowheads="1"/>
          </p:cNvSpPr>
          <p:nvPr/>
        </p:nvSpPr>
        <p:spPr bwMode="auto">
          <a:xfrm>
            <a:off x="4419600" y="43434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9" name="Oval 17"/>
          <p:cNvSpPr>
            <a:spLocks noChangeArrowheads="1"/>
          </p:cNvSpPr>
          <p:nvPr/>
        </p:nvSpPr>
        <p:spPr bwMode="auto">
          <a:xfrm>
            <a:off x="5029200" y="54102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10" name="Oval 18"/>
          <p:cNvSpPr>
            <a:spLocks noChangeArrowheads="1"/>
          </p:cNvSpPr>
          <p:nvPr/>
        </p:nvSpPr>
        <p:spPr bwMode="auto">
          <a:xfrm>
            <a:off x="3962400" y="54864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11" name="Oval 19"/>
          <p:cNvSpPr>
            <a:spLocks noChangeArrowheads="1"/>
          </p:cNvSpPr>
          <p:nvPr/>
        </p:nvSpPr>
        <p:spPr bwMode="auto">
          <a:xfrm>
            <a:off x="6858000" y="54102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12" name="Line 20"/>
          <p:cNvSpPr>
            <a:spLocks noChangeShapeType="1"/>
          </p:cNvSpPr>
          <p:nvPr/>
        </p:nvSpPr>
        <p:spPr bwMode="auto">
          <a:xfrm flipH="1">
            <a:off x="1524000" y="4724400"/>
            <a:ext cx="457200" cy="762000"/>
          </a:xfrm>
          <a:prstGeom prst="line">
            <a:avLst/>
          </a:prstGeom>
          <a:noFill/>
          <a:ln w="9525">
            <a:solidFill>
              <a:schemeClr val="tx1"/>
            </a:solidFill>
            <a:round/>
            <a:headEnd/>
            <a:tailEnd/>
          </a:ln>
          <a:effectLst/>
        </p:spPr>
        <p:txBody>
          <a:bodyPr wrap="none" anchor="ctr"/>
          <a:lstStyle/>
          <a:p>
            <a:endParaRPr lang="en-US"/>
          </a:p>
        </p:txBody>
      </p:sp>
      <p:sp>
        <p:nvSpPr>
          <p:cNvPr id="13" name="Line 21"/>
          <p:cNvSpPr>
            <a:spLocks noChangeShapeType="1"/>
          </p:cNvSpPr>
          <p:nvPr/>
        </p:nvSpPr>
        <p:spPr bwMode="auto">
          <a:xfrm>
            <a:off x="2133600" y="4724400"/>
            <a:ext cx="457200" cy="762000"/>
          </a:xfrm>
          <a:prstGeom prst="line">
            <a:avLst/>
          </a:prstGeom>
          <a:noFill/>
          <a:ln w="9525">
            <a:solidFill>
              <a:schemeClr val="tx1"/>
            </a:solidFill>
            <a:round/>
            <a:headEnd/>
            <a:tailEnd/>
          </a:ln>
          <a:effectLst/>
        </p:spPr>
        <p:txBody>
          <a:bodyPr wrap="none" anchor="ctr"/>
          <a:lstStyle/>
          <a:p>
            <a:endParaRPr lang="en-US"/>
          </a:p>
        </p:txBody>
      </p:sp>
      <p:sp>
        <p:nvSpPr>
          <p:cNvPr id="14" name="Line 22"/>
          <p:cNvSpPr>
            <a:spLocks noChangeShapeType="1"/>
          </p:cNvSpPr>
          <p:nvPr/>
        </p:nvSpPr>
        <p:spPr bwMode="auto">
          <a:xfrm>
            <a:off x="1676400" y="5715000"/>
            <a:ext cx="838200" cy="0"/>
          </a:xfrm>
          <a:prstGeom prst="line">
            <a:avLst/>
          </a:prstGeom>
          <a:noFill/>
          <a:ln w="9525">
            <a:solidFill>
              <a:schemeClr val="tx1"/>
            </a:solidFill>
            <a:round/>
            <a:headEnd/>
            <a:tailEnd/>
          </a:ln>
          <a:effectLst/>
        </p:spPr>
        <p:txBody>
          <a:bodyPr wrap="none" anchor="ctr"/>
          <a:lstStyle/>
          <a:p>
            <a:endParaRPr lang="en-US"/>
          </a:p>
        </p:txBody>
      </p:sp>
      <p:sp>
        <p:nvSpPr>
          <p:cNvPr id="15" name="Line 23"/>
          <p:cNvSpPr>
            <a:spLocks noChangeShapeType="1"/>
          </p:cNvSpPr>
          <p:nvPr/>
        </p:nvSpPr>
        <p:spPr bwMode="auto">
          <a:xfrm flipH="1">
            <a:off x="4191000" y="4724400"/>
            <a:ext cx="304800" cy="762000"/>
          </a:xfrm>
          <a:prstGeom prst="line">
            <a:avLst/>
          </a:prstGeom>
          <a:noFill/>
          <a:ln w="9525">
            <a:solidFill>
              <a:schemeClr val="tx1"/>
            </a:solidFill>
            <a:round/>
            <a:headEnd/>
            <a:tailEnd/>
          </a:ln>
          <a:effectLst/>
        </p:spPr>
        <p:txBody>
          <a:bodyPr wrap="none" anchor="ctr"/>
          <a:lstStyle/>
          <a:p>
            <a:endParaRPr lang="en-US"/>
          </a:p>
        </p:txBody>
      </p:sp>
      <p:sp>
        <p:nvSpPr>
          <p:cNvPr id="16" name="Line 25"/>
          <p:cNvSpPr>
            <a:spLocks noChangeShapeType="1"/>
          </p:cNvSpPr>
          <p:nvPr/>
        </p:nvSpPr>
        <p:spPr bwMode="auto">
          <a:xfrm>
            <a:off x="7010400" y="4648200"/>
            <a:ext cx="0" cy="762000"/>
          </a:xfrm>
          <a:prstGeom prst="line">
            <a:avLst/>
          </a:prstGeom>
          <a:noFill/>
          <a:ln w="9525">
            <a:solidFill>
              <a:schemeClr val="tx1"/>
            </a:solidFill>
            <a:round/>
            <a:headEnd/>
            <a:tailEnd/>
          </a:ln>
          <a:effectLst/>
        </p:spPr>
        <p:txBody>
          <a:bodyPr wrap="none" anchor="ctr"/>
          <a:lstStyle/>
          <a:p>
            <a:endParaRPr lang="en-US"/>
          </a:p>
        </p:txBody>
      </p:sp>
      <p:sp>
        <p:nvSpPr>
          <p:cNvPr id="17" name="Rectangle 26"/>
          <p:cNvSpPr>
            <a:spLocks noChangeArrowheads="1"/>
          </p:cNvSpPr>
          <p:nvPr/>
        </p:nvSpPr>
        <p:spPr bwMode="auto">
          <a:xfrm>
            <a:off x="4572000" y="61722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H</a:t>
            </a:r>
            <a:r>
              <a:rPr lang="en-US" baseline="-25000"/>
              <a:t>1</a:t>
            </a:r>
          </a:p>
        </p:txBody>
      </p:sp>
      <p:sp>
        <p:nvSpPr>
          <p:cNvPr id="18" name="Rectangle 27"/>
          <p:cNvSpPr>
            <a:spLocks noChangeArrowheads="1"/>
          </p:cNvSpPr>
          <p:nvPr/>
        </p:nvSpPr>
        <p:spPr bwMode="auto">
          <a:xfrm>
            <a:off x="6934200" y="6096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H</a:t>
            </a:r>
            <a:r>
              <a:rPr lang="en-US" baseline="-25000"/>
              <a:t>2</a:t>
            </a:r>
          </a:p>
        </p:txBody>
      </p:sp>
      <p:sp>
        <p:nvSpPr>
          <p:cNvPr id="19" name="Rectangle 28"/>
          <p:cNvSpPr>
            <a:spLocks noChangeArrowheads="1"/>
          </p:cNvSpPr>
          <p:nvPr/>
        </p:nvSpPr>
        <p:spPr bwMode="auto">
          <a:xfrm>
            <a:off x="1981200" y="6096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G</a:t>
            </a:r>
            <a:endParaRPr lang="en-US" baseline="-25000"/>
          </a:p>
        </p:txBody>
      </p:sp>
      <p:sp>
        <p:nvSpPr>
          <p:cNvPr id="20" name="Line 30"/>
          <p:cNvSpPr>
            <a:spLocks noChangeShapeType="1"/>
          </p:cNvSpPr>
          <p:nvPr/>
        </p:nvSpPr>
        <p:spPr bwMode="auto">
          <a:xfrm>
            <a:off x="4343400" y="5715000"/>
            <a:ext cx="685800" cy="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Subgraphs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563687"/>
          </a:xfrm>
          <a:prstGeom prst="rect">
            <a:avLst/>
          </a:prstGeom>
        </p:spPr>
        <p:txBody>
          <a:bodyPr/>
          <a:lstStyle/>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G = G1 U G2 wherein E = E1 U E2 and V = V1 U V2, G, G1 and G2 are simple graphs of G</a:t>
            </a: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endParaRPr kumimoji="0" lang="en-US" sz="18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rgbClr val="237AC1"/>
                </a:solidFill>
                <a:effectLst/>
                <a:uLnTx/>
                <a:uFillTx/>
                <a:latin typeface="+mn-lt"/>
                <a:ea typeface="+mn-ea"/>
                <a:cs typeface="+mn-cs"/>
              </a:rPr>
              <a:t>    Representation</a:t>
            </a:r>
            <a:r>
              <a:rPr kumimoji="0" lang="en-US" sz="1800" b="0" i="0" u="none" strike="noStrike" kern="1200" cap="none" spc="0" normalizeH="0" baseline="0" noProof="0" smtClean="0">
                <a:ln>
                  <a:noFill/>
                </a:ln>
                <a:solidFill>
                  <a:schemeClr val="tx1"/>
                </a:solidFill>
                <a:effectLst/>
                <a:uLnTx/>
                <a:uFillTx/>
                <a:latin typeface="+mn-lt"/>
                <a:ea typeface="+mn-ea"/>
                <a:cs typeface="+mn-cs"/>
              </a:rPr>
              <a:t> </a:t>
            </a:r>
            <a:r>
              <a:rPr kumimoji="0" lang="en-US" sz="1800" b="0" i="0" u="none" strike="noStrike" kern="1200" cap="none" spc="0" normalizeH="0" baseline="0" noProof="0" smtClean="0">
                <a:ln>
                  <a:noFill/>
                </a:ln>
                <a:solidFill>
                  <a:srgbClr val="237AC1"/>
                </a:solidFill>
                <a:effectLst/>
                <a:uLnTx/>
                <a:uFillTx/>
                <a:latin typeface="+mn-lt"/>
                <a:ea typeface="+mn-ea"/>
                <a:cs typeface="+mn-cs"/>
              </a:rPr>
              <a:t>example: V1 = {u, w}, E1 = {{u, w}}, V2 = {w, v},  </a:t>
            </a: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rgbClr val="237AC1"/>
                </a:solidFill>
                <a:effectLst/>
                <a:uLnTx/>
                <a:uFillTx/>
                <a:latin typeface="+mn-lt"/>
                <a:ea typeface="+mn-ea"/>
                <a:cs typeface="+mn-cs"/>
              </a:rPr>
              <a:t>    E1 = {{w, v}}, V = {u, v ,w}, E = {{{u, w}, {{w, v}}</a:t>
            </a:r>
            <a:endParaRPr kumimoji="0" lang="en-US" sz="1800" b="0" i="0" u="none" strike="noStrike" kern="1200" cap="none" spc="0" normalizeH="0" baseline="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1905000" y="43434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5" name="Oval 5"/>
          <p:cNvSpPr>
            <a:spLocks noChangeArrowheads="1"/>
          </p:cNvSpPr>
          <p:nvPr/>
        </p:nvSpPr>
        <p:spPr bwMode="auto">
          <a:xfrm>
            <a:off x="4572000" y="54102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6" name="Oval 6"/>
          <p:cNvSpPr>
            <a:spLocks noChangeArrowheads="1"/>
          </p:cNvSpPr>
          <p:nvPr/>
        </p:nvSpPr>
        <p:spPr bwMode="auto">
          <a:xfrm>
            <a:off x="1295400" y="54102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7" name="Oval 7"/>
          <p:cNvSpPr>
            <a:spLocks noChangeArrowheads="1"/>
          </p:cNvSpPr>
          <p:nvPr/>
        </p:nvSpPr>
        <p:spPr bwMode="auto">
          <a:xfrm>
            <a:off x="3429000" y="54102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8" name="Oval 8"/>
          <p:cNvSpPr>
            <a:spLocks noChangeArrowheads="1"/>
          </p:cNvSpPr>
          <p:nvPr/>
        </p:nvSpPr>
        <p:spPr bwMode="auto">
          <a:xfrm>
            <a:off x="7696200" y="52578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9" name="Oval 9"/>
          <p:cNvSpPr>
            <a:spLocks noChangeArrowheads="1"/>
          </p:cNvSpPr>
          <p:nvPr/>
        </p:nvSpPr>
        <p:spPr bwMode="auto">
          <a:xfrm>
            <a:off x="6400800" y="52578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10" name="Oval 10"/>
          <p:cNvSpPr>
            <a:spLocks noChangeArrowheads="1"/>
          </p:cNvSpPr>
          <p:nvPr/>
        </p:nvSpPr>
        <p:spPr bwMode="auto">
          <a:xfrm>
            <a:off x="7010400" y="41148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11" name="Line 11"/>
          <p:cNvSpPr>
            <a:spLocks noChangeShapeType="1"/>
          </p:cNvSpPr>
          <p:nvPr/>
        </p:nvSpPr>
        <p:spPr bwMode="auto">
          <a:xfrm flipH="1">
            <a:off x="1524000" y="4724400"/>
            <a:ext cx="457200" cy="685800"/>
          </a:xfrm>
          <a:prstGeom prst="line">
            <a:avLst/>
          </a:prstGeom>
          <a:noFill/>
          <a:ln w="9525">
            <a:solidFill>
              <a:schemeClr val="tx1"/>
            </a:solidFill>
            <a:round/>
            <a:headEnd/>
            <a:tailEnd/>
          </a:ln>
          <a:effectLst/>
        </p:spPr>
        <p:txBody>
          <a:bodyPr wrap="none" anchor="ctr"/>
          <a:lstStyle/>
          <a:p>
            <a:endParaRPr lang="en-US"/>
          </a:p>
        </p:txBody>
      </p:sp>
      <p:sp>
        <p:nvSpPr>
          <p:cNvPr id="12" name="Line 12"/>
          <p:cNvSpPr>
            <a:spLocks noChangeShapeType="1"/>
          </p:cNvSpPr>
          <p:nvPr/>
        </p:nvSpPr>
        <p:spPr bwMode="auto">
          <a:xfrm>
            <a:off x="3810000" y="5562600"/>
            <a:ext cx="762000" cy="0"/>
          </a:xfrm>
          <a:prstGeom prst="line">
            <a:avLst/>
          </a:prstGeom>
          <a:noFill/>
          <a:ln w="9525">
            <a:solidFill>
              <a:schemeClr val="tx1"/>
            </a:solidFill>
            <a:round/>
            <a:headEnd/>
            <a:tailEnd/>
          </a:ln>
          <a:effectLst/>
        </p:spPr>
        <p:txBody>
          <a:bodyPr wrap="none" anchor="ctr"/>
          <a:lstStyle/>
          <a:p>
            <a:endParaRPr lang="en-US"/>
          </a:p>
        </p:txBody>
      </p:sp>
      <p:sp>
        <p:nvSpPr>
          <p:cNvPr id="13" name="Line 13"/>
          <p:cNvSpPr>
            <a:spLocks noChangeShapeType="1"/>
          </p:cNvSpPr>
          <p:nvPr/>
        </p:nvSpPr>
        <p:spPr bwMode="auto">
          <a:xfrm flipH="1">
            <a:off x="6629400" y="4419600"/>
            <a:ext cx="457200" cy="838200"/>
          </a:xfrm>
          <a:prstGeom prst="line">
            <a:avLst/>
          </a:prstGeom>
          <a:noFill/>
          <a:ln w="9525">
            <a:solidFill>
              <a:schemeClr val="tx1"/>
            </a:solidFill>
            <a:round/>
            <a:headEnd/>
            <a:tailEnd/>
          </a:ln>
          <a:effectLst/>
        </p:spPr>
        <p:txBody>
          <a:bodyPr wrap="none" anchor="ctr"/>
          <a:lstStyle/>
          <a:p>
            <a:endParaRPr lang="en-US"/>
          </a:p>
        </p:txBody>
      </p:sp>
      <p:sp>
        <p:nvSpPr>
          <p:cNvPr id="14" name="Line 14"/>
          <p:cNvSpPr>
            <a:spLocks noChangeShapeType="1"/>
          </p:cNvSpPr>
          <p:nvPr/>
        </p:nvSpPr>
        <p:spPr bwMode="auto">
          <a:xfrm>
            <a:off x="6781800" y="5486400"/>
            <a:ext cx="914400" cy="0"/>
          </a:xfrm>
          <a:prstGeom prst="line">
            <a:avLst/>
          </a:prstGeom>
          <a:noFill/>
          <a:ln w="9525">
            <a:solidFill>
              <a:schemeClr val="tx1"/>
            </a:solidFill>
            <a:round/>
            <a:headEnd/>
            <a:tailEnd/>
          </a:ln>
          <a:effectLst/>
        </p:spPr>
        <p:txBody>
          <a:bodyPr wrap="none" anchor="ctr"/>
          <a:lstStyle/>
          <a:p>
            <a:endParaRPr lang="en-US"/>
          </a:p>
        </p:txBody>
      </p:sp>
      <p:sp>
        <p:nvSpPr>
          <p:cNvPr id="15" name="Rectangle 15"/>
          <p:cNvSpPr>
            <a:spLocks noChangeArrowheads="1"/>
          </p:cNvSpPr>
          <p:nvPr/>
        </p:nvSpPr>
        <p:spPr bwMode="auto">
          <a:xfrm>
            <a:off x="1371600" y="6172200"/>
            <a:ext cx="381000" cy="228600"/>
          </a:xfrm>
          <a:prstGeom prst="rect">
            <a:avLst/>
          </a:prstGeom>
          <a:solidFill>
            <a:schemeClr val="bg1"/>
          </a:solidFill>
          <a:ln w="9525">
            <a:solidFill>
              <a:schemeClr val="bg1"/>
            </a:solidFill>
            <a:miter lim="800000"/>
            <a:headEnd/>
            <a:tailEnd/>
          </a:ln>
          <a:effectLst/>
        </p:spPr>
        <p:txBody>
          <a:bodyPr wrap="none" anchor="ctr"/>
          <a:lstStyle/>
          <a:p>
            <a:r>
              <a:rPr lang="en-US"/>
              <a:t>G1</a:t>
            </a:r>
            <a:endParaRPr lang="en-US" baseline="-25000"/>
          </a:p>
        </p:txBody>
      </p:sp>
      <p:sp>
        <p:nvSpPr>
          <p:cNvPr id="16" name="Rectangle 16"/>
          <p:cNvSpPr>
            <a:spLocks noChangeArrowheads="1"/>
          </p:cNvSpPr>
          <p:nvPr/>
        </p:nvSpPr>
        <p:spPr bwMode="auto">
          <a:xfrm>
            <a:off x="4038600" y="62484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G2</a:t>
            </a:r>
            <a:endParaRPr lang="en-US" baseline="-25000"/>
          </a:p>
        </p:txBody>
      </p:sp>
      <p:sp>
        <p:nvSpPr>
          <p:cNvPr id="17" name="Rectangle 17"/>
          <p:cNvSpPr>
            <a:spLocks noChangeArrowheads="1"/>
          </p:cNvSpPr>
          <p:nvPr/>
        </p:nvSpPr>
        <p:spPr bwMode="auto">
          <a:xfrm>
            <a:off x="7162800" y="61722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G</a:t>
            </a:r>
            <a:endParaRPr lang="en-US" baseline="-25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905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Representation</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2057400"/>
            <a:ext cx="7772400" cy="4114800"/>
          </a:xfrm>
          <a:prstGeom prst="rect">
            <a:avLst/>
          </a:prstGeom>
        </p:spPr>
        <p:txBody>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Incidence (Matrix):</a:t>
            </a:r>
            <a:r>
              <a:rPr kumimoji="0" lang="en-US" sz="2000" b="0" i="0" u="none" strike="noStrike" kern="1200" cap="none" spc="0" normalizeH="0" baseline="0" noProof="0" smtClean="0">
                <a:ln>
                  <a:noFill/>
                </a:ln>
                <a:solidFill>
                  <a:schemeClr val="tx1"/>
                </a:solidFill>
                <a:effectLst/>
                <a:uLnTx/>
                <a:uFillTx/>
                <a:latin typeface="+mn-lt"/>
                <a:ea typeface="+mn-ea"/>
                <a:cs typeface="+mn-cs"/>
              </a:rPr>
              <a:t> Most useful when information about edges is more desirable than information about vertices.</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endParaRPr kumimoji="0" lang="en-US" sz="20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Adjacency (Matrix/List):</a:t>
            </a:r>
            <a:r>
              <a:rPr kumimoji="0" lang="en-US" sz="2000" b="0" i="0" u="none" strike="noStrike" kern="1200" cap="none" spc="0" normalizeH="0" baseline="0" noProof="0" smtClean="0">
                <a:ln>
                  <a:noFill/>
                </a:ln>
                <a:solidFill>
                  <a:schemeClr val="tx1"/>
                </a:solidFill>
                <a:effectLst/>
                <a:uLnTx/>
                <a:uFillTx/>
                <a:latin typeface="+mn-lt"/>
                <a:ea typeface="+mn-ea"/>
                <a:cs typeface="+mn-cs"/>
              </a:rPr>
              <a:t> Most useful when information about the vertices is more desirable than information about the edges. These two representations are also most popular since information about the vertices is often more desirable than edges in most applications</a:t>
            </a:r>
            <a:endParaRPr kumimoji="0" lang="en-US" sz="20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Representation- Incidence Matrix</a:t>
            </a:r>
            <a:endParaRPr kumimoji="0" lang="en-US" sz="40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351712" cy="1106487"/>
          </a:xfrm>
          <a:prstGeom prst="rect">
            <a:avLst/>
          </a:prstGeom>
        </p:spPr>
        <p:txBody>
          <a:bodyPr/>
          <a:lstStyle/>
          <a:p>
            <a:pPr marL="365760" marR="0" lvl="0" indent="-283464" algn="just" defTabSz="914400" rtl="0" eaLnBrk="1" fontAlgn="auto" latinLnBrk="0" hangingPunct="1">
              <a:lnSpc>
                <a:spcPct val="90000"/>
              </a:lnSpc>
              <a:spcBef>
                <a:spcPts val="600"/>
              </a:spcBef>
              <a:spcAft>
                <a:spcPts val="0"/>
              </a:spcAft>
              <a:buClr>
                <a:schemeClr val="accent1"/>
              </a:buClr>
              <a:buSzTx/>
              <a:buFont typeface="Symbol" pitchFamily="18" charset="2"/>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G = (V, E) be an unditected graph. Suppose that v</a:t>
            </a:r>
            <a:r>
              <a:rPr kumimoji="0" lang="en-US" sz="1800" b="0" i="0" u="none" strike="noStrike" kern="1200" cap="none" spc="0" normalizeH="0" baseline="-25000" noProof="0" smtClean="0">
                <a:ln>
                  <a:noFill/>
                </a:ln>
                <a:solidFill>
                  <a:schemeClr val="tx1"/>
                </a:solidFill>
                <a:effectLst/>
                <a:uLnTx/>
                <a:uFillTx/>
                <a:latin typeface="+mn-lt"/>
                <a:ea typeface="+mn-ea"/>
                <a:cs typeface="+mn-cs"/>
              </a:rPr>
              <a:t>1</a:t>
            </a:r>
            <a:r>
              <a:rPr kumimoji="0" lang="en-US" sz="1800" b="0" i="0" u="none" strike="noStrike" kern="1200" cap="none" spc="0" normalizeH="0" baseline="0" noProof="0" smtClean="0">
                <a:ln>
                  <a:noFill/>
                </a:ln>
                <a:solidFill>
                  <a:schemeClr val="tx1"/>
                </a:solidFill>
                <a:effectLst/>
                <a:uLnTx/>
                <a:uFillTx/>
                <a:latin typeface="+mn-lt"/>
                <a:ea typeface="+mn-ea"/>
                <a:cs typeface="+mn-cs"/>
              </a:rPr>
              <a:t>, v</a:t>
            </a:r>
            <a:r>
              <a:rPr kumimoji="0" lang="en-US" sz="1800" b="0" i="0" u="none" strike="noStrike" kern="1200" cap="none" spc="0" normalizeH="0" baseline="-25000" noProof="0" smtClean="0">
                <a:ln>
                  <a:noFill/>
                </a:ln>
                <a:solidFill>
                  <a:schemeClr val="tx1"/>
                </a:solidFill>
                <a:effectLst/>
                <a:uLnTx/>
                <a:uFillTx/>
                <a:latin typeface="+mn-lt"/>
                <a:ea typeface="+mn-ea"/>
                <a:cs typeface="+mn-cs"/>
              </a:rPr>
              <a:t>2</a:t>
            </a:r>
            <a:r>
              <a:rPr kumimoji="0" lang="en-US" sz="1800" b="0" i="0" u="none" strike="noStrike" kern="1200" cap="none" spc="0" normalizeH="0" baseline="0" noProof="0" smtClean="0">
                <a:ln>
                  <a:noFill/>
                </a:ln>
                <a:solidFill>
                  <a:schemeClr val="tx1"/>
                </a:solidFill>
                <a:effectLst/>
                <a:uLnTx/>
                <a:uFillTx/>
                <a:latin typeface="+mn-lt"/>
                <a:ea typeface="+mn-ea"/>
                <a:cs typeface="+mn-cs"/>
              </a:rPr>
              <a:t>, v</a:t>
            </a:r>
            <a:r>
              <a:rPr kumimoji="0" lang="en-US" sz="1800" b="0" i="0" u="none" strike="noStrike" kern="1200" cap="none" spc="0" normalizeH="0" baseline="-25000" noProof="0" smtClean="0">
                <a:ln>
                  <a:noFill/>
                </a:ln>
                <a:solidFill>
                  <a:schemeClr val="tx1"/>
                </a:solidFill>
                <a:effectLst/>
                <a:uLnTx/>
                <a:uFillTx/>
                <a:latin typeface="+mn-lt"/>
                <a:ea typeface="+mn-ea"/>
                <a:cs typeface="+mn-cs"/>
              </a:rPr>
              <a:t>3</a:t>
            </a:r>
            <a:r>
              <a:rPr kumimoji="0" lang="en-US" sz="1800" b="0" i="0" u="none" strike="noStrike" kern="1200" cap="none" spc="0" normalizeH="0" baseline="0" noProof="0" smtClean="0">
                <a:ln>
                  <a:noFill/>
                </a:ln>
                <a:solidFill>
                  <a:schemeClr val="tx1"/>
                </a:solidFill>
                <a:effectLst/>
                <a:uLnTx/>
                <a:uFillTx/>
                <a:latin typeface="+mn-lt"/>
                <a:ea typeface="+mn-ea"/>
                <a:cs typeface="+mn-cs"/>
              </a:rPr>
              <a:t>, …, v</a:t>
            </a:r>
            <a:r>
              <a:rPr kumimoji="0" lang="en-US" sz="1800" b="0" i="0" u="none" strike="noStrike" kern="1200" cap="none" spc="0" normalizeH="0" baseline="-25000" noProof="0" smtClean="0">
                <a:ln>
                  <a:noFill/>
                </a:ln>
                <a:solidFill>
                  <a:schemeClr val="tx1"/>
                </a:solidFill>
                <a:effectLst/>
                <a:uLnTx/>
                <a:uFillTx/>
                <a:latin typeface="+mn-lt"/>
                <a:ea typeface="+mn-ea"/>
                <a:cs typeface="+mn-cs"/>
              </a:rPr>
              <a:t>n </a:t>
            </a:r>
            <a:r>
              <a:rPr kumimoji="0" lang="en-US" sz="1800" b="0" i="0" u="none" strike="noStrike" kern="1200" cap="none" spc="0" normalizeH="0" baseline="0" noProof="0" smtClean="0">
                <a:ln>
                  <a:noFill/>
                </a:ln>
                <a:solidFill>
                  <a:schemeClr val="tx1"/>
                </a:solidFill>
                <a:effectLst/>
                <a:uLnTx/>
                <a:uFillTx/>
                <a:latin typeface="+mn-lt"/>
                <a:ea typeface="+mn-ea"/>
                <a:cs typeface="+mn-cs"/>
              </a:rPr>
              <a:t>are the vertices and e</a:t>
            </a:r>
            <a:r>
              <a:rPr kumimoji="0" lang="en-US" sz="1800" b="0" i="0" u="none" strike="noStrike" kern="1200" cap="none" spc="0" normalizeH="0" baseline="-25000" noProof="0" smtClean="0">
                <a:ln>
                  <a:noFill/>
                </a:ln>
                <a:solidFill>
                  <a:schemeClr val="tx1"/>
                </a:solidFill>
                <a:effectLst/>
                <a:uLnTx/>
                <a:uFillTx/>
                <a:latin typeface="+mn-lt"/>
                <a:ea typeface="+mn-ea"/>
                <a:cs typeface="+mn-cs"/>
              </a:rPr>
              <a:t>1</a:t>
            </a:r>
            <a:r>
              <a:rPr kumimoji="0" lang="en-US" sz="1800" b="0" i="0" u="none" strike="noStrike" kern="1200" cap="none" spc="0" normalizeH="0" baseline="0" noProof="0" smtClean="0">
                <a:ln>
                  <a:noFill/>
                </a:ln>
                <a:solidFill>
                  <a:schemeClr val="tx1"/>
                </a:solidFill>
                <a:effectLst/>
                <a:uLnTx/>
                <a:uFillTx/>
                <a:latin typeface="+mn-lt"/>
                <a:ea typeface="+mn-ea"/>
                <a:cs typeface="+mn-cs"/>
              </a:rPr>
              <a:t>, e</a:t>
            </a:r>
            <a:r>
              <a:rPr kumimoji="0" lang="en-US" sz="1800" b="0" i="0" u="none" strike="noStrike" kern="1200" cap="none" spc="0" normalizeH="0" baseline="-25000" noProof="0" smtClean="0">
                <a:ln>
                  <a:noFill/>
                </a:ln>
                <a:solidFill>
                  <a:schemeClr val="tx1"/>
                </a:solidFill>
                <a:effectLst/>
                <a:uLnTx/>
                <a:uFillTx/>
                <a:latin typeface="+mn-lt"/>
                <a:ea typeface="+mn-ea"/>
                <a:cs typeface="+mn-cs"/>
              </a:rPr>
              <a:t>2</a:t>
            </a:r>
            <a:r>
              <a:rPr kumimoji="0" lang="en-US" sz="1800" b="0" i="0" u="none" strike="noStrike" kern="1200" cap="none" spc="0" normalizeH="0" baseline="0" noProof="0" smtClean="0">
                <a:ln>
                  <a:noFill/>
                </a:ln>
                <a:solidFill>
                  <a:schemeClr val="tx1"/>
                </a:solidFill>
                <a:effectLst/>
                <a:uLnTx/>
                <a:uFillTx/>
                <a:latin typeface="+mn-lt"/>
                <a:ea typeface="+mn-ea"/>
                <a:cs typeface="+mn-cs"/>
              </a:rPr>
              <a:t>, …, e</a:t>
            </a:r>
            <a:r>
              <a:rPr kumimoji="0" lang="en-US" sz="1800" b="0" i="0" u="none" strike="noStrike" kern="1200" cap="none" spc="0" normalizeH="0" baseline="-25000" noProof="0" smtClean="0">
                <a:ln>
                  <a:noFill/>
                </a:ln>
                <a:solidFill>
                  <a:schemeClr val="tx1"/>
                </a:solidFill>
                <a:effectLst/>
                <a:uLnTx/>
                <a:uFillTx/>
                <a:latin typeface="+mn-lt"/>
                <a:ea typeface="+mn-ea"/>
                <a:cs typeface="+mn-cs"/>
              </a:rPr>
              <a:t>m</a:t>
            </a:r>
            <a:r>
              <a:rPr kumimoji="0" lang="en-US" sz="1800" b="0" i="0" u="none" strike="noStrike" kern="1200" cap="none" spc="0" normalizeH="0" baseline="0" noProof="0" smtClean="0">
                <a:ln>
                  <a:noFill/>
                </a:ln>
                <a:solidFill>
                  <a:schemeClr val="tx1"/>
                </a:solidFill>
                <a:effectLst/>
                <a:uLnTx/>
                <a:uFillTx/>
                <a:latin typeface="+mn-lt"/>
                <a:ea typeface="+mn-ea"/>
                <a:cs typeface="+mn-cs"/>
              </a:rPr>
              <a:t> are the edges of G. Then the incidence matrix with respect to this ordering of V and E is the nx m matrix M = [m </a:t>
            </a:r>
            <a:r>
              <a:rPr kumimoji="0" lang="en-US" sz="1800" b="0" i="0" u="none" strike="noStrike" kern="1200" cap="none" spc="0" normalizeH="0" baseline="-25000" noProof="0" smtClean="0">
                <a:ln>
                  <a:noFill/>
                </a:ln>
                <a:solidFill>
                  <a:schemeClr val="tx1"/>
                </a:solidFill>
                <a:effectLst/>
                <a:uLnTx/>
                <a:uFillTx/>
                <a:latin typeface="+mn-lt"/>
                <a:ea typeface="+mn-ea"/>
                <a:cs typeface="+mn-cs"/>
              </a:rPr>
              <a:t>ij</a:t>
            </a:r>
            <a:r>
              <a:rPr kumimoji="0" lang="en-US" sz="1800" b="0" i="0" u="none" strike="noStrike" kern="1200" cap="none" spc="0" normalizeH="0" baseline="0" noProof="0" smtClean="0">
                <a:ln>
                  <a:noFill/>
                </a:ln>
                <a:solidFill>
                  <a:schemeClr val="tx1"/>
                </a:solidFill>
                <a:effectLst/>
                <a:uLnTx/>
                <a:uFillTx/>
                <a:latin typeface="+mn-lt"/>
                <a:ea typeface="+mn-ea"/>
                <a:cs typeface="+mn-cs"/>
              </a:rPr>
              <a:t>], where</a:t>
            </a:r>
          </a:p>
          <a:p>
            <a:pPr marL="365760" marR="0" lvl="0" indent="-283464" algn="just" defTabSz="914400" rtl="0" eaLnBrk="1" fontAlgn="auto" latinLnBrk="0" hangingPunct="1">
              <a:lnSpc>
                <a:spcPct val="90000"/>
              </a:lnSpc>
              <a:spcBef>
                <a:spcPts val="600"/>
              </a:spcBef>
              <a:spcAft>
                <a:spcPts val="0"/>
              </a:spcAft>
              <a:buClr>
                <a:schemeClr val="accent1"/>
              </a:buClr>
              <a:buSzTx/>
              <a:buFont typeface="Symbol" pitchFamily="18" charset="2"/>
              <a:buChar char=""/>
              <a:tabLst/>
              <a:defRPr/>
            </a:pPr>
            <a:endParaRPr kumimoji="0" lang="en-US" sz="18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90000"/>
              </a:lnSpc>
              <a:spcBef>
                <a:spcPts val="600"/>
              </a:spcBef>
              <a:spcAft>
                <a:spcPts val="0"/>
              </a:spcAft>
              <a:buClr>
                <a:schemeClr val="accent1"/>
              </a:buClr>
              <a:buSzTx/>
              <a:buFont typeface="Symbol" pitchFamily="18" charset="2"/>
              <a:buChar char=""/>
              <a:tabLst/>
              <a:defRPr/>
            </a:pPr>
            <a:endParaRPr kumimoji="0" lang="en-US" sz="1800" b="0" i="0" u="none" strike="noStrike" kern="1200" cap="none" spc="0" normalizeH="0" baseline="-25000" noProof="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90000"/>
              </a:lnSpc>
              <a:spcBef>
                <a:spcPts val="600"/>
              </a:spcBef>
              <a:spcAft>
                <a:spcPts val="0"/>
              </a:spcAft>
              <a:buClr>
                <a:schemeClr val="accent1"/>
              </a:buClr>
              <a:buSzTx/>
              <a:buFont typeface="Symbol" pitchFamily="18" charset="2"/>
              <a:buChar char=""/>
              <a:tabLst/>
              <a:defRPr/>
            </a:pPr>
            <a:endParaRPr kumimoji="0" lang="en-US" sz="18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endParaRPr kumimoji="0" lang="en-US" sz="18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endParaRPr kumimoji="0" lang="en-US" sz="18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Can also be used to represent :</a:t>
            </a: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a:t>
            </a:r>
            <a:r>
              <a:rPr kumimoji="0" lang="en-US" sz="1800" b="1" i="0" u="none" strike="noStrike" kern="1200" cap="none" spc="0" normalizeH="0" baseline="0" noProof="0" smtClean="0">
                <a:ln>
                  <a:noFill/>
                </a:ln>
                <a:solidFill>
                  <a:schemeClr val="tx1"/>
                </a:solidFill>
                <a:effectLst/>
                <a:uLnTx/>
                <a:uFillTx/>
                <a:latin typeface="+mn-lt"/>
                <a:ea typeface="+mn-ea"/>
                <a:cs typeface="+mn-cs"/>
              </a:rPr>
              <a:t>Multiple edges:</a:t>
            </a:r>
            <a:r>
              <a:rPr kumimoji="0" lang="en-US" sz="1800" b="0" i="0" u="none" strike="noStrike" kern="1200" cap="none" spc="0" normalizeH="0" baseline="0" noProof="0" smtClean="0">
                <a:ln>
                  <a:noFill/>
                </a:ln>
                <a:solidFill>
                  <a:schemeClr val="tx1"/>
                </a:solidFill>
                <a:effectLst/>
                <a:uLnTx/>
                <a:uFillTx/>
                <a:latin typeface="+mn-lt"/>
                <a:ea typeface="+mn-ea"/>
                <a:cs typeface="+mn-cs"/>
              </a:rPr>
              <a:t> by using columns with identical entries, since these edges are incident with the same pair of vertices</a:t>
            </a: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a:t>
            </a:r>
            <a:r>
              <a:rPr kumimoji="0" lang="en-US" sz="1800" b="1" i="0" u="none" strike="noStrike" kern="1200" cap="none" spc="0" normalizeH="0" baseline="0" noProof="0" smtClean="0">
                <a:ln>
                  <a:noFill/>
                </a:ln>
                <a:solidFill>
                  <a:schemeClr val="tx1"/>
                </a:solidFill>
                <a:effectLst/>
                <a:uLnTx/>
                <a:uFillTx/>
                <a:latin typeface="+mn-lt"/>
                <a:ea typeface="+mn-ea"/>
                <a:cs typeface="+mn-cs"/>
              </a:rPr>
              <a:t>Loops:</a:t>
            </a:r>
            <a:r>
              <a:rPr kumimoji="0" lang="en-US" sz="1800" b="0" i="0" u="none" strike="noStrike" kern="1200" cap="none" spc="0" normalizeH="0" baseline="0" noProof="0" smtClean="0">
                <a:ln>
                  <a:noFill/>
                </a:ln>
                <a:solidFill>
                  <a:schemeClr val="tx1"/>
                </a:solidFill>
                <a:effectLst/>
                <a:uLnTx/>
                <a:uFillTx/>
                <a:latin typeface="+mn-lt"/>
                <a:ea typeface="+mn-ea"/>
                <a:cs typeface="+mn-cs"/>
              </a:rPr>
              <a:t> by using a column with exactly one entry equal to 1, corresponding to the vertex that is incident with the loop</a:t>
            </a: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graphicFrame>
        <p:nvGraphicFramePr>
          <p:cNvPr id="4" name="Object 4"/>
          <p:cNvGraphicFramePr>
            <a:graphicFrameLocks noChangeAspect="1"/>
          </p:cNvGraphicFramePr>
          <p:nvPr/>
        </p:nvGraphicFramePr>
        <p:xfrm>
          <a:off x="1906588" y="3276600"/>
          <a:ext cx="5176837" cy="955675"/>
        </p:xfrm>
        <a:graphic>
          <a:graphicData uri="http://schemas.openxmlformats.org/presentationml/2006/ole">
            <p:oleObj spid="_x0000_s3074" name="Equation" r:id="rId3" imgW="2476440" imgH="4572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Representation- Incidence Matrix</a:t>
            </a:r>
            <a:endParaRPr kumimoji="0" lang="en-US" sz="40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43000" y="1981200"/>
            <a:ext cx="5827713" cy="6096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1800" b="0" i="0" u="none" strike="noStrike" kern="1200" cap="none" spc="0" normalizeH="0" baseline="0" noProof="0" smtClean="0">
                <a:ln>
                  <a:noFill/>
                </a:ln>
                <a:solidFill>
                  <a:srgbClr val="237AC1"/>
                </a:solidFill>
                <a:effectLst/>
                <a:uLnTx/>
                <a:uFillTx/>
                <a:latin typeface="+mn-lt"/>
                <a:ea typeface="+mn-ea"/>
                <a:cs typeface="+mn-cs"/>
              </a:rPr>
              <a:t>Representation Example: G = (V, E)</a:t>
            </a:r>
            <a:endParaRPr kumimoji="0" lang="en-US" sz="1800" b="0" i="0" u="none" strike="noStrike" kern="1200" cap="none" spc="0" normalizeH="0" baseline="0" noProof="0">
              <a:ln>
                <a:noFill/>
              </a:ln>
              <a:solidFill>
                <a:srgbClr val="237AC1"/>
              </a:solidFill>
              <a:effectLst/>
              <a:uLnTx/>
              <a:uFillTx/>
              <a:latin typeface="+mn-lt"/>
              <a:ea typeface="+mn-ea"/>
              <a:cs typeface="+mn-cs"/>
            </a:endParaRPr>
          </a:p>
        </p:txBody>
      </p:sp>
      <p:sp>
        <p:nvSpPr>
          <p:cNvPr id="4" name="Oval 5"/>
          <p:cNvSpPr>
            <a:spLocks noChangeArrowheads="1"/>
          </p:cNvSpPr>
          <p:nvPr/>
        </p:nvSpPr>
        <p:spPr bwMode="auto">
          <a:xfrm>
            <a:off x="1676400" y="45720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5" name="Oval 6"/>
          <p:cNvSpPr>
            <a:spLocks noChangeArrowheads="1"/>
          </p:cNvSpPr>
          <p:nvPr/>
        </p:nvSpPr>
        <p:spPr bwMode="auto">
          <a:xfrm>
            <a:off x="3200400" y="45720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6" name="Oval 7"/>
          <p:cNvSpPr>
            <a:spLocks noChangeArrowheads="1"/>
          </p:cNvSpPr>
          <p:nvPr/>
        </p:nvSpPr>
        <p:spPr bwMode="auto">
          <a:xfrm>
            <a:off x="2438400" y="34290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7" name="Line 8"/>
          <p:cNvSpPr>
            <a:spLocks noChangeShapeType="1"/>
          </p:cNvSpPr>
          <p:nvPr/>
        </p:nvSpPr>
        <p:spPr bwMode="auto">
          <a:xfrm>
            <a:off x="2743200" y="3810000"/>
            <a:ext cx="533400" cy="762000"/>
          </a:xfrm>
          <a:prstGeom prst="line">
            <a:avLst/>
          </a:prstGeom>
          <a:noFill/>
          <a:ln w="9525">
            <a:solidFill>
              <a:schemeClr val="tx1"/>
            </a:solidFill>
            <a:round/>
            <a:headEnd/>
            <a:tailEnd/>
          </a:ln>
          <a:effectLst/>
        </p:spPr>
        <p:txBody>
          <a:bodyPr wrap="none" anchor="ctr"/>
          <a:lstStyle/>
          <a:p>
            <a:endParaRPr lang="en-US"/>
          </a:p>
        </p:txBody>
      </p:sp>
      <p:sp>
        <p:nvSpPr>
          <p:cNvPr id="8" name="Line 9"/>
          <p:cNvSpPr>
            <a:spLocks noChangeShapeType="1"/>
          </p:cNvSpPr>
          <p:nvPr/>
        </p:nvSpPr>
        <p:spPr bwMode="auto">
          <a:xfrm>
            <a:off x="2057400" y="4800600"/>
            <a:ext cx="1143000" cy="0"/>
          </a:xfrm>
          <a:prstGeom prst="line">
            <a:avLst/>
          </a:prstGeom>
          <a:noFill/>
          <a:ln w="9525">
            <a:solidFill>
              <a:schemeClr val="tx1"/>
            </a:solidFill>
            <a:round/>
            <a:headEnd/>
            <a:tailEnd/>
          </a:ln>
          <a:effectLst/>
        </p:spPr>
        <p:txBody>
          <a:bodyPr wrap="none" anchor="ctr"/>
          <a:lstStyle/>
          <a:p>
            <a:endParaRPr lang="en-US"/>
          </a:p>
        </p:txBody>
      </p:sp>
      <p:sp>
        <p:nvSpPr>
          <p:cNvPr id="9" name="Line 10"/>
          <p:cNvSpPr>
            <a:spLocks noChangeShapeType="1"/>
          </p:cNvSpPr>
          <p:nvPr/>
        </p:nvSpPr>
        <p:spPr bwMode="auto">
          <a:xfrm flipH="1">
            <a:off x="1905000" y="3810000"/>
            <a:ext cx="609600" cy="762000"/>
          </a:xfrm>
          <a:prstGeom prst="line">
            <a:avLst/>
          </a:prstGeom>
          <a:noFill/>
          <a:ln w="9525">
            <a:solidFill>
              <a:schemeClr val="tx1"/>
            </a:solidFill>
            <a:round/>
            <a:headEnd/>
            <a:tailEnd/>
          </a:ln>
          <a:effectLst/>
        </p:spPr>
        <p:txBody>
          <a:bodyPr wrap="none" anchor="ctr"/>
          <a:lstStyle/>
          <a:p>
            <a:endParaRPr lang="en-US"/>
          </a:p>
        </p:txBody>
      </p:sp>
      <p:sp>
        <p:nvSpPr>
          <p:cNvPr id="10" name="Rectangle 11"/>
          <p:cNvSpPr>
            <a:spLocks noChangeArrowheads="1"/>
          </p:cNvSpPr>
          <p:nvPr/>
        </p:nvSpPr>
        <p:spPr bwMode="auto">
          <a:xfrm>
            <a:off x="1600200" y="38862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e1</a:t>
            </a:r>
            <a:endParaRPr lang="en-US" baseline="-25000"/>
          </a:p>
        </p:txBody>
      </p:sp>
      <p:sp>
        <p:nvSpPr>
          <p:cNvPr id="11" name="Rectangle 12"/>
          <p:cNvSpPr>
            <a:spLocks noChangeArrowheads="1"/>
          </p:cNvSpPr>
          <p:nvPr/>
        </p:nvSpPr>
        <p:spPr bwMode="auto">
          <a:xfrm>
            <a:off x="2438400" y="4953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e3</a:t>
            </a:r>
            <a:endParaRPr lang="en-US" baseline="-25000"/>
          </a:p>
        </p:txBody>
      </p:sp>
      <p:sp>
        <p:nvSpPr>
          <p:cNvPr id="12" name="Rectangle 13"/>
          <p:cNvSpPr>
            <a:spLocks noChangeArrowheads="1"/>
          </p:cNvSpPr>
          <p:nvPr/>
        </p:nvSpPr>
        <p:spPr bwMode="auto">
          <a:xfrm>
            <a:off x="3124200" y="39624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e2</a:t>
            </a:r>
            <a:endParaRPr lang="en-US" baseline="-25000"/>
          </a:p>
        </p:txBody>
      </p:sp>
      <p:graphicFrame>
        <p:nvGraphicFramePr>
          <p:cNvPr id="13" name="Group 51"/>
          <p:cNvGraphicFramePr>
            <a:graphicFrameLocks/>
          </p:cNvGraphicFramePr>
          <p:nvPr/>
        </p:nvGraphicFramePr>
        <p:xfrm>
          <a:off x="5029200" y="3124200"/>
          <a:ext cx="2133600" cy="1899285"/>
        </p:xfrm>
        <a:graphic>
          <a:graphicData uri="http://schemas.openxmlformats.org/drawingml/2006/table">
            <a:tbl>
              <a:tblPr/>
              <a:tblGrid>
                <a:gridCol w="414338"/>
                <a:gridCol w="565150"/>
                <a:gridCol w="566737"/>
                <a:gridCol w="587375"/>
              </a:tblGrid>
              <a:tr h="4603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e</a:t>
                      </a:r>
                      <a:r>
                        <a:rPr kumimoji="0" lang="en-US" sz="1600" b="0" i="0" u="none" strike="noStrike" cap="none" normalizeH="0" baseline="-2500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e</a:t>
                      </a:r>
                      <a:r>
                        <a:rPr kumimoji="0" lang="en-US" sz="1600" b="0" i="0" u="none" strike="noStrike" cap="none" normalizeH="0" baseline="-25000" smtClean="0">
                          <a:ln>
                            <a:noFill/>
                          </a:ln>
                          <a:solidFill>
                            <a:schemeClr val="tx1"/>
                          </a:solidFill>
                          <a:effectLst/>
                          <a:latin typeface="Tahoma"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e</a:t>
                      </a:r>
                      <a:r>
                        <a:rPr kumimoji="0" lang="en-US" sz="1600" b="0" i="0" u="none" strike="noStrike" cap="none" normalizeH="0" baseline="-25000" smtClean="0">
                          <a:ln>
                            <a:noFill/>
                          </a:ln>
                          <a:solidFill>
                            <a:schemeClr val="tx1"/>
                          </a:solidFill>
                          <a:effectLst/>
                          <a:latin typeface="Tahoma"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v</a:t>
                      </a:r>
                      <a:endParaRPr kumimoji="0" lang="en-US" sz="1600" b="0" i="0" u="none" strike="noStrike" cap="none" normalizeH="0" baseline="-2500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u</a:t>
                      </a:r>
                      <a:endParaRPr kumimoji="0" lang="en-US" sz="1600" b="0" i="0" u="none" strike="noStrike" cap="none" normalizeH="0" baseline="-2500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w</a:t>
                      </a:r>
                      <a:endParaRPr kumimoji="0" lang="en-US" sz="1600" b="0" i="0" u="none" strike="noStrike" cap="none" normalizeH="0" baseline="-2500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Representation- Adjacency List</a:t>
            </a:r>
            <a:endParaRPr kumimoji="0" lang="en-US" sz="40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351712" cy="877887"/>
          </a:xfrm>
          <a:prstGeom prst="rect">
            <a:avLst/>
          </a:prstGeom>
        </p:spPr>
        <p:txBody>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Each node (vertex) has a list of which nodes (vertex) it is adjacent</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Example: undirectd graph G (V, E)</a:t>
            </a:r>
            <a:endParaRPr kumimoji="0" lang="en-US" sz="2000" b="0" i="0" u="none" strike="noStrike" kern="1200" cap="none" spc="0" normalizeH="0" baseline="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438400" y="31242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p>
        </p:txBody>
      </p:sp>
      <p:sp>
        <p:nvSpPr>
          <p:cNvPr id="5" name="Oval 5"/>
          <p:cNvSpPr>
            <a:spLocks noChangeArrowheads="1"/>
          </p:cNvSpPr>
          <p:nvPr/>
        </p:nvSpPr>
        <p:spPr bwMode="auto">
          <a:xfrm>
            <a:off x="1676400" y="46482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p>
        </p:txBody>
      </p:sp>
      <p:sp>
        <p:nvSpPr>
          <p:cNvPr id="6" name="Oval 6"/>
          <p:cNvSpPr>
            <a:spLocks noChangeArrowheads="1"/>
          </p:cNvSpPr>
          <p:nvPr/>
        </p:nvSpPr>
        <p:spPr bwMode="auto">
          <a:xfrm>
            <a:off x="3124200" y="4648200"/>
            <a:ext cx="381000" cy="381000"/>
          </a:xfrm>
          <a:prstGeom prst="ellipse">
            <a:avLst/>
          </a:prstGeom>
          <a:solidFill>
            <a:schemeClr val="accent1"/>
          </a:solidFill>
          <a:ln w="9525">
            <a:solidFill>
              <a:schemeClr val="tx1"/>
            </a:solidFill>
            <a:round/>
            <a:headEnd/>
            <a:tailEnd/>
          </a:ln>
          <a:effectLst/>
        </p:spPr>
        <p:txBody>
          <a:bodyPr wrap="none" anchor="ctr"/>
          <a:lstStyle/>
          <a:p>
            <a:r>
              <a:rPr lang="en-US"/>
              <a:t>w</a:t>
            </a:r>
          </a:p>
        </p:txBody>
      </p:sp>
      <p:sp>
        <p:nvSpPr>
          <p:cNvPr id="7" name="Line 7"/>
          <p:cNvSpPr>
            <a:spLocks noChangeShapeType="1"/>
          </p:cNvSpPr>
          <p:nvPr/>
        </p:nvSpPr>
        <p:spPr bwMode="auto">
          <a:xfrm>
            <a:off x="2057400" y="4800600"/>
            <a:ext cx="1066800" cy="0"/>
          </a:xfrm>
          <a:prstGeom prst="line">
            <a:avLst/>
          </a:prstGeom>
          <a:noFill/>
          <a:ln w="9525">
            <a:solidFill>
              <a:schemeClr val="tx1"/>
            </a:solidFill>
            <a:round/>
            <a:headEnd/>
            <a:tailEnd/>
          </a:ln>
          <a:effectLst/>
        </p:spPr>
        <p:txBody>
          <a:bodyPr wrap="none" anchor="ctr"/>
          <a:lstStyle/>
          <a:p>
            <a:endParaRPr lang="en-US"/>
          </a:p>
        </p:txBody>
      </p:sp>
      <p:sp>
        <p:nvSpPr>
          <p:cNvPr id="8" name="Line 8"/>
          <p:cNvSpPr>
            <a:spLocks noChangeShapeType="1"/>
          </p:cNvSpPr>
          <p:nvPr/>
        </p:nvSpPr>
        <p:spPr bwMode="auto">
          <a:xfrm>
            <a:off x="2743200" y="3505200"/>
            <a:ext cx="457200" cy="1143000"/>
          </a:xfrm>
          <a:prstGeom prst="line">
            <a:avLst/>
          </a:prstGeom>
          <a:noFill/>
          <a:ln w="9525">
            <a:solidFill>
              <a:schemeClr val="tx1"/>
            </a:solidFill>
            <a:round/>
            <a:headEnd/>
            <a:tailEnd/>
          </a:ln>
          <a:effectLst/>
        </p:spPr>
        <p:txBody>
          <a:bodyPr wrap="none" anchor="ctr"/>
          <a:lstStyle/>
          <a:p>
            <a:endParaRPr lang="en-US"/>
          </a:p>
        </p:txBody>
      </p:sp>
      <p:sp>
        <p:nvSpPr>
          <p:cNvPr id="9" name="Line 9"/>
          <p:cNvSpPr>
            <a:spLocks noChangeShapeType="1"/>
          </p:cNvSpPr>
          <p:nvPr/>
        </p:nvSpPr>
        <p:spPr bwMode="auto">
          <a:xfrm flipH="1">
            <a:off x="1905000" y="3505200"/>
            <a:ext cx="609600" cy="1143000"/>
          </a:xfrm>
          <a:prstGeom prst="line">
            <a:avLst/>
          </a:prstGeom>
          <a:noFill/>
          <a:ln w="9525">
            <a:solidFill>
              <a:schemeClr val="tx1"/>
            </a:solidFill>
            <a:round/>
            <a:headEnd/>
            <a:tailEnd/>
          </a:ln>
          <a:effectLst/>
        </p:spPr>
        <p:txBody>
          <a:bodyPr wrap="none" anchor="ctr"/>
          <a:lstStyle/>
          <a:p>
            <a:endParaRPr lang="en-US"/>
          </a:p>
        </p:txBody>
      </p:sp>
      <p:graphicFrame>
        <p:nvGraphicFramePr>
          <p:cNvPr id="10" name="Group 36"/>
          <p:cNvGraphicFramePr>
            <a:graphicFrameLocks/>
          </p:cNvGraphicFramePr>
          <p:nvPr/>
        </p:nvGraphicFramePr>
        <p:xfrm>
          <a:off x="4343400" y="3276600"/>
          <a:ext cx="4114800" cy="2349500"/>
        </p:xfrm>
        <a:graphic>
          <a:graphicData uri="http://schemas.openxmlformats.org/drawingml/2006/table">
            <a:tbl>
              <a:tblPr/>
              <a:tblGrid>
                <a:gridCol w="762000"/>
                <a:gridCol w="3352800"/>
              </a:tblGrid>
              <a:tr h="6381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node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Adjacency List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v , 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83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w, 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charset="0"/>
                        </a:rPr>
                        <a:t>u , 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Graph - Isomorphism</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2057400"/>
            <a:ext cx="7848600" cy="2590800"/>
          </a:xfrm>
          <a:prstGeom prst="rect">
            <a:avLst/>
          </a:prstGeom>
        </p:spPr>
        <p:txBody>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G1 = (V1, E2) and G2 = (V2, E2) are isomorphic if: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There is a one-to-one and onto function f from V1 to V2 with the property that</a:t>
            </a:r>
          </a:p>
          <a:p>
            <a:pPr marL="640080" marR="0" lvl="1" indent="-237744" algn="just" defTabSz="914400" rtl="0" eaLnBrk="1" fontAlgn="auto" latinLnBrk="0" hangingPunct="1">
              <a:lnSpc>
                <a:spcPct val="100000"/>
              </a:lnSpc>
              <a:spcBef>
                <a:spcPts val="550"/>
              </a:spcBef>
              <a:spcAft>
                <a:spcPts val="0"/>
              </a:spcAft>
              <a:buClr>
                <a:schemeClr val="accent1"/>
              </a:buClr>
              <a:buSzTx/>
              <a:buFont typeface="Verdana"/>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a and b are adjacent in G1 if and only if f (a) and f (b) are adjacent in G2, for all a and b in V1.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Function f is called isomorphism</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rgbClr val="237AC1"/>
                </a:solidFill>
                <a:effectLst/>
                <a:uLnTx/>
                <a:uFillTx/>
                <a:latin typeface="+mn-lt"/>
                <a:ea typeface="+mn-ea"/>
                <a:cs typeface="+mn-cs"/>
              </a:rPr>
              <a:t>Application Example: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rgbClr val="237AC1"/>
                </a:solidFill>
                <a:effectLst/>
                <a:uLnTx/>
                <a:uFillTx/>
                <a:latin typeface="+mn-lt"/>
                <a:ea typeface="+mn-ea"/>
                <a:cs typeface="+mn-cs"/>
              </a:rPr>
              <a:t>In chemistry, to find if two compounds have the same structure </a:t>
            </a:r>
            <a:endParaRPr kumimoji="0" lang="en-US" sz="2400" b="0" i="0" u="none" strike="noStrike" kern="1200" cap="none" spc="0" normalizeH="0" baseline="0" noProof="0">
              <a:ln>
                <a:noFill/>
              </a:ln>
              <a:solidFill>
                <a:srgbClr val="237AC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Graph - Isomorphism</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030287"/>
          </a:xfrm>
          <a:prstGeom prst="rect">
            <a:avLst/>
          </a:prstGeom>
        </p:spPr>
        <p:txBody>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16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Representation example: G1 = (V1, E1) , G2 = (V2, E2)</a:t>
            </a:r>
            <a:r>
              <a:rPr kumimoji="0" lang="en-US" sz="2000" b="0" i="0" u="none" strike="noStrike" kern="1200" cap="none" spc="0" normalizeH="0" baseline="0" noProof="0" smtClean="0">
                <a:ln>
                  <a:noFill/>
                </a:ln>
                <a:solidFill>
                  <a:schemeClr val="tx1"/>
                </a:solidFill>
                <a:effectLst/>
                <a:uLnTx/>
                <a:uFillTx/>
                <a:latin typeface="+mn-lt"/>
                <a:ea typeface="+mn-ea"/>
                <a:cs typeface="+mn-cs"/>
              </a:rPr>
              <a:t>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f(u</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f(u</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4</a:t>
            </a:r>
            <a:r>
              <a:rPr kumimoji="0" lang="en-US" sz="2000" b="0" i="0" u="none" strike="noStrike" kern="1200" cap="none" spc="0" normalizeH="0" baseline="0" noProof="0" smtClean="0">
                <a:ln>
                  <a:noFill/>
                </a:ln>
                <a:solidFill>
                  <a:schemeClr val="tx1"/>
                </a:solidFill>
                <a:effectLst/>
                <a:uLnTx/>
                <a:uFillTx/>
                <a:latin typeface="+mn-lt"/>
                <a:ea typeface="+mn-ea"/>
                <a:cs typeface="+mn-cs"/>
              </a:rPr>
              <a:t>, f(u</a:t>
            </a:r>
            <a:r>
              <a:rPr kumimoji="0" lang="en-US" sz="2000" b="0" i="0" u="none" strike="noStrike" kern="1200" cap="none" spc="0" normalizeH="0" baseline="-25000" noProof="0" smtClean="0">
                <a:ln>
                  <a:noFill/>
                </a:ln>
                <a:solidFill>
                  <a:schemeClr val="tx1"/>
                </a:solidFill>
                <a:effectLst/>
                <a:uLnTx/>
                <a:uFillTx/>
                <a:latin typeface="+mn-lt"/>
                <a:ea typeface="+mn-ea"/>
                <a:cs typeface="+mn-cs"/>
              </a:rPr>
              <a:t>3</a:t>
            </a:r>
            <a:r>
              <a:rPr kumimoji="0" lang="en-US" sz="2000" b="0" i="0" u="none" strike="noStrike" kern="1200" cap="none" spc="0" normalizeH="0" baseline="0" noProof="0" smtClean="0">
                <a:ln>
                  <a:noFill/>
                </a:ln>
                <a:solidFill>
                  <a:schemeClr val="tx1"/>
                </a:solidFill>
                <a:effectLst/>
                <a:uLnTx/>
                <a:uFillTx/>
                <a:latin typeface="+mn-lt"/>
                <a:ea typeface="+mn-ea"/>
                <a:cs typeface="+mn-cs"/>
              </a:rPr>
              <a:t>) =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3</a:t>
            </a:r>
            <a:r>
              <a:rPr kumimoji="0" lang="en-US" sz="2000" b="0" i="0" u="none" strike="noStrike" kern="1200" cap="none" spc="0" normalizeH="0" baseline="0" noProof="0" smtClean="0">
                <a:ln>
                  <a:noFill/>
                </a:ln>
                <a:solidFill>
                  <a:schemeClr val="tx1"/>
                </a:solidFill>
                <a:effectLst/>
                <a:uLnTx/>
                <a:uFillTx/>
                <a:latin typeface="+mn-lt"/>
                <a:ea typeface="+mn-ea"/>
                <a:cs typeface="+mn-cs"/>
              </a:rPr>
              <a:t>, f(u</a:t>
            </a:r>
            <a:r>
              <a:rPr kumimoji="0" lang="en-US" sz="2000" b="0" i="0" u="none" strike="noStrike" kern="1200" cap="none" spc="0" normalizeH="0" baseline="-25000" noProof="0" smtClean="0">
                <a:ln>
                  <a:noFill/>
                </a:ln>
                <a:solidFill>
                  <a:schemeClr val="tx1"/>
                </a:solidFill>
                <a:effectLst/>
                <a:uLnTx/>
                <a:uFillTx/>
                <a:latin typeface="+mn-lt"/>
                <a:ea typeface="+mn-ea"/>
                <a:cs typeface="+mn-cs"/>
              </a:rPr>
              <a:t>4</a:t>
            </a:r>
            <a:r>
              <a:rPr kumimoji="0" lang="en-US" sz="2000" b="0" i="0" u="none" strike="noStrike" kern="1200" cap="none" spc="0" normalizeH="0" baseline="0" noProof="0" smtClean="0">
                <a:ln>
                  <a:noFill/>
                </a:ln>
                <a:solidFill>
                  <a:schemeClr val="tx1"/>
                </a:solidFill>
                <a:effectLst/>
                <a:uLnTx/>
                <a:uFillTx/>
                <a:latin typeface="+mn-lt"/>
                <a:ea typeface="+mn-ea"/>
                <a:cs typeface="+mn-cs"/>
              </a:rPr>
              <a:t>) =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a:t>
            </a:r>
            <a:endParaRPr kumimoji="0" lang="en-US" sz="2000" b="0" i="0" u="none" strike="noStrike" kern="1200" cap="none" spc="0" normalizeH="0" baseline="0" noProof="0">
              <a:ln>
                <a:noFill/>
              </a:ln>
              <a:solidFill>
                <a:schemeClr val="tx1"/>
              </a:solidFill>
              <a:effectLst/>
              <a:uLnTx/>
              <a:uFillTx/>
              <a:latin typeface="+mn-lt"/>
              <a:ea typeface="+mn-ea"/>
              <a:cs typeface="+mn-cs"/>
            </a:endParaRPr>
          </a:p>
        </p:txBody>
      </p:sp>
      <p:sp>
        <p:nvSpPr>
          <p:cNvPr id="4" name="Oval 4"/>
          <p:cNvSpPr>
            <a:spLocks noChangeArrowheads="1"/>
          </p:cNvSpPr>
          <p:nvPr/>
        </p:nvSpPr>
        <p:spPr bwMode="auto">
          <a:xfrm>
            <a:off x="1752600" y="42672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r>
              <a:rPr lang="en-US" baseline="-25000"/>
              <a:t>1</a:t>
            </a:r>
          </a:p>
        </p:txBody>
      </p:sp>
      <p:sp>
        <p:nvSpPr>
          <p:cNvPr id="5" name="Oval 5"/>
          <p:cNvSpPr>
            <a:spLocks noChangeArrowheads="1"/>
          </p:cNvSpPr>
          <p:nvPr/>
        </p:nvSpPr>
        <p:spPr bwMode="auto">
          <a:xfrm>
            <a:off x="1752600" y="55626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r>
              <a:rPr lang="en-US" baseline="-25000"/>
              <a:t>3</a:t>
            </a:r>
          </a:p>
        </p:txBody>
      </p:sp>
      <p:sp>
        <p:nvSpPr>
          <p:cNvPr id="6" name="Oval 6"/>
          <p:cNvSpPr>
            <a:spLocks noChangeArrowheads="1"/>
          </p:cNvSpPr>
          <p:nvPr/>
        </p:nvSpPr>
        <p:spPr bwMode="auto">
          <a:xfrm>
            <a:off x="3124200" y="54864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r>
              <a:rPr lang="en-US" baseline="-25000"/>
              <a:t>4</a:t>
            </a:r>
          </a:p>
        </p:txBody>
      </p:sp>
      <p:sp>
        <p:nvSpPr>
          <p:cNvPr id="7" name="Oval 7"/>
          <p:cNvSpPr>
            <a:spLocks noChangeArrowheads="1"/>
          </p:cNvSpPr>
          <p:nvPr/>
        </p:nvSpPr>
        <p:spPr bwMode="auto">
          <a:xfrm>
            <a:off x="3124200" y="4267200"/>
            <a:ext cx="381000" cy="381000"/>
          </a:xfrm>
          <a:prstGeom prst="ellipse">
            <a:avLst/>
          </a:prstGeom>
          <a:solidFill>
            <a:schemeClr val="accent1"/>
          </a:solidFill>
          <a:ln w="9525">
            <a:solidFill>
              <a:schemeClr val="tx1"/>
            </a:solidFill>
            <a:round/>
            <a:headEnd/>
            <a:tailEnd/>
          </a:ln>
          <a:effectLst/>
        </p:spPr>
        <p:txBody>
          <a:bodyPr wrap="none" anchor="ctr"/>
          <a:lstStyle/>
          <a:p>
            <a:r>
              <a:rPr lang="en-US"/>
              <a:t>u</a:t>
            </a:r>
            <a:r>
              <a:rPr lang="en-US" baseline="-25000"/>
              <a:t>2</a:t>
            </a:r>
          </a:p>
        </p:txBody>
      </p:sp>
      <p:sp>
        <p:nvSpPr>
          <p:cNvPr id="8" name="Oval 8"/>
          <p:cNvSpPr>
            <a:spLocks noChangeArrowheads="1"/>
          </p:cNvSpPr>
          <p:nvPr/>
        </p:nvSpPr>
        <p:spPr bwMode="auto">
          <a:xfrm>
            <a:off x="5638800" y="56388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r>
              <a:rPr lang="en-US" baseline="-25000"/>
              <a:t>3</a:t>
            </a:r>
          </a:p>
        </p:txBody>
      </p:sp>
      <p:sp>
        <p:nvSpPr>
          <p:cNvPr id="9" name="Oval 9"/>
          <p:cNvSpPr>
            <a:spLocks noChangeArrowheads="1"/>
          </p:cNvSpPr>
          <p:nvPr/>
        </p:nvSpPr>
        <p:spPr bwMode="auto">
          <a:xfrm>
            <a:off x="7239000" y="55626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r>
              <a:rPr lang="en-US" baseline="-25000"/>
              <a:t>4</a:t>
            </a:r>
          </a:p>
        </p:txBody>
      </p:sp>
      <p:sp>
        <p:nvSpPr>
          <p:cNvPr id="10" name="Oval 10"/>
          <p:cNvSpPr>
            <a:spLocks noChangeArrowheads="1"/>
          </p:cNvSpPr>
          <p:nvPr/>
        </p:nvSpPr>
        <p:spPr bwMode="auto">
          <a:xfrm>
            <a:off x="5638800" y="42672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r>
              <a:rPr lang="en-US" baseline="-25000"/>
              <a:t>1</a:t>
            </a:r>
          </a:p>
        </p:txBody>
      </p:sp>
      <p:sp>
        <p:nvSpPr>
          <p:cNvPr id="11" name="Oval 11"/>
          <p:cNvSpPr>
            <a:spLocks noChangeArrowheads="1"/>
          </p:cNvSpPr>
          <p:nvPr/>
        </p:nvSpPr>
        <p:spPr bwMode="auto">
          <a:xfrm>
            <a:off x="7162800" y="4267200"/>
            <a:ext cx="381000" cy="381000"/>
          </a:xfrm>
          <a:prstGeom prst="ellipse">
            <a:avLst/>
          </a:prstGeom>
          <a:solidFill>
            <a:schemeClr val="accent1"/>
          </a:solidFill>
          <a:ln w="9525">
            <a:solidFill>
              <a:schemeClr val="tx1"/>
            </a:solidFill>
            <a:round/>
            <a:headEnd/>
            <a:tailEnd/>
          </a:ln>
          <a:effectLst/>
        </p:spPr>
        <p:txBody>
          <a:bodyPr wrap="none" anchor="ctr"/>
          <a:lstStyle/>
          <a:p>
            <a:r>
              <a:rPr lang="en-US"/>
              <a:t>v</a:t>
            </a:r>
            <a:r>
              <a:rPr lang="en-US" baseline="-25000"/>
              <a:t>2</a:t>
            </a:r>
          </a:p>
        </p:txBody>
      </p:sp>
      <p:sp>
        <p:nvSpPr>
          <p:cNvPr id="12" name="Line 12"/>
          <p:cNvSpPr>
            <a:spLocks noChangeShapeType="1"/>
          </p:cNvSpPr>
          <p:nvPr/>
        </p:nvSpPr>
        <p:spPr bwMode="auto">
          <a:xfrm>
            <a:off x="2133600" y="4419600"/>
            <a:ext cx="990600" cy="0"/>
          </a:xfrm>
          <a:prstGeom prst="line">
            <a:avLst/>
          </a:prstGeom>
          <a:noFill/>
          <a:ln w="9525">
            <a:solidFill>
              <a:schemeClr val="tx1"/>
            </a:solidFill>
            <a:round/>
            <a:headEnd/>
            <a:tailEnd/>
          </a:ln>
          <a:effectLst/>
        </p:spPr>
        <p:txBody>
          <a:bodyPr wrap="none" anchor="ctr"/>
          <a:lstStyle/>
          <a:p>
            <a:endParaRPr lang="en-US"/>
          </a:p>
        </p:txBody>
      </p:sp>
      <p:sp>
        <p:nvSpPr>
          <p:cNvPr id="13" name="Line 13"/>
          <p:cNvSpPr>
            <a:spLocks noChangeShapeType="1"/>
          </p:cNvSpPr>
          <p:nvPr/>
        </p:nvSpPr>
        <p:spPr bwMode="auto">
          <a:xfrm>
            <a:off x="2133600" y="5715000"/>
            <a:ext cx="990600" cy="0"/>
          </a:xfrm>
          <a:prstGeom prst="line">
            <a:avLst/>
          </a:prstGeom>
          <a:noFill/>
          <a:ln w="9525">
            <a:solidFill>
              <a:schemeClr val="tx1"/>
            </a:solidFill>
            <a:round/>
            <a:headEnd/>
            <a:tailEnd/>
          </a:ln>
          <a:effectLst/>
        </p:spPr>
        <p:txBody>
          <a:bodyPr wrap="none" anchor="ctr"/>
          <a:lstStyle/>
          <a:p>
            <a:endParaRPr lang="en-US"/>
          </a:p>
        </p:txBody>
      </p:sp>
      <p:sp>
        <p:nvSpPr>
          <p:cNvPr id="14" name="Line 14"/>
          <p:cNvSpPr>
            <a:spLocks noChangeShapeType="1"/>
          </p:cNvSpPr>
          <p:nvPr/>
        </p:nvSpPr>
        <p:spPr bwMode="auto">
          <a:xfrm>
            <a:off x="1905000" y="4648200"/>
            <a:ext cx="0" cy="914400"/>
          </a:xfrm>
          <a:prstGeom prst="line">
            <a:avLst/>
          </a:prstGeom>
          <a:noFill/>
          <a:ln w="9525">
            <a:solidFill>
              <a:schemeClr val="tx1"/>
            </a:solidFill>
            <a:round/>
            <a:headEnd/>
            <a:tailEnd/>
          </a:ln>
          <a:effectLst/>
        </p:spPr>
        <p:txBody>
          <a:bodyPr wrap="none" anchor="ctr"/>
          <a:lstStyle/>
          <a:p>
            <a:endParaRPr lang="en-US"/>
          </a:p>
        </p:txBody>
      </p:sp>
      <p:sp>
        <p:nvSpPr>
          <p:cNvPr id="15" name="Line 15"/>
          <p:cNvSpPr>
            <a:spLocks noChangeShapeType="1"/>
          </p:cNvSpPr>
          <p:nvPr/>
        </p:nvSpPr>
        <p:spPr bwMode="auto">
          <a:xfrm>
            <a:off x="3352800" y="4648200"/>
            <a:ext cx="0" cy="838200"/>
          </a:xfrm>
          <a:prstGeom prst="line">
            <a:avLst/>
          </a:prstGeom>
          <a:noFill/>
          <a:ln w="9525">
            <a:solidFill>
              <a:schemeClr val="tx1"/>
            </a:solidFill>
            <a:round/>
            <a:headEnd/>
            <a:tailEnd/>
          </a:ln>
          <a:effectLst/>
        </p:spPr>
        <p:txBody>
          <a:bodyPr wrap="none" anchor="ctr"/>
          <a:lstStyle/>
          <a:p>
            <a:endParaRPr lang="en-US"/>
          </a:p>
        </p:txBody>
      </p:sp>
      <p:sp>
        <p:nvSpPr>
          <p:cNvPr id="16" name="Line 16"/>
          <p:cNvSpPr>
            <a:spLocks noChangeShapeType="1"/>
          </p:cNvSpPr>
          <p:nvPr/>
        </p:nvSpPr>
        <p:spPr bwMode="auto">
          <a:xfrm>
            <a:off x="5791200" y="4648200"/>
            <a:ext cx="0" cy="990600"/>
          </a:xfrm>
          <a:prstGeom prst="line">
            <a:avLst/>
          </a:prstGeom>
          <a:noFill/>
          <a:ln w="9525">
            <a:solidFill>
              <a:schemeClr val="tx1"/>
            </a:solidFill>
            <a:round/>
            <a:headEnd/>
            <a:tailEnd/>
          </a:ln>
          <a:effectLst/>
        </p:spPr>
        <p:txBody>
          <a:bodyPr wrap="none" anchor="ctr"/>
          <a:lstStyle/>
          <a:p>
            <a:endParaRPr lang="en-US"/>
          </a:p>
        </p:txBody>
      </p:sp>
      <p:sp>
        <p:nvSpPr>
          <p:cNvPr id="17" name="Line 17"/>
          <p:cNvSpPr>
            <a:spLocks noChangeShapeType="1"/>
          </p:cNvSpPr>
          <p:nvPr/>
        </p:nvSpPr>
        <p:spPr bwMode="auto">
          <a:xfrm>
            <a:off x="7391400" y="4648200"/>
            <a:ext cx="0" cy="914400"/>
          </a:xfrm>
          <a:prstGeom prst="line">
            <a:avLst/>
          </a:prstGeom>
          <a:noFill/>
          <a:ln w="9525">
            <a:solidFill>
              <a:schemeClr val="tx1"/>
            </a:solidFill>
            <a:round/>
            <a:headEnd/>
            <a:tailEnd/>
          </a:ln>
          <a:effectLst/>
        </p:spPr>
        <p:txBody>
          <a:bodyPr wrap="none" anchor="ctr"/>
          <a:lstStyle/>
          <a:p>
            <a:endParaRPr lang="en-US"/>
          </a:p>
        </p:txBody>
      </p:sp>
      <p:sp>
        <p:nvSpPr>
          <p:cNvPr id="18" name="Line 18"/>
          <p:cNvSpPr>
            <a:spLocks noChangeShapeType="1"/>
          </p:cNvSpPr>
          <p:nvPr/>
        </p:nvSpPr>
        <p:spPr bwMode="auto">
          <a:xfrm>
            <a:off x="5943600" y="4572000"/>
            <a:ext cx="1295400" cy="1143000"/>
          </a:xfrm>
          <a:prstGeom prst="line">
            <a:avLst/>
          </a:prstGeom>
          <a:noFill/>
          <a:ln w="9525">
            <a:solidFill>
              <a:schemeClr val="tx1"/>
            </a:solidFill>
            <a:round/>
            <a:headEnd/>
            <a:tailEnd/>
          </a:ln>
          <a:effectLst/>
        </p:spPr>
        <p:txBody>
          <a:bodyPr wrap="none" anchor="ctr"/>
          <a:lstStyle/>
          <a:p>
            <a:endParaRPr lang="en-US"/>
          </a:p>
        </p:txBody>
      </p:sp>
      <p:sp>
        <p:nvSpPr>
          <p:cNvPr id="19" name="Line 19"/>
          <p:cNvSpPr>
            <a:spLocks noChangeShapeType="1"/>
          </p:cNvSpPr>
          <p:nvPr/>
        </p:nvSpPr>
        <p:spPr bwMode="auto">
          <a:xfrm flipH="1">
            <a:off x="6019800" y="4572000"/>
            <a:ext cx="1219200" cy="11430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Connectivity</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4114800"/>
          </a:xfrm>
          <a:prstGeom prst="rect">
            <a:avLst/>
          </a:prstGeom>
        </p:spPr>
        <p:txBody>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Basic Idea: In a Graph Reachability among vertices by traversing the edges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237AC1"/>
                </a:solidFill>
                <a:effectLst/>
                <a:uLnTx/>
                <a:uFillTx/>
                <a:latin typeface="+mn-lt"/>
                <a:ea typeface="+mn-ea"/>
                <a:cs typeface="+mn-cs"/>
              </a:rPr>
              <a:t>Application Example: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rgbClr val="237AC1"/>
                </a:solidFill>
                <a:effectLst/>
                <a:uLnTx/>
                <a:uFillTx/>
                <a:latin typeface="+mn-lt"/>
                <a:ea typeface="+mn-ea"/>
                <a:cs typeface="+mn-cs"/>
              </a:rPr>
              <a:t>	- In a city to city road-network, if one city can be reached from another city.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rgbClr val="237AC1"/>
                </a:solidFill>
                <a:effectLst/>
                <a:uLnTx/>
                <a:uFillTx/>
                <a:latin typeface="+mn-lt"/>
                <a:ea typeface="+mn-ea"/>
                <a:cs typeface="+mn-cs"/>
              </a:rPr>
              <a:t>	- Problems if determining whether a message can be sent between two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rgbClr val="237AC1"/>
                </a:solidFill>
                <a:effectLst/>
                <a:uLnTx/>
                <a:uFillTx/>
                <a:latin typeface="+mn-lt"/>
                <a:ea typeface="+mn-ea"/>
                <a:cs typeface="+mn-cs"/>
              </a:rPr>
              <a:t>       computer using intermediate links</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rgbClr val="237AC1"/>
                </a:solidFill>
                <a:effectLst/>
                <a:uLnTx/>
                <a:uFillTx/>
                <a:latin typeface="+mn-lt"/>
                <a:ea typeface="+mn-ea"/>
                <a:cs typeface="+mn-cs"/>
              </a:rPr>
              <a:t>	- Efficiently planning routes for data delivery in the Internet</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endParaRPr kumimoji="0" lang="en-US" sz="2400" b="0" i="0" u="none" strike="noStrike" kern="1200" cap="none" spc="0" normalizeH="0" baseline="0" noProof="0" smtClean="0">
              <a:ln>
                <a:noFill/>
              </a:ln>
              <a:solidFill>
                <a:srgbClr val="237AC1"/>
              </a:solidFill>
              <a:effectLst/>
              <a:uLnTx/>
              <a:uFillTx/>
              <a:latin typeface="+mn-lt"/>
              <a:ea typeface="+mn-ea"/>
              <a:cs typeface="+mn-cs"/>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rgbClr val="237AC1"/>
                </a:solidFill>
                <a:effectLst/>
                <a:uLnTx/>
                <a:uFillTx/>
                <a:latin typeface="+mn-lt"/>
                <a:ea typeface="+mn-ea"/>
                <a:cs typeface="+mn-cs"/>
              </a:rPr>
              <a:t>	</a:t>
            </a:r>
            <a:endParaRPr kumimoji="0" lang="en-US" sz="2000" b="0" i="0" u="none" strike="noStrike" kern="1200" cap="none" spc="0" normalizeH="0" baseline="0" noProof="0">
              <a:ln>
                <a:noFill/>
              </a:ln>
              <a:solidFill>
                <a:srgbClr val="237AC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3400" y="2362200"/>
            <a:ext cx="7467600" cy="2163762"/>
          </a:xfrm>
          <a:prstGeom prst="rect">
            <a:avLst/>
          </a:prstGeom>
        </p:spPr>
        <p:txBody>
          <a:bodyPr>
            <a:normAutofit fontScale="92500"/>
          </a:bodyPr>
          <a:lstStyle/>
          <a:p>
            <a:pPr algn="ctr">
              <a:lnSpc>
                <a:spcPct val="200000"/>
              </a:lnSpc>
              <a:spcBef>
                <a:spcPct val="0"/>
              </a:spcBef>
              <a:defRPr/>
            </a:pPr>
            <a:r>
              <a:rPr lang="en-US" sz="3600" dirty="0" smtClean="0">
                <a:solidFill>
                  <a:schemeClr val="tx2">
                    <a:satMod val="130000"/>
                  </a:schemeClr>
                </a:solidFill>
                <a:effectLst>
                  <a:outerShdw blurRad="50000" dist="30000" dir="5400000" algn="tl" rotWithShape="0">
                    <a:srgbClr val="000000">
                      <a:alpha val="30000"/>
                    </a:srgbClr>
                  </a:outerShdw>
                </a:effectLst>
              </a:rPr>
              <a:t>Graph Theory </a:t>
            </a:r>
            <a:r>
              <a:rPr kumimoji="0" lang="en-US" sz="3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t/>
            </a:r>
            <a:br>
              <a:rPr kumimoji="0" lang="en-US" sz="3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br>
            <a:r>
              <a:rPr kumimoji="0" lang="en-US" sz="3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t>I </a:t>
            </a:r>
            <a:r>
              <a:rPr kumimoji="0" lang="en-US" sz="3600" b="1" i="0" u="none" strike="noStrike" kern="1200" cap="none" spc="0" normalizeH="0" baseline="0" noProof="0" dirty="0" smtClean="0">
                <a:ln>
                  <a:noFill/>
                </a:ln>
                <a:solidFill>
                  <a:schemeClr val="tx1"/>
                </a:solidFill>
                <a:effectLst>
                  <a:outerShdw blurRad="31750" dist="25400" dir="5400000" algn="tl" rotWithShape="0">
                    <a:srgbClr val="000000">
                      <a:alpha val="25000"/>
                    </a:srgbClr>
                  </a:outerShdw>
                </a:effectLst>
                <a:uLnTx/>
                <a:uFillTx/>
                <a:latin typeface="+mj-lt"/>
                <a:ea typeface="+mj-ea"/>
                <a:cs typeface="+mj-cs"/>
              </a:rPr>
              <a:t>– M.Sc., Mathematics</a:t>
            </a:r>
            <a:endParaRPr kumimoji="0" lang="en-US" sz="3600" b="1" i="0" u="none" strike="noStrike" kern="1200" cap="none" spc="0" normalizeH="0" baseline="0" noProof="0" dirty="0">
              <a:ln>
                <a:noFill/>
              </a:ln>
              <a:solidFill>
                <a:schemeClr val="tx1"/>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Connectivity – Path</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914400" y="1981200"/>
            <a:ext cx="7848600" cy="2362200"/>
          </a:xfrm>
          <a:prstGeom prst="rect">
            <a:avLst/>
          </a:prstGeom>
        </p:spPr>
        <p:txBody>
          <a:bodyPr/>
          <a:lstStyle/>
          <a:p>
            <a:pPr marL="365760" marR="0" lvl="0" indent="-283464" algn="just"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chemeClr val="tx1"/>
                </a:solidFill>
                <a:effectLst/>
                <a:uLnTx/>
                <a:uFillTx/>
                <a:latin typeface="+mn-lt"/>
                <a:ea typeface="+mn-ea"/>
                <a:cs typeface="+mn-cs"/>
              </a:rPr>
              <a:t>A </a:t>
            </a:r>
            <a:r>
              <a:rPr kumimoji="0" lang="en-US" sz="2400" b="1" i="0" u="none" strike="noStrike" kern="1200" cap="none" spc="0" normalizeH="0" baseline="0" noProof="0" smtClean="0">
                <a:ln>
                  <a:noFill/>
                </a:ln>
                <a:solidFill>
                  <a:schemeClr val="tx1"/>
                </a:solidFill>
                <a:effectLst/>
                <a:uLnTx/>
                <a:uFillTx/>
                <a:latin typeface="+mn-lt"/>
                <a:ea typeface="+mn-ea"/>
                <a:cs typeface="+mn-cs"/>
              </a:rPr>
              <a:t>Path</a:t>
            </a:r>
            <a:r>
              <a:rPr kumimoji="0" lang="en-US" sz="2400" b="0" i="0" u="none" strike="noStrike" kern="1200" cap="none" spc="0" normalizeH="0" baseline="0" noProof="0" smtClean="0">
                <a:ln>
                  <a:noFill/>
                </a:ln>
                <a:solidFill>
                  <a:schemeClr val="tx1"/>
                </a:solidFill>
                <a:effectLst/>
                <a:uLnTx/>
                <a:uFillTx/>
                <a:latin typeface="+mn-lt"/>
                <a:ea typeface="+mn-ea"/>
                <a:cs typeface="+mn-cs"/>
              </a:rPr>
              <a:t> is a sequence of edges that begins at a vertex of a graph and travels along edges of the graph, always connecting pairs of adjacent vertices.</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a:t>
            </a:r>
          </a:p>
          <a:p>
            <a:pPr marL="365760" marR="0" lvl="0" indent="-283464" algn="just"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	</a:t>
            </a:r>
            <a:r>
              <a:rPr kumimoji="0" lang="en-US" sz="2400" b="0" i="0" u="none" strike="noStrike" kern="1200" cap="none" spc="0" normalizeH="0" baseline="0" noProof="0" smtClean="0">
                <a:ln>
                  <a:noFill/>
                </a:ln>
                <a:solidFill>
                  <a:srgbClr val="237AC1"/>
                </a:solidFill>
                <a:effectLst/>
                <a:uLnTx/>
                <a:uFillTx/>
                <a:latin typeface="+mn-lt"/>
                <a:ea typeface="+mn-ea"/>
                <a:cs typeface="+mn-cs"/>
              </a:rPr>
              <a:t>Representation example: G = (V, E), Path P represented, from u to v is {{u, 1}, {1, 4}, {4, 5}, {5, v}}</a:t>
            </a:r>
            <a:endParaRPr kumimoji="0" lang="en-US" sz="2400" b="1" i="0" u="none" strike="noStrike" kern="1200" cap="none" spc="0" normalizeH="0" baseline="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743200" y="4876800"/>
            <a:ext cx="304800" cy="304800"/>
          </a:xfrm>
          <a:prstGeom prst="ellipse">
            <a:avLst/>
          </a:prstGeom>
          <a:solidFill>
            <a:schemeClr val="accent1"/>
          </a:solidFill>
          <a:ln w="9525" algn="ctr">
            <a:solidFill>
              <a:schemeClr val="tx1"/>
            </a:solidFill>
            <a:round/>
            <a:headEnd/>
            <a:tailEnd/>
          </a:ln>
          <a:effectLst/>
        </p:spPr>
        <p:txBody>
          <a:bodyPr wrap="none" anchor="ctr"/>
          <a:lstStyle/>
          <a:p>
            <a:r>
              <a:rPr lang="en-US"/>
              <a:t>1</a:t>
            </a:r>
          </a:p>
        </p:txBody>
      </p:sp>
      <p:sp>
        <p:nvSpPr>
          <p:cNvPr id="5" name="Oval 5"/>
          <p:cNvSpPr>
            <a:spLocks noChangeArrowheads="1"/>
          </p:cNvSpPr>
          <p:nvPr/>
        </p:nvSpPr>
        <p:spPr bwMode="auto">
          <a:xfrm>
            <a:off x="1905000" y="5486400"/>
            <a:ext cx="304800" cy="304800"/>
          </a:xfrm>
          <a:prstGeom prst="ellipse">
            <a:avLst/>
          </a:prstGeom>
          <a:solidFill>
            <a:schemeClr val="accent1"/>
          </a:solidFill>
          <a:ln w="9525" algn="ctr">
            <a:solidFill>
              <a:schemeClr val="tx1"/>
            </a:solidFill>
            <a:round/>
            <a:headEnd/>
            <a:tailEnd/>
          </a:ln>
          <a:effectLst/>
        </p:spPr>
        <p:txBody>
          <a:bodyPr wrap="none" anchor="ctr"/>
          <a:lstStyle/>
          <a:p>
            <a:r>
              <a:rPr lang="en-US"/>
              <a:t>u</a:t>
            </a:r>
          </a:p>
        </p:txBody>
      </p:sp>
      <p:sp>
        <p:nvSpPr>
          <p:cNvPr id="6" name="Oval 6"/>
          <p:cNvSpPr>
            <a:spLocks noChangeArrowheads="1"/>
          </p:cNvSpPr>
          <p:nvPr/>
        </p:nvSpPr>
        <p:spPr bwMode="auto">
          <a:xfrm>
            <a:off x="3733800" y="5257800"/>
            <a:ext cx="304800" cy="304800"/>
          </a:xfrm>
          <a:prstGeom prst="ellipse">
            <a:avLst/>
          </a:prstGeom>
          <a:solidFill>
            <a:schemeClr val="accent2"/>
          </a:solidFill>
          <a:ln w="9525" algn="ctr">
            <a:solidFill>
              <a:schemeClr val="tx1"/>
            </a:solidFill>
            <a:round/>
            <a:headEnd/>
            <a:tailEnd/>
          </a:ln>
          <a:effectLst/>
        </p:spPr>
        <p:txBody>
          <a:bodyPr wrap="none" anchor="ctr"/>
          <a:lstStyle/>
          <a:p>
            <a:r>
              <a:rPr lang="en-US"/>
              <a:t>3</a:t>
            </a:r>
          </a:p>
        </p:txBody>
      </p:sp>
      <p:sp>
        <p:nvSpPr>
          <p:cNvPr id="7" name="Oval 7"/>
          <p:cNvSpPr>
            <a:spLocks noChangeArrowheads="1"/>
          </p:cNvSpPr>
          <p:nvPr/>
        </p:nvSpPr>
        <p:spPr bwMode="auto">
          <a:xfrm>
            <a:off x="3124200" y="5943600"/>
            <a:ext cx="304800" cy="304800"/>
          </a:xfrm>
          <a:prstGeom prst="ellipse">
            <a:avLst/>
          </a:prstGeom>
          <a:solidFill>
            <a:schemeClr val="accent1"/>
          </a:solidFill>
          <a:ln w="9525" algn="ctr">
            <a:solidFill>
              <a:schemeClr val="tx1"/>
            </a:solidFill>
            <a:round/>
            <a:headEnd/>
            <a:tailEnd/>
          </a:ln>
          <a:effectLst/>
        </p:spPr>
        <p:txBody>
          <a:bodyPr wrap="none" anchor="ctr"/>
          <a:lstStyle/>
          <a:p>
            <a:r>
              <a:rPr lang="en-US"/>
              <a:t>4</a:t>
            </a:r>
          </a:p>
        </p:txBody>
      </p:sp>
      <p:sp>
        <p:nvSpPr>
          <p:cNvPr id="8" name="Oval 8"/>
          <p:cNvSpPr>
            <a:spLocks noChangeArrowheads="1"/>
          </p:cNvSpPr>
          <p:nvPr/>
        </p:nvSpPr>
        <p:spPr bwMode="auto">
          <a:xfrm>
            <a:off x="4648200" y="5867400"/>
            <a:ext cx="304800" cy="304800"/>
          </a:xfrm>
          <a:prstGeom prst="ellipse">
            <a:avLst/>
          </a:prstGeom>
          <a:solidFill>
            <a:schemeClr val="accent1"/>
          </a:solidFill>
          <a:ln w="9525" algn="ctr">
            <a:solidFill>
              <a:schemeClr val="tx1"/>
            </a:solidFill>
            <a:round/>
            <a:headEnd/>
            <a:tailEnd/>
          </a:ln>
          <a:effectLst/>
        </p:spPr>
        <p:txBody>
          <a:bodyPr wrap="none" anchor="ctr"/>
          <a:lstStyle/>
          <a:p>
            <a:r>
              <a:rPr lang="en-US"/>
              <a:t>5</a:t>
            </a:r>
          </a:p>
        </p:txBody>
      </p:sp>
      <p:sp>
        <p:nvSpPr>
          <p:cNvPr id="9" name="Oval 9"/>
          <p:cNvSpPr>
            <a:spLocks noChangeArrowheads="1"/>
          </p:cNvSpPr>
          <p:nvPr/>
        </p:nvSpPr>
        <p:spPr bwMode="auto">
          <a:xfrm>
            <a:off x="4114800" y="4648200"/>
            <a:ext cx="304800" cy="304800"/>
          </a:xfrm>
          <a:prstGeom prst="ellipse">
            <a:avLst/>
          </a:prstGeom>
          <a:solidFill>
            <a:schemeClr val="accent2"/>
          </a:solidFill>
          <a:ln w="9525" algn="ctr">
            <a:solidFill>
              <a:schemeClr val="tx1"/>
            </a:solidFill>
            <a:round/>
            <a:headEnd/>
            <a:tailEnd/>
          </a:ln>
          <a:effectLst/>
        </p:spPr>
        <p:txBody>
          <a:bodyPr wrap="none" anchor="ctr"/>
          <a:lstStyle/>
          <a:p>
            <a:r>
              <a:rPr lang="en-US"/>
              <a:t>2</a:t>
            </a:r>
          </a:p>
        </p:txBody>
      </p:sp>
      <p:sp>
        <p:nvSpPr>
          <p:cNvPr id="10" name="Oval 10"/>
          <p:cNvSpPr>
            <a:spLocks noChangeArrowheads="1"/>
          </p:cNvSpPr>
          <p:nvPr/>
        </p:nvSpPr>
        <p:spPr bwMode="auto">
          <a:xfrm>
            <a:off x="6019800" y="4953000"/>
            <a:ext cx="304800" cy="304800"/>
          </a:xfrm>
          <a:prstGeom prst="ellipse">
            <a:avLst/>
          </a:prstGeom>
          <a:solidFill>
            <a:schemeClr val="accent1"/>
          </a:solidFill>
          <a:ln w="9525" algn="ctr">
            <a:solidFill>
              <a:schemeClr val="tx1"/>
            </a:solidFill>
            <a:round/>
            <a:headEnd/>
            <a:tailEnd/>
          </a:ln>
          <a:effectLst/>
        </p:spPr>
        <p:txBody>
          <a:bodyPr wrap="none" anchor="ctr"/>
          <a:lstStyle/>
          <a:p>
            <a:r>
              <a:rPr lang="en-US"/>
              <a:t>v</a:t>
            </a:r>
          </a:p>
        </p:txBody>
      </p:sp>
      <p:sp>
        <p:nvSpPr>
          <p:cNvPr id="11" name="Line 11"/>
          <p:cNvSpPr>
            <a:spLocks noChangeShapeType="1"/>
          </p:cNvSpPr>
          <p:nvPr/>
        </p:nvSpPr>
        <p:spPr bwMode="auto">
          <a:xfrm flipV="1">
            <a:off x="2133600" y="5105400"/>
            <a:ext cx="609600" cy="381000"/>
          </a:xfrm>
          <a:prstGeom prst="line">
            <a:avLst/>
          </a:prstGeom>
          <a:noFill/>
          <a:ln w="9525">
            <a:solidFill>
              <a:schemeClr val="accent1"/>
            </a:solidFill>
            <a:round/>
            <a:headEnd/>
            <a:tailEnd/>
          </a:ln>
          <a:effectLst/>
        </p:spPr>
        <p:txBody>
          <a:bodyPr wrap="none" anchor="ctr"/>
          <a:lstStyle/>
          <a:p>
            <a:endParaRPr lang="en-US"/>
          </a:p>
        </p:txBody>
      </p:sp>
      <p:sp>
        <p:nvSpPr>
          <p:cNvPr id="12" name="Line 12"/>
          <p:cNvSpPr>
            <a:spLocks noChangeShapeType="1"/>
          </p:cNvSpPr>
          <p:nvPr/>
        </p:nvSpPr>
        <p:spPr bwMode="auto">
          <a:xfrm>
            <a:off x="2971800" y="5181600"/>
            <a:ext cx="228600" cy="762000"/>
          </a:xfrm>
          <a:prstGeom prst="line">
            <a:avLst/>
          </a:prstGeom>
          <a:noFill/>
          <a:ln w="9525">
            <a:solidFill>
              <a:schemeClr val="accent1"/>
            </a:solidFill>
            <a:round/>
            <a:headEnd/>
            <a:tailEnd/>
          </a:ln>
          <a:effectLst/>
        </p:spPr>
        <p:txBody>
          <a:bodyPr wrap="none" anchor="ctr"/>
          <a:lstStyle/>
          <a:p>
            <a:endParaRPr lang="en-US"/>
          </a:p>
        </p:txBody>
      </p:sp>
      <p:sp>
        <p:nvSpPr>
          <p:cNvPr id="13" name="Line 13"/>
          <p:cNvSpPr>
            <a:spLocks noChangeShapeType="1"/>
          </p:cNvSpPr>
          <p:nvPr/>
        </p:nvSpPr>
        <p:spPr bwMode="auto">
          <a:xfrm>
            <a:off x="3429000" y="6096000"/>
            <a:ext cx="1219200" cy="0"/>
          </a:xfrm>
          <a:prstGeom prst="line">
            <a:avLst/>
          </a:prstGeom>
          <a:noFill/>
          <a:ln w="9525">
            <a:solidFill>
              <a:schemeClr val="accent1"/>
            </a:solidFill>
            <a:round/>
            <a:headEnd/>
            <a:tailEnd/>
          </a:ln>
          <a:effectLst/>
        </p:spPr>
        <p:txBody>
          <a:bodyPr wrap="none" anchor="ctr"/>
          <a:lstStyle/>
          <a:p>
            <a:endParaRPr lang="en-US"/>
          </a:p>
        </p:txBody>
      </p:sp>
      <p:sp>
        <p:nvSpPr>
          <p:cNvPr id="14" name="Line 14"/>
          <p:cNvSpPr>
            <a:spLocks noChangeShapeType="1"/>
          </p:cNvSpPr>
          <p:nvPr/>
        </p:nvSpPr>
        <p:spPr bwMode="auto">
          <a:xfrm flipV="1">
            <a:off x="4876800" y="5181600"/>
            <a:ext cx="1143000" cy="762000"/>
          </a:xfrm>
          <a:prstGeom prst="line">
            <a:avLst/>
          </a:prstGeom>
          <a:noFill/>
          <a:ln w="9525">
            <a:solidFill>
              <a:schemeClr val="accent1"/>
            </a:solidFill>
            <a:round/>
            <a:headEnd/>
            <a:tailEnd/>
          </a:ln>
          <a:effectLst/>
        </p:spPr>
        <p:txBody>
          <a:bodyPr wrap="none" anchor="ctr"/>
          <a:lstStyle/>
          <a:p>
            <a:endParaRPr lang="en-US"/>
          </a:p>
        </p:txBody>
      </p:sp>
      <p:sp>
        <p:nvSpPr>
          <p:cNvPr id="15" name="Line 15"/>
          <p:cNvSpPr>
            <a:spLocks noChangeShapeType="1"/>
          </p:cNvSpPr>
          <p:nvPr/>
        </p:nvSpPr>
        <p:spPr bwMode="auto">
          <a:xfrm flipH="1">
            <a:off x="3962400" y="4953000"/>
            <a:ext cx="228600" cy="304800"/>
          </a:xfrm>
          <a:prstGeom prst="line">
            <a:avLst/>
          </a:prstGeom>
          <a:noFill/>
          <a:ln w="9525">
            <a:solidFill>
              <a:schemeClr val="tx1"/>
            </a:solidFill>
            <a:round/>
            <a:headEnd/>
            <a:tailEnd/>
          </a:ln>
          <a:effectLst/>
        </p:spPr>
        <p:txBody>
          <a:bodyPr wrap="none" anchor="ctr"/>
          <a:lstStyle/>
          <a:p>
            <a:endParaRPr lang="en-US"/>
          </a:p>
        </p:txBody>
      </p:sp>
      <p:sp>
        <p:nvSpPr>
          <p:cNvPr id="16" name="Line 16"/>
          <p:cNvSpPr>
            <a:spLocks noChangeShapeType="1"/>
          </p:cNvSpPr>
          <p:nvPr/>
        </p:nvSpPr>
        <p:spPr bwMode="auto">
          <a:xfrm flipH="1">
            <a:off x="3352800" y="5486400"/>
            <a:ext cx="381000" cy="4572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Theorems: Undirected Graphs</a:t>
            </a:r>
            <a:endParaRPr kumimoji="0" lang="en-US" sz="4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685800" y="1981200"/>
            <a:ext cx="7543800" cy="914400"/>
          </a:xfrm>
          <a:prstGeom prst="rect">
            <a:avLst/>
          </a:prstGeom>
        </p:spPr>
        <p:txBody>
          <a:bodyPr/>
          <a:lstStyle/>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1000" b="1" i="1" u="none" strike="noStrike" kern="1200" cap="none" spc="0" normalizeH="0" baseline="0" noProof="0" smtClean="0">
                <a:ln>
                  <a:noFill/>
                </a:ln>
                <a:solidFill>
                  <a:schemeClr val="tx1"/>
                </a:solidFill>
                <a:effectLst/>
                <a:uLnTx/>
                <a:uFillTx/>
                <a:latin typeface="+mn-lt"/>
                <a:ea typeface="+mn-ea"/>
                <a:cs typeface="+mn-cs"/>
              </a:rPr>
              <a:t>	</a:t>
            </a:r>
            <a:r>
              <a:rPr kumimoji="0" lang="en-US" sz="1800" b="1" i="0" u="sng" strike="noStrike" kern="1200" cap="none" spc="0" normalizeH="0" baseline="0" noProof="0" smtClean="0">
                <a:ln>
                  <a:noFill/>
                </a:ln>
                <a:solidFill>
                  <a:schemeClr val="tx1"/>
                </a:solidFill>
                <a:effectLst/>
                <a:uLnTx/>
                <a:uFillTx/>
                <a:latin typeface="+mn-lt"/>
                <a:ea typeface="+mn-ea"/>
                <a:cs typeface="+mn-cs"/>
              </a:rPr>
              <a:t>Theorem 2:</a:t>
            </a:r>
            <a:endParaRPr kumimoji="0" lang="en-US" sz="1800" b="1"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1800" b="1" i="0" u="none" strike="noStrike" kern="1200" cap="none" spc="0" normalizeH="0" baseline="0" noProof="0" smtClean="0">
                <a:ln>
                  <a:noFill/>
                </a:ln>
                <a:solidFill>
                  <a:schemeClr val="tx1"/>
                </a:solidFill>
                <a:effectLst/>
                <a:uLnTx/>
                <a:uFillTx/>
                <a:latin typeface="+mn-lt"/>
                <a:ea typeface="+mn-ea"/>
                <a:cs typeface="+mn-cs"/>
              </a:rPr>
              <a:t>	</a:t>
            </a:r>
            <a:r>
              <a:rPr kumimoji="0" lang="en-US" sz="1800" b="0" i="0" u="none" strike="noStrike" kern="1200" cap="none" spc="0" normalizeH="0" baseline="0" noProof="0" smtClean="0">
                <a:ln>
                  <a:noFill/>
                </a:ln>
                <a:solidFill>
                  <a:srgbClr val="237AC1"/>
                </a:solidFill>
                <a:effectLst/>
                <a:uLnTx/>
                <a:uFillTx/>
                <a:latin typeface="+mn-lt"/>
                <a:ea typeface="+mn-ea"/>
                <a:cs typeface="+mn-cs"/>
              </a:rPr>
              <a:t>An undirected graph has even number of vertices with odd degree</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1000" b="0" i="0" u="none" strike="noStrike" kern="1200" cap="none" spc="0" normalizeH="0" baseline="0" noProof="0" smtClean="0">
                <a:ln>
                  <a:noFill/>
                </a:ln>
                <a:solidFill>
                  <a:srgbClr val="237AC1"/>
                </a:solidFill>
                <a:effectLst/>
                <a:uLnTx/>
                <a:uFillTx/>
                <a:latin typeface="+mn-lt"/>
                <a:ea typeface="+mn-ea"/>
                <a:cs typeface="+mn-cs"/>
              </a:rPr>
              <a:t>	</a:t>
            </a:r>
            <a:endParaRPr kumimoji="0" lang="en-US" sz="800" b="1"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800" b="1" i="0" u="none" strike="noStrike" kern="1200" cap="none" spc="0" normalizeH="0" baseline="0" noProof="0" smtClean="0">
                <a:ln>
                  <a:noFill/>
                </a:ln>
                <a:solidFill>
                  <a:schemeClr val="tx1"/>
                </a:solidFill>
                <a:effectLst/>
                <a:uLnTx/>
                <a:uFillTx/>
                <a:latin typeface="+mn-lt"/>
                <a:ea typeface="+mn-ea"/>
                <a:cs typeface="+mn-cs"/>
              </a:rPr>
              <a:t>	</a:t>
            </a:r>
            <a:endParaRPr kumimoji="0" lang="en-US" sz="800" b="1" i="0" u="none" strike="noStrike" kern="1200" cap="none" spc="0" normalizeH="0" baseline="0" noProof="0">
              <a:ln>
                <a:noFill/>
              </a:ln>
              <a:solidFill>
                <a:schemeClr val="tx1"/>
              </a:solidFill>
              <a:effectLst/>
              <a:uLnTx/>
              <a:uFillTx/>
              <a:latin typeface="+mn-lt"/>
              <a:ea typeface="+mn-ea"/>
              <a:cs typeface="+mn-cs"/>
            </a:endParaRPr>
          </a:p>
        </p:txBody>
      </p:sp>
      <p:graphicFrame>
        <p:nvGraphicFramePr>
          <p:cNvPr id="4" name="Object 6"/>
          <p:cNvGraphicFramePr>
            <a:graphicFrameLocks noChangeAspect="1"/>
          </p:cNvGraphicFramePr>
          <p:nvPr/>
        </p:nvGraphicFramePr>
        <p:xfrm>
          <a:off x="1143000" y="2819400"/>
          <a:ext cx="7162800" cy="3429000"/>
        </p:xfrm>
        <a:graphic>
          <a:graphicData uri="http://schemas.openxmlformats.org/presentationml/2006/ole">
            <p:oleObj spid="_x0000_s1026" name="Equation" r:id="rId3" imgW="4775040" imgH="22860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Theorems: directed Graphs</a:t>
            </a:r>
            <a:endParaRPr kumimoji="0" lang="en-US" sz="36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219200" y="1981200"/>
            <a:ext cx="5562600" cy="533400"/>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1600" b="1" i="0" u="sng" strike="noStrike" kern="1200" cap="none" spc="0" normalizeH="0" baseline="0" noProof="0" smtClean="0">
                <a:ln>
                  <a:noFill/>
                </a:ln>
                <a:solidFill>
                  <a:schemeClr val="tx1"/>
                </a:solidFill>
                <a:effectLst/>
                <a:uLnTx/>
                <a:uFillTx/>
                <a:latin typeface="+mn-lt"/>
                <a:ea typeface="+mn-ea"/>
                <a:cs typeface="+mn-cs"/>
              </a:rPr>
              <a:t>Theorem 3:</a:t>
            </a:r>
            <a:r>
              <a:rPr kumimoji="0" lang="en-US" sz="1600" b="1" i="0" u="none" strike="noStrike" kern="1200" cap="none" spc="0" normalizeH="0" baseline="0" noProof="0" smtClean="0">
                <a:ln>
                  <a:noFill/>
                </a:ln>
                <a:solidFill>
                  <a:schemeClr val="tx1"/>
                </a:solidFill>
                <a:effectLst/>
                <a:uLnTx/>
                <a:uFillTx/>
                <a:latin typeface="+mn-lt"/>
                <a:ea typeface="+mn-ea"/>
                <a:cs typeface="+mn-cs"/>
              </a:rPr>
              <a:t>         deg </a:t>
            </a:r>
            <a:r>
              <a:rPr kumimoji="0" lang="en-US" sz="1600" b="1" i="0" u="none" strike="noStrike" kern="1200" cap="none" spc="0" normalizeH="0" baseline="30000" noProof="0" smtClean="0">
                <a:ln>
                  <a:noFill/>
                </a:ln>
                <a:solidFill>
                  <a:schemeClr val="tx1"/>
                </a:solidFill>
                <a:effectLst/>
                <a:uLnTx/>
                <a:uFillTx/>
                <a:latin typeface="+mn-lt"/>
                <a:ea typeface="+mn-ea"/>
                <a:cs typeface="+mn-cs"/>
              </a:rPr>
              <a:t>+</a:t>
            </a:r>
            <a:r>
              <a:rPr kumimoji="0" lang="en-US" sz="1600" b="1" i="0" u="none" strike="noStrike" kern="1200" cap="none" spc="0" normalizeH="0" baseline="0" noProof="0" smtClean="0">
                <a:ln>
                  <a:noFill/>
                </a:ln>
                <a:solidFill>
                  <a:schemeClr val="tx1"/>
                </a:solidFill>
                <a:effectLst/>
                <a:uLnTx/>
                <a:uFillTx/>
                <a:latin typeface="+mn-lt"/>
                <a:ea typeface="+mn-ea"/>
                <a:cs typeface="+mn-cs"/>
              </a:rPr>
              <a:t> (u) =        deg </a:t>
            </a:r>
            <a:r>
              <a:rPr kumimoji="0" lang="en-US" sz="1600" b="1" i="0" u="none" strike="noStrike" kern="1200" cap="none" spc="0" normalizeH="0" baseline="30000" noProof="0" smtClean="0">
                <a:ln>
                  <a:noFill/>
                </a:ln>
                <a:solidFill>
                  <a:schemeClr val="tx1"/>
                </a:solidFill>
                <a:effectLst/>
                <a:uLnTx/>
                <a:uFillTx/>
                <a:latin typeface="+mn-lt"/>
                <a:ea typeface="+mn-ea"/>
                <a:cs typeface="+mn-cs"/>
              </a:rPr>
              <a:t>-</a:t>
            </a:r>
            <a:r>
              <a:rPr kumimoji="0" lang="en-US" sz="1600" b="1" i="0" u="none" strike="noStrike" kern="1200" cap="none" spc="0" normalizeH="0" baseline="0" noProof="0" smtClean="0">
                <a:ln>
                  <a:noFill/>
                </a:ln>
                <a:solidFill>
                  <a:schemeClr val="tx1"/>
                </a:solidFill>
                <a:effectLst/>
                <a:uLnTx/>
                <a:uFillTx/>
                <a:latin typeface="+mn-lt"/>
                <a:ea typeface="+mn-ea"/>
                <a:cs typeface="+mn-cs"/>
              </a:rPr>
              <a:t> (u) = |E|</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1600" b="1" i="0" u="sng" strike="noStrike" kern="1200" cap="none" spc="0" normalizeH="0" baseline="0" noProof="0" smtClean="0">
                <a:ln>
                  <a:noFill/>
                </a:ln>
                <a:solidFill>
                  <a:schemeClr val="tx1"/>
                </a:solidFill>
                <a:effectLst/>
                <a:uLnTx/>
                <a:uFillTx/>
                <a:latin typeface="+mn-lt"/>
                <a:ea typeface="+mn-ea"/>
                <a:cs typeface="+mn-cs"/>
              </a:rPr>
              <a:t> </a:t>
            </a:r>
            <a:endParaRPr kumimoji="0" lang="en-US" sz="1600" b="1" i="0" u="none" strike="noStrike" kern="1200" cap="none" spc="0" normalizeH="0" baseline="3000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1600" b="0" i="0" u="none" strike="noStrike" kern="1200" cap="none" spc="0" normalizeH="0" baseline="0" noProof="0" smtClean="0">
                <a:ln>
                  <a:noFill/>
                </a:ln>
                <a:solidFill>
                  <a:srgbClr val="237AC1"/>
                </a:solidFill>
                <a:effectLst/>
                <a:uLnTx/>
                <a:uFillTx/>
                <a:latin typeface="+mn-lt"/>
                <a:ea typeface="+mn-ea"/>
                <a:cs typeface="+mn-cs"/>
              </a:rPr>
              <a:t>	</a:t>
            </a:r>
            <a:endParaRPr kumimoji="0" lang="en-US" sz="1600" b="0" i="0" u="none" strike="noStrike" kern="1200" cap="none" spc="0" normalizeH="0" baseline="0" noProof="0">
              <a:ln>
                <a:noFill/>
              </a:ln>
              <a:solidFill>
                <a:srgbClr val="237AC1"/>
              </a:solidFill>
              <a:effectLst/>
              <a:uLnTx/>
              <a:uFillTx/>
              <a:latin typeface="+mn-lt"/>
              <a:ea typeface="+mn-ea"/>
              <a:cs typeface="+mn-cs"/>
            </a:endParaRPr>
          </a:p>
        </p:txBody>
      </p:sp>
      <p:graphicFrame>
        <p:nvGraphicFramePr>
          <p:cNvPr id="4" name="Object 4"/>
          <p:cNvGraphicFramePr>
            <a:graphicFrameLocks noChangeAspect="1"/>
          </p:cNvGraphicFramePr>
          <p:nvPr/>
        </p:nvGraphicFramePr>
        <p:xfrm>
          <a:off x="6992938" y="2900363"/>
          <a:ext cx="114300" cy="215900"/>
        </p:xfrm>
        <a:graphic>
          <a:graphicData uri="http://schemas.openxmlformats.org/presentationml/2006/ole">
            <p:oleObj spid="_x0000_s2050" name="Equation" r:id="rId3" imgW="114120" imgH="215640" progId="Equation.3">
              <p:embed/>
            </p:oleObj>
          </a:graphicData>
        </a:graphic>
      </p:graphicFrame>
      <p:graphicFrame>
        <p:nvGraphicFramePr>
          <p:cNvPr id="5" name="Object 7"/>
          <p:cNvGraphicFramePr>
            <a:graphicFrameLocks noChangeAspect="1"/>
          </p:cNvGraphicFramePr>
          <p:nvPr/>
        </p:nvGraphicFramePr>
        <p:xfrm>
          <a:off x="4572000" y="1905000"/>
          <a:ext cx="381000" cy="466725"/>
        </p:xfrm>
        <a:graphic>
          <a:graphicData uri="http://schemas.openxmlformats.org/presentationml/2006/ole">
            <p:oleObj spid="_x0000_s2051" name="Equation" r:id="rId4" imgW="291960" imgH="253800" progId="Equation.3">
              <p:embed/>
            </p:oleObj>
          </a:graphicData>
        </a:graphic>
      </p:graphicFrame>
      <p:graphicFrame>
        <p:nvGraphicFramePr>
          <p:cNvPr id="6" name="Object 9"/>
          <p:cNvGraphicFramePr>
            <a:graphicFrameLocks noChangeAspect="1"/>
          </p:cNvGraphicFramePr>
          <p:nvPr/>
        </p:nvGraphicFramePr>
        <p:xfrm>
          <a:off x="2895600" y="1905000"/>
          <a:ext cx="381000" cy="466725"/>
        </p:xfrm>
        <a:graphic>
          <a:graphicData uri="http://schemas.openxmlformats.org/presentationml/2006/ole">
            <p:oleObj spid="_x0000_s2052" name="Equation" r:id="rId5" imgW="291960" imgH="2538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Simple graphs – special cases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563687"/>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Complete graph:</a:t>
            </a:r>
            <a:r>
              <a:rPr kumimoji="0" lang="en-US" sz="2000" b="0" i="0" u="none" strike="noStrike" kern="1200" cap="none" spc="0" normalizeH="0" baseline="0" noProof="0" smtClean="0">
                <a:ln>
                  <a:noFill/>
                </a:ln>
                <a:solidFill>
                  <a:schemeClr val="tx1"/>
                </a:solidFill>
                <a:effectLst/>
                <a:uLnTx/>
                <a:uFillTx/>
                <a:latin typeface="+mn-lt"/>
                <a:ea typeface="+mn-ea"/>
                <a:cs typeface="+mn-cs"/>
              </a:rPr>
              <a:t> K</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is the simple graph that contains exactly one edge between each pair of distinct vertices.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rgbClr val="237AC1"/>
                </a:solidFill>
                <a:effectLst/>
                <a:uLnTx/>
                <a:uFillTx/>
                <a:latin typeface="+mn-lt"/>
                <a:ea typeface="+mn-ea"/>
                <a:cs typeface="+mn-cs"/>
              </a:rPr>
              <a:t>	Representation</a:t>
            </a: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Example: K</a:t>
            </a:r>
            <a:r>
              <a:rPr kumimoji="0" lang="en-US" sz="2000" b="0" i="0" u="none" strike="noStrike" kern="1200" cap="none" spc="0" normalizeH="0" baseline="-25000" noProof="0" smtClean="0">
                <a:ln>
                  <a:noFill/>
                </a:ln>
                <a:solidFill>
                  <a:srgbClr val="237AC1"/>
                </a:solidFill>
                <a:effectLst/>
                <a:uLnTx/>
                <a:uFillTx/>
                <a:latin typeface="+mn-lt"/>
                <a:ea typeface="+mn-ea"/>
                <a:cs typeface="+mn-cs"/>
              </a:rPr>
              <a:t>1</a:t>
            </a:r>
            <a:r>
              <a:rPr kumimoji="0" lang="en-US" sz="2000" b="0" i="0" u="none" strike="noStrike" kern="1200" cap="none" spc="0" normalizeH="0" baseline="0" noProof="0" smtClean="0">
                <a:ln>
                  <a:noFill/>
                </a:ln>
                <a:solidFill>
                  <a:srgbClr val="237AC1"/>
                </a:solidFill>
                <a:effectLst/>
                <a:uLnTx/>
                <a:uFillTx/>
                <a:latin typeface="+mn-lt"/>
                <a:ea typeface="+mn-ea"/>
                <a:cs typeface="+mn-cs"/>
              </a:rPr>
              <a:t>, K</a:t>
            </a:r>
            <a:r>
              <a:rPr kumimoji="0" lang="en-US" sz="2000" b="0" i="0" u="none" strike="noStrike" kern="1200" cap="none" spc="0" normalizeH="0" baseline="-25000" noProof="0" smtClean="0">
                <a:ln>
                  <a:noFill/>
                </a:ln>
                <a:solidFill>
                  <a:srgbClr val="237AC1"/>
                </a:solidFill>
                <a:effectLst/>
                <a:uLnTx/>
                <a:uFillTx/>
                <a:latin typeface="+mn-lt"/>
                <a:ea typeface="+mn-ea"/>
                <a:cs typeface="+mn-cs"/>
              </a:rPr>
              <a:t>2</a:t>
            </a:r>
            <a:r>
              <a:rPr kumimoji="0" lang="en-US" sz="2000" b="0" i="0" u="none" strike="noStrike" kern="1200" cap="none" spc="0" normalizeH="0" baseline="0" noProof="0" smtClean="0">
                <a:ln>
                  <a:noFill/>
                </a:ln>
                <a:solidFill>
                  <a:srgbClr val="237AC1"/>
                </a:solidFill>
                <a:effectLst/>
                <a:uLnTx/>
                <a:uFillTx/>
                <a:latin typeface="+mn-lt"/>
                <a:ea typeface="+mn-ea"/>
                <a:cs typeface="+mn-cs"/>
              </a:rPr>
              <a:t>, K</a:t>
            </a:r>
            <a:r>
              <a:rPr kumimoji="0" lang="en-US" sz="2000" b="0" i="0" u="none" strike="noStrike" kern="1200" cap="none" spc="0" normalizeH="0" baseline="-25000" noProof="0" smtClean="0">
                <a:ln>
                  <a:noFill/>
                </a:ln>
                <a:solidFill>
                  <a:srgbClr val="237AC1"/>
                </a:solidFill>
                <a:effectLst/>
                <a:uLnTx/>
                <a:uFillTx/>
                <a:latin typeface="+mn-lt"/>
                <a:ea typeface="+mn-ea"/>
                <a:cs typeface="+mn-cs"/>
              </a:rPr>
              <a:t>3</a:t>
            </a:r>
            <a:r>
              <a:rPr kumimoji="0" lang="en-US" sz="2000" b="0" i="0" u="none" strike="noStrike" kern="1200" cap="none" spc="0" normalizeH="0" baseline="0" noProof="0" smtClean="0">
                <a:ln>
                  <a:noFill/>
                </a:ln>
                <a:solidFill>
                  <a:srgbClr val="237AC1"/>
                </a:solidFill>
                <a:effectLst/>
                <a:uLnTx/>
                <a:uFillTx/>
                <a:latin typeface="+mn-lt"/>
                <a:ea typeface="+mn-ea"/>
                <a:cs typeface="+mn-cs"/>
              </a:rPr>
              <a:t>, K</a:t>
            </a:r>
            <a:r>
              <a:rPr kumimoji="0" lang="en-US" sz="2000" b="0" i="0" u="none" strike="noStrike" kern="1200" cap="none" spc="0" normalizeH="0" baseline="-25000" noProof="0" smtClean="0">
                <a:ln>
                  <a:noFill/>
                </a:ln>
                <a:solidFill>
                  <a:srgbClr val="237AC1"/>
                </a:solidFill>
                <a:effectLst/>
                <a:uLnTx/>
                <a:uFillTx/>
                <a:latin typeface="+mn-lt"/>
                <a:ea typeface="+mn-ea"/>
                <a:cs typeface="+mn-cs"/>
              </a:rPr>
              <a:t>4</a:t>
            </a:r>
            <a:r>
              <a:rPr kumimoji="0" lang="en-US" sz="3200" b="0" i="0" u="none" strike="noStrike" kern="1200" cap="none" spc="0" normalizeH="0" baseline="0" noProof="0" smtClean="0">
                <a:ln>
                  <a:noFill/>
                </a:ln>
                <a:solidFill>
                  <a:srgbClr val="237AC1"/>
                </a:solidFill>
                <a:effectLst/>
                <a:uLnTx/>
                <a:uFillTx/>
                <a:latin typeface="+mn-lt"/>
                <a:ea typeface="+mn-ea"/>
                <a:cs typeface="+mn-cs"/>
              </a:rPr>
              <a:t> </a:t>
            </a:r>
            <a:endParaRPr kumimoji="0" lang="en-US" sz="3200" b="0" i="0" u="none" strike="noStrike" kern="1200" cap="none" spc="0" normalizeH="0" baseline="0" noProof="0">
              <a:ln>
                <a:noFill/>
              </a:ln>
              <a:solidFill>
                <a:srgbClr val="237AC1"/>
              </a:solidFill>
              <a:effectLst/>
              <a:uLnTx/>
              <a:uFillTx/>
              <a:latin typeface="+mn-lt"/>
              <a:ea typeface="+mn-ea"/>
              <a:cs typeface="+mn-cs"/>
            </a:endParaRPr>
          </a:p>
        </p:txBody>
      </p:sp>
      <p:sp>
        <p:nvSpPr>
          <p:cNvPr id="4" name="Oval 11"/>
          <p:cNvSpPr>
            <a:spLocks noChangeArrowheads="1"/>
          </p:cNvSpPr>
          <p:nvPr/>
        </p:nvSpPr>
        <p:spPr bwMode="auto">
          <a:xfrm>
            <a:off x="1219200" y="48768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5" name="Oval 12"/>
          <p:cNvSpPr>
            <a:spLocks noChangeArrowheads="1"/>
          </p:cNvSpPr>
          <p:nvPr/>
        </p:nvSpPr>
        <p:spPr bwMode="auto">
          <a:xfrm>
            <a:off x="3124200" y="4876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6" name="Oval 13"/>
          <p:cNvSpPr>
            <a:spLocks noChangeArrowheads="1"/>
          </p:cNvSpPr>
          <p:nvPr/>
        </p:nvSpPr>
        <p:spPr bwMode="auto">
          <a:xfrm>
            <a:off x="2286000" y="4876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7" name="Oval 14"/>
          <p:cNvSpPr>
            <a:spLocks noChangeArrowheads="1"/>
          </p:cNvSpPr>
          <p:nvPr/>
        </p:nvSpPr>
        <p:spPr bwMode="auto">
          <a:xfrm>
            <a:off x="5257800" y="50292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8" name="Oval 15"/>
          <p:cNvSpPr>
            <a:spLocks noChangeArrowheads="1"/>
          </p:cNvSpPr>
          <p:nvPr/>
        </p:nvSpPr>
        <p:spPr bwMode="auto">
          <a:xfrm>
            <a:off x="4343400" y="50292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9" name="Oval 16"/>
          <p:cNvSpPr>
            <a:spLocks noChangeArrowheads="1"/>
          </p:cNvSpPr>
          <p:nvPr/>
        </p:nvSpPr>
        <p:spPr bwMode="auto">
          <a:xfrm>
            <a:off x="4800600" y="4343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0" name="Oval 17"/>
          <p:cNvSpPr>
            <a:spLocks noChangeArrowheads="1"/>
          </p:cNvSpPr>
          <p:nvPr/>
        </p:nvSpPr>
        <p:spPr bwMode="auto">
          <a:xfrm>
            <a:off x="7924800" y="5181600"/>
            <a:ext cx="152400" cy="152400"/>
          </a:xfrm>
          <a:prstGeom prst="ellipse">
            <a:avLst/>
          </a:prstGeom>
          <a:solidFill>
            <a:schemeClr val="tx2"/>
          </a:solidFill>
          <a:ln w="9525" algn="ctr">
            <a:solidFill>
              <a:schemeClr val="tx1"/>
            </a:solidFill>
            <a:round/>
            <a:headEnd/>
            <a:tailEnd/>
          </a:ln>
          <a:effectLst/>
        </p:spPr>
        <p:txBody>
          <a:bodyPr wrap="none" anchor="ctr"/>
          <a:lstStyle/>
          <a:p>
            <a:endParaRPr lang="en-US"/>
          </a:p>
        </p:txBody>
      </p:sp>
      <p:sp>
        <p:nvSpPr>
          <p:cNvPr id="11" name="Oval 18"/>
          <p:cNvSpPr>
            <a:spLocks noChangeArrowheads="1"/>
          </p:cNvSpPr>
          <p:nvPr/>
        </p:nvSpPr>
        <p:spPr bwMode="auto">
          <a:xfrm>
            <a:off x="6705600" y="5181600"/>
            <a:ext cx="152400" cy="152400"/>
          </a:xfrm>
          <a:prstGeom prst="ellipse">
            <a:avLst/>
          </a:prstGeom>
          <a:solidFill>
            <a:schemeClr val="tx2"/>
          </a:solidFill>
          <a:ln w="9525" algn="ctr">
            <a:solidFill>
              <a:schemeClr val="tx1"/>
            </a:solidFill>
            <a:round/>
            <a:headEnd/>
            <a:tailEnd/>
          </a:ln>
          <a:effectLst/>
        </p:spPr>
        <p:txBody>
          <a:bodyPr wrap="none" anchor="ctr"/>
          <a:lstStyle/>
          <a:p>
            <a:endParaRPr lang="en-US"/>
          </a:p>
        </p:txBody>
      </p:sp>
      <p:sp>
        <p:nvSpPr>
          <p:cNvPr id="12" name="Oval 19"/>
          <p:cNvSpPr>
            <a:spLocks noChangeArrowheads="1"/>
          </p:cNvSpPr>
          <p:nvPr/>
        </p:nvSpPr>
        <p:spPr bwMode="auto">
          <a:xfrm>
            <a:off x="7848600" y="4267200"/>
            <a:ext cx="152400" cy="152400"/>
          </a:xfrm>
          <a:prstGeom prst="ellipse">
            <a:avLst/>
          </a:prstGeom>
          <a:solidFill>
            <a:schemeClr val="tx2"/>
          </a:solidFill>
          <a:ln w="9525" algn="ctr">
            <a:solidFill>
              <a:schemeClr val="tx1"/>
            </a:solidFill>
            <a:round/>
            <a:headEnd/>
            <a:tailEnd/>
          </a:ln>
          <a:effectLst/>
        </p:spPr>
        <p:txBody>
          <a:bodyPr wrap="none" anchor="ctr"/>
          <a:lstStyle/>
          <a:p>
            <a:endParaRPr lang="en-US"/>
          </a:p>
        </p:txBody>
      </p:sp>
      <p:sp>
        <p:nvSpPr>
          <p:cNvPr id="13" name="Oval 20"/>
          <p:cNvSpPr>
            <a:spLocks noChangeArrowheads="1"/>
          </p:cNvSpPr>
          <p:nvPr/>
        </p:nvSpPr>
        <p:spPr bwMode="auto">
          <a:xfrm>
            <a:off x="6705600" y="4267200"/>
            <a:ext cx="152400" cy="152400"/>
          </a:xfrm>
          <a:prstGeom prst="ellipse">
            <a:avLst/>
          </a:prstGeom>
          <a:solidFill>
            <a:schemeClr val="tx2"/>
          </a:solidFill>
          <a:ln w="9525" algn="ctr">
            <a:solidFill>
              <a:schemeClr val="tx1"/>
            </a:solidFill>
            <a:round/>
            <a:headEnd/>
            <a:tailEnd/>
          </a:ln>
          <a:effectLst/>
        </p:spPr>
        <p:txBody>
          <a:bodyPr wrap="none" anchor="ctr"/>
          <a:lstStyle/>
          <a:p>
            <a:endParaRPr lang="en-US"/>
          </a:p>
        </p:txBody>
      </p:sp>
      <p:sp>
        <p:nvSpPr>
          <p:cNvPr id="14" name="Line 21"/>
          <p:cNvSpPr>
            <a:spLocks noChangeShapeType="1"/>
          </p:cNvSpPr>
          <p:nvPr/>
        </p:nvSpPr>
        <p:spPr bwMode="auto">
          <a:xfrm>
            <a:off x="2438400" y="4953000"/>
            <a:ext cx="685800" cy="0"/>
          </a:xfrm>
          <a:prstGeom prst="line">
            <a:avLst/>
          </a:prstGeom>
          <a:noFill/>
          <a:ln w="9525">
            <a:solidFill>
              <a:schemeClr val="tx1"/>
            </a:solidFill>
            <a:round/>
            <a:headEnd/>
            <a:tailEnd/>
          </a:ln>
          <a:effectLst/>
        </p:spPr>
        <p:txBody>
          <a:bodyPr wrap="none" anchor="ctr"/>
          <a:lstStyle/>
          <a:p>
            <a:endParaRPr lang="en-US"/>
          </a:p>
        </p:txBody>
      </p:sp>
      <p:sp>
        <p:nvSpPr>
          <p:cNvPr id="15" name="Line 24"/>
          <p:cNvSpPr>
            <a:spLocks noChangeShapeType="1"/>
          </p:cNvSpPr>
          <p:nvPr/>
        </p:nvSpPr>
        <p:spPr bwMode="auto">
          <a:xfrm>
            <a:off x="4953000" y="4495800"/>
            <a:ext cx="304800" cy="533400"/>
          </a:xfrm>
          <a:prstGeom prst="line">
            <a:avLst/>
          </a:prstGeom>
          <a:noFill/>
          <a:ln w="9525">
            <a:solidFill>
              <a:schemeClr val="tx1"/>
            </a:solidFill>
            <a:round/>
            <a:headEnd/>
            <a:tailEnd/>
          </a:ln>
          <a:effectLst/>
        </p:spPr>
        <p:txBody>
          <a:bodyPr wrap="none" anchor="ctr"/>
          <a:lstStyle/>
          <a:p>
            <a:endParaRPr lang="en-US"/>
          </a:p>
        </p:txBody>
      </p:sp>
      <p:sp>
        <p:nvSpPr>
          <p:cNvPr id="16" name="Line 25"/>
          <p:cNvSpPr>
            <a:spLocks noChangeShapeType="1"/>
          </p:cNvSpPr>
          <p:nvPr/>
        </p:nvSpPr>
        <p:spPr bwMode="auto">
          <a:xfrm>
            <a:off x="4495800" y="5105400"/>
            <a:ext cx="762000" cy="0"/>
          </a:xfrm>
          <a:prstGeom prst="line">
            <a:avLst/>
          </a:prstGeom>
          <a:noFill/>
          <a:ln w="9525">
            <a:solidFill>
              <a:schemeClr val="tx1"/>
            </a:solidFill>
            <a:round/>
            <a:headEnd/>
            <a:tailEnd/>
          </a:ln>
          <a:effectLst/>
        </p:spPr>
        <p:txBody>
          <a:bodyPr wrap="none" anchor="ctr"/>
          <a:lstStyle/>
          <a:p>
            <a:endParaRPr lang="en-US"/>
          </a:p>
        </p:txBody>
      </p:sp>
      <p:sp>
        <p:nvSpPr>
          <p:cNvPr id="17" name="Line 26"/>
          <p:cNvSpPr>
            <a:spLocks noChangeShapeType="1"/>
          </p:cNvSpPr>
          <p:nvPr/>
        </p:nvSpPr>
        <p:spPr bwMode="auto">
          <a:xfrm flipV="1">
            <a:off x="4495800" y="4495800"/>
            <a:ext cx="304800" cy="533400"/>
          </a:xfrm>
          <a:prstGeom prst="line">
            <a:avLst/>
          </a:prstGeom>
          <a:noFill/>
          <a:ln w="9525">
            <a:solidFill>
              <a:schemeClr val="tx1"/>
            </a:solidFill>
            <a:round/>
            <a:headEnd/>
            <a:tailEnd/>
          </a:ln>
          <a:effectLst/>
        </p:spPr>
        <p:txBody>
          <a:bodyPr wrap="none" anchor="ctr"/>
          <a:lstStyle/>
          <a:p>
            <a:endParaRPr lang="en-US"/>
          </a:p>
        </p:txBody>
      </p:sp>
      <p:sp>
        <p:nvSpPr>
          <p:cNvPr id="18" name="Line 27"/>
          <p:cNvSpPr>
            <a:spLocks noChangeShapeType="1"/>
          </p:cNvSpPr>
          <p:nvPr/>
        </p:nvSpPr>
        <p:spPr bwMode="auto">
          <a:xfrm>
            <a:off x="6858000" y="4343400"/>
            <a:ext cx="990600" cy="0"/>
          </a:xfrm>
          <a:prstGeom prst="line">
            <a:avLst/>
          </a:prstGeom>
          <a:noFill/>
          <a:ln w="9525">
            <a:solidFill>
              <a:schemeClr val="tx1"/>
            </a:solidFill>
            <a:round/>
            <a:headEnd/>
            <a:tailEnd/>
          </a:ln>
          <a:effectLst/>
        </p:spPr>
        <p:txBody>
          <a:bodyPr wrap="none" anchor="ctr"/>
          <a:lstStyle/>
          <a:p>
            <a:endParaRPr lang="en-US"/>
          </a:p>
        </p:txBody>
      </p:sp>
      <p:sp>
        <p:nvSpPr>
          <p:cNvPr id="19" name="Line 28"/>
          <p:cNvSpPr>
            <a:spLocks noChangeShapeType="1"/>
          </p:cNvSpPr>
          <p:nvPr/>
        </p:nvSpPr>
        <p:spPr bwMode="auto">
          <a:xfrm>
            <a:off x="6858000" y="5257800"/>
            <a:ext cx="1066800" cy="0"/>
          </a:xfrm>
          <a:prstGeom prst="line">
            <a:avLst/>
          </a:prstGeom>
          <a:noFill/>
          <a:ln w="9525">
            <a:solidFill>
              <a:schemeClr val="tx1"/>
            </a:solidFill>
            <a:round/>
            <a:headEnd/>
            <a:tailEnd/>
          </a:ln>
          <a:effectLst/>
        </p:spPr>
        <p:txBody>
          <a:bodyPr wrap="none" anchor="ctr"/>
          <a:lstStyle/>
          <a:p>
            <a:endParaRPr lang="en-US"/>
          </a:p>
        </p:txBody>
      </p:sp>
      <p:sp>
        <p:nvSpPr>
          <p:cNvPr id="20" name="Line 29"/>
          <p:cNvSpPr>
            <a:spLocks noChangeShapeType="1"/>
          </p:cNvSpPr>
          <p:nvPr/>
        </p:nvSpPr>
        <p:spPr bwMode="auto">
          <a:xfrm>
            <a:off x="6781800" y="4419600"/>
            <a:ext cx="0" cy="762000"/>
          </a:xfrm>
          <a:prstGeom prst="line">
            <a:avLst/>
          </a:prstGeom>
          <a:noFill/>
          <a:ln w="9525">
            <a:solidFill>
              <a:schemeClr val="tx1"/>
            </a:solidFill>
            <a:round/>
            <a:headEnd/>
            <a:tailEnd/>
          </a:ln>
          <a:effectLst/>
        </p:spPr>
        <p:txBody>
          <a:bodyPr wrap="none" anchor="ctr"/>
          <a:lstStyle/>
          <a:p>
            <a:endParaRPr lang="en-US"/>
          </a:p>
        </p:txBody>
      </p:sp>
      <p:sp>
        <p:nvSpPr>
          <p:cNvPr id="21" name="Line 30"/>
          <p:cNvSpPr>
            <a:spLocks noChangeShapeType="1"/>
          </p:cNvSpPr>
          <p:nvPr/>
        </p:nvSpPr>
        <p:spPr bwMode="auto">
          <a:xfrm>
            <a:off x="7924800" y="4419600"/>
            <a:ext cx="0" cy="762000"/>
          </a:xfrm>
          <a:prstGeom prst="line">
            <a:avLst/>
          </a:prstGeom>
          <a:noFill/>
          <a:ln w="9525">
            <a:solidFill>
              <a:schemeClr val="tx1"/>
            </a:solidFill>
            <a:round/>
            <a:headEnd/>
            <a:tailEnd/>
          </a:ln>
          <a:effectLst/>
        </p:spPr>
        <p:txBody>
          <a:bodyPr wrap="none" anchor="ctr"/>
          <a:lstStyle/>
          <a:p>
            <a:endParaRPr lang="en-US"/>
          </a:p>
        </p:txBody>
      </p:sp>
      <p:sp>
        <p:nvSpPr>
          <p:cNvPr id="22" name="Line 31"/>
          <p:cNvSpPr>
            <a:spLocks noChangeShapeType="1"/>
          </p:cNvSpPr>
          <p:nvPr/>
        </p:nvSpPr>
        <p:spPr bwMode="auto">
          <a:xfrm>
            <a:off x="6781800" y="4343400"/>
            <a:ext cx="1143000" cy="914400"/>
          </a:xfrm>
          <a:prstGeom prst="line">
            <a:avLst/>
          </a:prstGeom>
          <a:noFill/>
          <a:ln w="9525">
            <a:solidFill>
              <a:schemeClr val="tx1"/>
            </a:solidFill>
            <a:round/>
            <a:headEnd/>
            <a:tailEnd/>
          </a:ln>
          <a:effectLst/>
        </p:spPr>
        <p:txBody>
          <a:bodyPr wrap="none" anchor="ctr"/>
          <a:lstStyle/>
          <a:p>
            <a:endParaRPr lang="en-US"/>
          </a:p>
        </p:txBody>
      </p:sp>
      <p:sp>
        <p:nvSpPr>
          <p:cNvPr id="23" name="Line 32"/>
          <p:cNvSpPr>
            <a:spLocks noChangeShapeType="1"/>
          </p:cNvSpPr>
          <p:nvPr/>
        </p:nvSpPr>
        <p:spPr bwMode="auto">
          <a:xfrm flipV="1">
            <a:off x="6858000" y="4343400"/>
            <a:ext cx="1066800" cy="838200"/>
          </a:xfrm>
          <a:prstGeom prst="line">
            <a:avLst/>
          </a:prstGeom>
          <a:noFill/>
          <a:ln w="9525">
            <a:solidFill>
              <a:schemeClr val="tx1"/>
            </a:solidFill>
            <a:round/>
            <a:headEnd/>
            <a:tailEnd/>
          </a:ln>
          <a:effectLst/>
        </p:spPr>
        <p:txBody>
          <a:bodyPr wrap="none" anchor="ctr"/>
          <a:lstStyle/>
          <a:p>
            <a:endParaRPr lang="en-US"/>
          </a:p>
        </p:txBody>
      </p:sp>
      <p:sp>
        <p:nvSpPr>
          <p:cNvPr id="24" name="Rectangle 33"/>
          <p:cNvSpPr>
            <a:spLocks noChangeArrowheads="1"/>
          </p:cNvSpPr>
          <p:nvPr/>
        </p:nvSpPr>
        <p:spPr bwMode="auto">
          <a:xfrm>
            <a:off x="2590800" y="54864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K</a:t>
            </a:r>
            <a:r>
              <a:rPr lang="en-US" baseline="-25000"/>
              <a:t>2</a:t>
            </a:r>
          </a:p>
        </p:txBody>
      </p:sp>
      <p:sp>
        <p:nvSpPr>
          <p:cNvPr id="25" name="Rectangle 34"/>
          <p:cNvSpPr>
            <a:spLocks noChangeArrowheads="1"/>
          </p:cNvSpPr>
          <p:nvPr/>
        </p:nvSpPr>
        <p:spPr bwMode="auto">
          <a:xfrm>
            <a:off x="1143000" y="54864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K</a:t>
            </a:r>
            <a:r>
              <a:rPr lang="en-US" baseline="-25000"/>
              <a:t>1</a:t>
            </a:r>
          </a:p>
        </p:txBody>
      </p:sp>
      <p:sp>
        <p:nvSpPr>
          <p:cNvPr id="26" name="Rectangle 35"/>
          <p:cNvSpPr>
            <a:spLocks noChangeArrowheads="1"/>
          </p:cNvSpPr>
          <p:nvPr/>
        </p:nvSpPr>
        <p:spPr bwMode="auto">
          <a:xfrm>
            <a:off x="7315200" y="56388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K</a:t>
            </a:r>
            <a:r>
              <a:rPr lang="en-US" baseline="-25000"/>
              <a:t>4</a:t>
            </a:r>
          </a:p>
        </p:txBody>
      </p:sp>
      <p:sp>
        <p:nvSpPr>
          <p:cNvPr id="27" name="Rectangle 36"/>
          <p:cNvSpPr>
            <a:spLocks noChangeArrowheads="1"/>
          </p:cNvSpPr>
          <p:nvPr/>
        </p:nvSpPr>
        <p:spPr bwMode="auto">
          <a:xfrm>
            <a:off x="4724400" y="54864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K</a:t>
            </a:r>
            <a:r>
              <a:rPr lang="en-US" baseline="-25000"/>
              <a:t>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Simple graphs – special cases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563687"/>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Cycle:</a:t>
            </a:r>
            <a:r>
              <a:rPr kumimoji="0" lang="en-US" sz="2000" b="0" i="0" u="none" strike="noStrike" kern="1200" cap="none" spc="0" normalizeH="0" baseline="0" noProof="0" smtClean="0">
                <a:ln>
                  <a:noFill/>
                </a:ln>
                <a:solidFill>
                  <a:schemeClr val="tx1"/>
                </a:solidFill>
                <a:effectLst/>
                <a:uLnTx/>
                <a:uFillTx/>
                <a:latin typeface="+mn-lt"/>
                <a:ea typeface="+mn-ea"/>
                <a:cs typeface="+mn-cs"/>
              </a:rPr>
              <a:t> C</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n ≥ 3 consists of n vertices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3</a:t>
            </a:r>
            <a:r>
              <a:rPr kumimoji="0" lang="en-US" sz="2000" b="0" i="0" u="none" strike="noStrike" kern="1200" cap="none" spc="0" normalizeH="0" baseline="0" noProof="0" smtClean="0">
                <a:ln>
                  <a:noFill/>
                </a:ln>
                <a:solidFill>
                  <a:schemeClr val="tx1"/>
                </a:solidFill>
                <a:effectLst/>
                <a:uLnTx/>
                <a:uFillTx/>
                <a:latin typeface="+mn-lt"/>
                <a:ea typeface="+mn-ea"/>
                <a:cs typeface="+mn-cs"/>
              </a:rPr>
              <a:t> …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and edges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3</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3</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4</a:t>
            </a:r>
            <a:r>
              <a:rPr kumimoji="0" lang="en-US" sz="2000" b="0" i="0" u="none" strike="noStrike" kern="1200" cap="none" spc="0" normalizeH="0" baseline="0" noProof="0" smtClean="0">
                <a:ln>
                  <a:noFill/>
                </a:ln>
                <a:solidFill>
                  <a:schemeClr val="tx1"/>
                </a:solidFill>
                <a:effectLst/>
                <a:uLnTx/>
                <a:uFillTx/>
                <a:latin typeface="+mn-lt"/>
                <a:ea typeface="+mn-ea"/>
                <a:cs typeface="+mn-cs"/>
              </a:rPr>
              <a:t>} …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n-1</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Representation</a:t>
            </a: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Example: C</a:t>
            </a:r>
            <a:r>
              <a:rPr kumimoji="0" lang="en-US" sz="2000" b="0" i="0" u="none" strike="noStrike" kern="1200" cap="none" spc="0" normalizeH="0" baseline="-25000" noProof="0" smtClean="0">
                <a:ln>
                  <a:noFill/>
                </a:ln>
                <a:solidFill>
                  <a:srgbClr val="237AC1"/>
                </a:solidFill>
                <a:effectLst/>
                <a:uLnTx/>
                <a:uFillTx/>
                <a:latin typeface="+mn-lt"/>
                <a:ea typeface="+mn-ea"/>
                <a:cs typeface="+mn-cs"/>
              </a:rPr>
              <a:t>3</a:t>
            </a:r>
            <a:r>
              <a:rPr kumimoji="0" lang="en-US" sz="2000" b="0" i="0" u="none" strike="noStrike" kern="1200" cap="none" spc="0" normalizeH="0" baseline="0" noProof="0" smtClean="0">
                <a:ln>
                  <a:noFill/>
                </a:ln>
                <a:solidFill>
                  <a:srgbClr val="237AC1"/>
                </a:solidFill>
                <a:effectLst/>
                <a:uLnTx/>
                <a:uFillTx/>
                <a:latin typeface="+mn-lt"/>
                <a:ea typeface="+mn-ea"/>
                <a:cs typeface="+mn-cs"/>
              </a:rPr>
              <a:t>, C</a:t>
            </a:r>
            <a:r>
              <a:rPr kumimoji="0" lang="en-US" sz="2000" b="0" i="0" u="none" strike="noStrike" kern="1200" cap="none" spc="0" normalizeH="0" baseline="-25000" noProof="0" smtClean="0">
                <a:ln>
                  <a:noFill/>
                </a:ln>
                <a:solidFill>
                  <a:srgbClr val="237AC1"/>
                </a:solidFill>
                <a:effectLst/>
                <a:uLnTx/>
                <a:uFillTx/>
                <a:latin typeface="+mn-lt"/>
                <a:ea typeface="+mn-ea"/>
                <a:cs typeface="+mn-cs"/>
              </a:rPr>
              <a:t>4</a:t>
            </a:r>
            <a:endParaRPr kumimoji="0" lang="en-US" sz="2000" b="0" i="0" u="none" strike="noStrike" kern="1200" cap="none" spc="0" normalizeH="0" baseline="-2500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743200" y="47244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5" name="Oval 5"/>
          <p:cNvSpPr>
            <a:spLocks noChangeArrowheads="1"/>
          </p:cNvSpPr>
          <p:nvPr/>
        </p:nvSpPr>
        <p:spPr bwMode="auto">
          <a:xfrm>
            <a:off x="3810000" y="47244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6" name="Oval 6"/>
          <p:cNvSpPr>
            <a:spLocks noChangeArrowheads="1"/>
          </p:cNvSpPr>
          <p:nvPr/>
        </p:nvSpPr>
        <p:spPr bwMode="auto">
          <a:xfrm>
            <a:off x="3276600" y="38862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7" name="Oval 7"/>
          <p:cNvSpPr>
            <a:spLocks noChangeArrowheads="1"/>
          </p:cNvSpPr>
          <p:nvPr/>
        </p:nvSpPr>
        <p:spPr bwMode="auto">
          <a:xfrm>
            <a:off x="6400800" y="38100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8" name="Oval 8"/>
          <p:cNvSpPr>
            <a:spLocks noChangeArrowheads="1"/>
          </p:cNvSpPr>
          <p:nvPr/>
        </p:nvSpPr>
        <p:spPr bwMode="auto">
          <a:xfrm>
            <a:off x="7620000" y="38100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9" name="Oval 9"/>
          <p:cNvSpPr>
            <a:spLocks noChangeArrowheads="1"/>
          </p:cNvSpPr>
          <p:nvPr/>
        </p:nvSpPr>
        <p:spPr bwMode="auto">
          <a:xfrm>
            <a:off x="6400800" y="48006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0" name="Oval 10"/>
          <p:cNvSpPr>
            <a:spLocks noChangeArrowheads="1"/>
          </p:cNvSpPr>
          <p:nvPr/>
        </p:nvSpPr>
        <p:spPr bwMode="auto">
          <a:xfrm>
            <a:off x="7620000" y="48006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1" name="Line 11"/>
          <p:cNvSpPr>
            <a:spLocks noChangeShapeType="1"/>
          </p:cNvSpPr>
          <p:nvPr/>
        </p:nvSpPr>
        <p:spPr bwMode="auto">
          <a:xfrm>
            <a:off x="2895600" y="4800600"/>
            <a:ext cx="914400" cy="0"/>
          </a:xfrm>
          <a:prstGeom prst="line">
            <a:avLst/>
          </a:prstGeom>
          <a:noFill/>
          <a:ln w="9525">
            <a:solidFill>
              <a:schemeClr val="tx1"/>
            </a:solidFill>
            <a:round/>
            <a:headEnd/>
            <a:tailEnd/>
          </a:ln>
          <a:effectLst/>
        </p:spPr>
        <p:txBody>
          <a:bodyPr wrap="none" anchor="ctr"/>
          <a:lstStyle/>
          <a:p>
            <a:endParaRPr lang="en-US"/>
          </a:p>
        </p:txBody>
      </p:sp>
      <p:sp>
        <p:nvSpPr>
          <p:cNvPr id="12" name="Line 12"/>
          <p:cNvSpPr>
            <a:spLocks noChangeShapeType="1"/>
          </p:cNvSpPr>
          <p:nvPr/>
        </p:nvSpPr>
        <p:spPr bwMode="auto">
          <a:xfrm>
            <a:off x="3429000" y="4038600"/>
            <a:ext cx="381000" cy="685800"/>
          </a:xfrm>
          <a:prstGeom prst="line">
            <a:avLst/>
          </a:prstGeom>
          <a:noFill/>
          <a:ln w="9525">
            <a:solidFill>
              <a:schemeClr val="tx1"/>
            </a:solidFill>
            <a:round/>
            <a:headEnd/>
            <a:tailEnd/>
          </a:ln>
          <a:effectLst/>
        </p:spPr>
        <p:txBody>
          <a:bodyPr wrap="none" anchor="ctr"/>
          <a:lstStyle/>
          <a:p>
            <a:endParaRPr lang="en-US"/>
          </a:p>
        </p:txBody>
      </p:sp>
      <p:sp>
        <p:nvSpPr>
          <p:cNvPr id="13" name="Line 13"/>
          <p:cNvSpPr>
            <a:spLocks noChangeShapeType="1"/>
          </p:cNvSpPr>
          <p:nvPr/>
        </p:nvSpPr>
        <p:spPr bwMode="auto">
          <a:xfrm flipH="1">
            <a:off x="2819400" y="4038600"/>
            <a:ext cx="457200" cy="685800"/>
          </a:xfrm>
          <a:prstGeom prst="line">
            <a:avLst/>
          </a:prstGeom>
          <a:noFill/>
          <a:ln w="9525">
            <a:solidFill>
              <a:schemeClr val="tx1"/>
            </a:solidFill>
            <a:round/>
            <a:headEnd/>
            <a:tailEnd/>
          </a:ln>
          <a:effectLst/>
        </p:spPr>
        <p:txBody>
          <a:bodyPr wrap="none" anchor="ctr"/>
          <a:lstStyle/>
          <a:p>
            <a:endParaRPr lang="en-US"/>
          </a:p>
        </p:txBody>
      </p:sp>
      <p:sp>
        <p:nvSpPr>
          <p:cNvPr id="14" name="Line 14"/>
          <p:cNvSpPr>
            <a:spLocks noChangeShapeType="1"/>
          </p:cNvSpPr>
          <p:nvPr/>
        </p:nvSpPr>
        <p:spPr bwMode="auto">
          <a:xfrm>
            <a:off x="6553200" y="3886200"/>
            <a:ext cx="1066800" cy="0"/>
          </a:xfrm>
          <a:prstGeom prst="line">
            <a:avLst/>
          </a:prstGeom>
          <a:noFill/>
          <a:ln w="9525">
            <a:solidFill>
              <a:schemeClr val="tx1"/>
            </a:solidFill>
            <a:round/>
            <a:headEnd/>
            <a:tailEnd/>
          </a:ln>
          <a:effectLst/>
        </p:spPr>
        <p:txBody>
          <a:bodyPr wrap="none" anchor="ctr"/>
          <a:lstStyle/>
          <a:p>
            <a:endParaRPr lang="en-US"/>
          </a:p>
        </p:txBody>
      </p:sp>
      <p:sp>
        <p:nvSpPr>
          <p:cNvPr id="15" name="Line 15"/>
          <p:cNvSpPr>
            <a:spLocks noChangeShapeType="1"/>
          </p:cNvSpPr>
          <p:nvPr/>
        </p:nvSpPr>
        <p:spPr bwMode="auto">
          <a:xfrm>
            <a:off x="7696200" y="3962400"/>
            <a:ext cx="0" cy="838200"/>
          </a:xfrm>
          <a:prstGeom prst="line">
            <a:avLst/>
          </a:prstGeom>
          <a:noFill/>
          <a:ln w="9525">
            <a:solidFill>
              <a:schemeClr val="tx1"/>
            </a:solidFill>
            <a:round/>
            <a:headEnd/>
            <a:tailEnd/>
          </a:ln>
          <a:effectLst/>
        </p:spPr>
        <p:txBody>
          <a:bodyPr wrap="none" anchor="ctr"/>
          <a:lstStyle/>
          <a:p>
            <a:endParaRPr lang="en-US"/>
          </a:p>
        </p:txBody>
      </p:sp>
      <p:sp>
        <p:nvSpPr>
          <p:cNvPr id="16" name="Line 16"/>
          <p:cNvSpPr>
            <a:spLocks noChangeShapeType="1"/>
          </p:cNvSpPr>
          <p:nvPr/>
        </p:nvSpPr>
        <p:spPr bwMode="auto">
          <a:xfrm flipH="1">
            <a:off x="6553200" y="4876800"/>
            <a:ext cx="1066800" cy="0"/>
          </a:xfrm>
          <a:prstGeom prst="line">
            <a:avLst/>
          </a:prstGeom>
          <a:noFill/>
          <a:ln w="9525">
            <a:solidFill>
              <a:schemeClr val="tx1"/>
            </a:solidFill>
            <a:round/>
            <a:headEnd/>
            <a:tailEnd/>
          </a:ln>
          <a:effectLst/>
        </p:spPr>
        <p:txBody>
          <a:bodyPr wrap="none" anchor="ctr"/>
          <a:lstStyle/>
          <a:p>
            <a:endParaRPr lang="en-US"/>
          </a:p>
        </p:txBody>
      </p:sp>
      <p:sp>
        <p:nvSpPr>
          <p:cNvPr id="17" name="Line 17"/>
          <p:cNvSpPr>
            <a:spLocks noChangeShapeType="1"/>
          </p:cNvSpPr>
          <p:nvPr/>
        </p:nvSpPr>
        <p:spPr bwMode="auto">
          <a:xfrm>
            <a:off x="6477000" y="3962400"/>
            <a:ext cx="0" cy="838200"/>
          </a:xfrm>
          <a:prstGeom prst="line">
            <a:avLst/>
          </a:prstGeom>
          <a:noFill/>
          <a:ln w="9525">
            <a:solidFill>
              <a:schemeClr val="tx1"/>
            </a:solidFill>
            <a:round/>
            <a:headEnd/>
            <a:tailEnd/>
          </a:ln>
          <a:effectLst/>
        </p:spPr>
        <p:txBody>
          <a:bodyPr wrap="none" anchor="ctr"/>
          <a:lstStyle/>
          <a:p>
            <a:endParaRPr lang="en-US"/>
          </a:p>
        </p:txBody>
      </p:sp>
      <p:sp>
        <p:nvSpPr>
          <p:cNvPr id="18" name="Rectangle 18"/>
          <p:cNvSpPr>
            <a:spLocks noChangeArrowheads="1"/>
          </p:cNvSpPr>
          <p:nvPr/>
        </p:nvSpPr>
        <p:spPr bwMode="auto">
          <a:xfrm>
            <a:off x="3200400" y="55626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C</a:t>
            </a:r>
            <a:r>
              <a:rPr lang="en-US" baseline="-25000"/>
              <a:t>3</a:t>
            </a:r>
          </a:p>
        </p:txBody>
      </p:sp>
      <p:sp>
        <p:nvSpPr>
          <p:cNvPr id="19" name="Rectangle 19"/>
          <p:cNvSpPr>
            <a:spLocks noChangeArrowheads="1"/>
          </p:cNvSpPr>
          <p:nvPr/>
        </p:nvSpPr>
        <p:spPr bwMode="auto">
          <a:xfrm>
            <a:off x="7010400" y="55626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C</a:t>
            </a:r>
            <a:r>
              <a:rPr lang="en-US" baseline="-25000"/>
              <a:t>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Simple graphs – special cases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639887"/>
          </a:xfrm>
          <a:prstGeom prst="rect">
            <a:avLst/>
          </a:prstGeom>
        </p:spPr>
        <p:txBody>
          <a:bodyPr/>
          <a:lstStyle/>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2"/>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Wheels:</a:t>
            </a:r>
            <a:r>
              <a:rPr kumimoji="0" lang="en-US" sz="2000" b="0" i="0" u="none" strike="noStrike" kern="1200" cap="none" spc="0" normalizeH="0" baseline="0" noProof="0" smtClean="0">
                <a:ln>
                  <a:noFill/>
                </a:ln>
                <a:solidFill>
                  <a:schemeClr val="tx1"/>
                </a:solidFill>
                <a:effectLst/>
                <a:uLnTx/>
                <a:uFillTx/>
                <a:latin typeface="+mn-lt"/>
                <a:ea typeface="+mn-ea"/>
                <a:cs typeface="+mn-cs"/>
              </a:rPr>
              <a:t> W</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obtained by adding additional vertex to Cn and connecting all vertices to this new vertex by new edges.</a:t>
            </a:r>
            <a:r>
              <a:rPr kumimoji="0" lang="en-US" sz="3200" b="0" i="0" u="none" strike="noStrike" kern="1200" cap="none" spc="0" normalizeH="0" baseline="0" noProof="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8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rgbClr val="237AC1"/>
                </a:solidFill>
                <a:effectLst/>
                <a:uLnTx/>
                <a:uFillTx/>
                <a:latin typeface="+mn-lt"/>
                <a:ea typeface="+mn-ea"/>
                <a:cs typeface="+mn-cs"/>
              </a:rPr>
              <a:t>	Representation Example: W</a:t>
            </a:r>
            <a:r>
              <a:rPr kumimoji="0" lang="en-US" sz="2000" b="0" i="0" u="none" strike="noStrike" kern="1200" cap="none" spc="0" normalizeH="0" baseline="-25000" noProof="0" smtClean="0">
                <a:ln>
                  <a:noFill/>
                </a:ln>
                <a:solidFill>
                  <a:srgbClr val="237AC1"/>
                </a:solidFill>
                <a:effectLst/>
                <a:uLnTx/>
                <a:uFillTx/>
                <a:latin typeface="+mn-lt"/>
                <a:ea typeface="+mn-ea"/>
                <a:cs typeface="+mn-cs"/>
              </a:rPr>
              <a:t>3</a:t>
            </a:r>
            <a:r>
              <a:rPr kumimoji="0" lang="en-US" sz="2000" b="0" i="0" u="none" strike="noStrike" kern="1200" cap="none" spc="0" normalizeH="0" baseline="0" noProof="0" smtClean="0">
                <a:ln>
                  <a:noFill/>
                </a:ln>
                <a:solidFill>
                  <a:srgbClr val="237AC1"/>
                </a:solidFill>
                <a:effectLst/>
                <a:uLnTx/>
                <a:uFillTx/>
                <a:latin typeface="+mn-lt"/>
                <a:ea typeface="+mn-ea"/>
                <a:cs typeface="+mn-cs"/>
              </a:rPr>
              <a:t>, W</a:t>
            </a:r>
            <a:r>
              <a:rPr kumimoji="0" lang="en-US" sz="2000" b="0" i="0" u="none" strike="noStrike" kern="1200" cap="none" spc="0" normalizeH="0" baseline="-25000" noProof="0" smtClean="0">
                <a:ln>
                  <a:noFill/>
                </a:ln>
                <a:solidFill>
                  <a:srgbClr val="237AC1"/>
                </a:solidFill>
                <a:effectLst/>
                <a:uLnTx/>
                <a:uFillTx/>
                <a:latin typeface="+mn-lt"/>
                <a:ea typeface="+mn-ea"/>
                <a:cs typeface="+mn-cs"/>
              </a:rPr>
              <a:t>4</a:t>
            </a:r>
            <a:r>
              <a:rPr kumimoji="0" lang="en-US" sz="3200" b="0" i="0" u="none" strike="noStrike" kern="1200" cap="none" spc="0" normalizeH="0" baseline="0" noProof="0" smtClean="0">
                <a:ln>
                  <a:noFill/>
                </a:ln>
                <a:solidFill>
                  <a:srgbClr val="237AC1"/>
                </a:solidFill>
                <a:effectLst/>
                <a:uLnTx/>
                <a:uFillTx/>
                <a:latin typeface="+mn-lt"/>
                <a:ea typeface="+mn-ea"/>
                <a:cs typeface="+mn-cs"/>
              </a:rPr>
              <a:t> </a:t>
            </a:r>
            <a:endParaRPr kumimoji="0" lang="en-US" sz="3200" b="0" i="0" u="none" strike="noStrike" kern="1200" cap="none" spc="0" normalizeH="0" baseline="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971800" y="42672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5" name="Oval 5"/>
          <p:cNvSpPr>
            <a:spLocks noChangeArrowheads="1"/>
          </p:cNvSpPr>
          <p:nvPr/>
        </p:nvSpPr>
        <p:spPr bwMode="auto">
          <a:xfrm>
            <a:off x="2286000" y="54864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6" name="Oval 6"/>
          <p:cNvSpPr>
            <a:spLocks noChangeArrowheads="1"/>
          </p:cNvSpPr>
          <p:nvPr/>
        </p:nvSpPr>
        <p:spPr bwMode="auto">
          <a:xfrm>
            <a:off x="3733800" y="54864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7" name="Oval 7"/>
          <p:cNvSpPr>
            <a:spLocks noChangeArrowheads="1"/>
          </p:cNvSpPr>
          <p:nvPr/>
        </p:nvSpPr>
        <p:spPr bwMode="auto">
          <a:xfrm>
            <a:off x="2971800" y="5029200"/>
            <a:ext cx="152400" cy="152400"/>
          </a:xfrm>
          <a:prstGeom prst="ellipse">
            <a:avLst/>
          </a:prstGeom>
          <a:solidFill>
            <a:srgbClr val="237AC1"/>
          </a:solidFill>
          <a:ln w="9525" algn="ctr">
            <a:solidFill>
              <a:schemeClr val="tx1"/>
            </a:solidFill>
            <a:round/>
            <a:headEnd/>
            <a:tailEnd/>
          </a:ln>
          <a:effectLst/>
        </p:spPr>
        <p:txBody>
          <a:bodyPr wrap="none" anchor="ctr"/>
          <a:lstStyle/>
          <a:p>
            <a:endParaRPr lang="en-US"/>
          </a:p>
        </p:txBody>
      </p:sp>
      <p:sp>
        <p:nvSpPr>
          <p:cNvPr id="8" name="Line 8"/>
          <p:cNvSpPr>
            <a:spLocks noChangeShapeType="1"/>
          </p:cNvSpPr>
          <p:nvPr/>
        </p:nvSpPr>
        <p:spPr bwMode="auto">
          <a:xfrm>
            <a:off x="3048000" y="4419600"/>
            <a:ext cx="0" cy="609600"/>
          </a:xfrm>
          <a:prstGeom prst="line">
            <a:avLst/>
          </a:prstGeom>
          <a:noFill/>
          <a:ln w="9525">
            <a:solidFill>
              <a:schemeClr val="tx1"/>
            </a:solidFill>
            <a:round/>
            <a:headEnd/>
            <a:tailEnd/>
          </a:ln>
          <a:effectLst/>
        </p:spPr>
        <p:txBody>
          <a:bodyPr wrap="none" anchor="ctr"/>
          <a:lstStyle/>
          <a:p>
            <a:endParaRPr lang="en-US"/>
          </a:p>
        </p:txBody>
      </p:sp>
      <p:sp>
        <p:nvSpPr>
          <p:cNvPr id="9" name="Line 10"/>
          <p:cNvSpPr>
            <a:spLocks noChangeShapeType="1"/>
          </p:cNvSpPr>
          <p:nvPr/>
        </p:nvSpPr>
        <p:spPr bwMode="auto">
          <a:xfrm>
            <a:off x="3124200" y="5105400"/>
            <a:ext cx="609600" cy="381000"/>
          </a:xfrm>
          <a:prstGeom prst="line">
            <a:avLst/>
          </a:prstGeom>
          <a:noFill/>
          <a:ln w="9525">
            <a:solidFill>
              <a:schemeClr val="tx1"/>
            </a:solidFill>
            <a:round/>
            <a:headEnd/>
            <a:tailEnd/>
          </a:ln>
          <a:effectLst/>
        </p:spPr>
        <p:txBody>
          <a:bodyPr wrap="none" anchor="ctr"/>
          <a:lstStyle/>
          <a:p>
            <a:endParaRPr lang="en-US"/>
          </a:p>
        </p:txBody>
      </p:sp>
      <p:sp>
        <p:nvSpPr>
          <p:cNvPr id="10" name="Line 11"/>
          <p:cNvSpPr>
            <a:spLocks noChangeShapeType="1"/>
          </p:cNvSpPr>
          <p:nvPr/>
        </p:nvSpPr>
        <p:spPr bwMode="auto">
          <a:xfrm flipH="1">
            <a:off x="2438400" y="5105400"/>
            <a:ext cx="533400" cy="381000"/>
          </a:xfrm>
          <a:prstGeom prst="line">
            <a:avLst/>
          </a:prstGeom>
          <a:noFill/>
          <a:ln w="9525">
            <a:solidFill>
              <a:schemeClr val="tx1"/>
            </a:solidFill>
            <a:round/>
            <a:headEnd/>
            <a:tailEnd/>
          </a:ln>
          <a:effectLst/>
        </p:spPr>
        <p:txBody>
          <a:bodyPr wrap="none" anchor="ctr"/>
          <a:lstStyle/>
          <a:p>
            <a:endParaRPr lang="en-US"/>
          </a:p>
        </p:txBody>
      </p:sp>
      <p:sp>
        <p:nvSpPr>
          <p:cNvPr id="11" name="Line 12"/>
          <p:cNvSpPr>
            <a:spLocks noChangeShapeType="1"/>
          </p:cNvSpPr>
          <p:nvPr/>
        </p:nvSpPr>
        <p:spPr bwMode="auto">
          <a:xfrm>
            <a:off x="2438400" y="5562600"/>
            <a:ext cx="1295400" cy="0"/>
          </a:xfrm>
          <a:prstGeom prst="line">
            <a:avLst/>
          </a:prstGeom>
          <a:noFill/>
          <a:ln w="9525">
            <a:solidFill>
              <a:schemeClr val="tx1"/>
            </a:solidFill>
            <a:round/>
            <a:headEnd/>
            <a:tailEnd/>
          </a:ln>
          <a:effectLst/>
        </p:spPr>
        <p:txBody>
          <a:bodyPr wrap="none" anchor="ctr"/>
          <a:lstStyle/>
          <a:p>
            <a:endParaRPr lang="en-US"/>
          </a:p>
        </p:txBody>
      </p:sp>
      <p:sp>
        <p:nvSpPr>
          <p:cNvPr id="12" name="Line 13"/>
          <p:cNvSpPr>
            <a:spLocks noChangeShapeType="1"/>
          </p:cNvSpPr>
          <p:nvPr/>
        </p:nvSpPr>
        <p:spPr bwMode="auto">
          <a:xfrm>
            <a:off x="3124200" y="4419600"/>
            <a:ext cx="685800" cy="1066800"/>
          </a:xfrm>
          <a:prstGeom prst="line">
            <a:avLst/>
          </a:prstGeom>
          <a:noFill/>
          <a:ln w="9525">
            <a:solidFill>
              <a:schemeClr val="tx1"/>
            </a:solidFill>
            <a:round/>
            <a:headEnd/>
            <a:tailEnd/>
          </a:ln>
          <a:effectLst/>
        </p:spPr>
        <p:txBody>
          <a:bodyPr wrap="none" anchor="ctr"/>
          <a:lstStyle/>
          <a:p>
            <a:endParaRPr lang="en-US"/>
          </a:p>
        </p:txBody>
      </p:sp>
      <p:sp>
        <p:nvSpPr>
          <p:cNvPr id="13" name="Line 14"/>
          <p:cNvSpPr>
            <a:spLocks noChangeShapeType="1"/>
          </p:cNvSpPr>
          <p:nvPr/>
        </p:nvSpPr>
        <p:spPr bwMode="auto">
          <a:xfrm flipH="1">
            <a:off x="2362200" y="4419600"/>
            <a:ext cx="609600" cy="1066800"/>
          </a:xfrm>
          <a:prstGeom prst="line">
            <a:avLst/>
          </a:prstGeom>
          <a:noFill/>
          <a:ln w="9525">
            <a:solidFill>
              <a:schemeClr val="tx1"/>
            </a:solidFill>
            <a:round/>
            <a:headEnd/>
            <a:tailEnd/>
          </a:ln>
          <a:effectLst/>
        </p:spPr>
        <p:txBody>
          <a:bodyPr wrap="none" anchor="ctr"/>
          <a:lstStyle/>
          <a:p>
            <a:endParaRPr lang="en-US"/>
          </a:p>
        </p:txBody>
      </p:sp>
      <p:sp>
        <p:nvSpPr>
          <p:cNvPr id="14" name="Oval 15"/>
          <p:cNvSpPr>
            <a:spLocks noChangeArrowheads="1"/>
          </p:cNvSpPr>
          <p:nvPr/>
        </p:nvSpPr>
        <p:spPr bwMode="auto">
          <a:xfrm>
            <a:off x="6781800" y="4724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5" name="Oval 16"/>
          <p:cNvSpPr>
            <a:spLocks noChangeArrowheads="1"/>
          </p:cNvSpPr>
          <p:nvPr/>
        </p:nvSpPr>
        <p:spPr bwMode="auto">
          <a:xfrm>
            <a:off x="6019800" y="40386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6" name="Oval 17"/>
          <p:cNvSpPr>
            <a:spLocks noChangeArrowheads="1"/>
          </p:cNvSpPr>
          <p:nvPr/>
        </p:nvSpPr>
        <p:spPr bwMode="auto">
          <a:xfrm>
            <a:off x="7543800" y="40386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7" name="Oval 18"/>
          <p:cNvSpPr>
            <a:spLocks noChangeArrowheads="1"/>
          </p:cNvSpPr>
          <p:nvPr/>
        </p:nvSpPr>
        <p:spPr bwMode="auto">
          <a:xfrm>
            <a:off x="7543800" y="5486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8" name="Oval 19"/>
          <p:cNvSpPr>
            <a:spLocks noChangeArrowheads="1"/>
          </p:cNvSpPr>
          <p:nvPr/>
        </p:nvSpPr>
        <p:spPr bwMode="auto">
          <a:xfrm>
            <a:off x="6019800" y="5486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9" name="Line 21"/>
          <p:cNvSpPr>
            <a:spLocks noChangeShapeType="1"/>
          </p:cNvSpPr>
          <p:nvPr/>
        </p:nvSpPr>
        <p:spPr bwMode="auto">
          <a:xfrm>
            <a:off x="6172200" y="4114800"/>
            <a:ext cx="1371600" cy="0"/>
          </a:xfrm>
          <a:prstGeom prst="line">
            <a:avLst/>
          </a:prstGeom>
          <a:noFill/>
          <a:ln w="9525">
            <a:solidFill>
              <a:schemeClr val="tx1"/>
            </a:solidFill>
            <a:round/>
            <a:headEnd/>
            <a:tailEnd/>
          </a:ln>
          <a:effectLst/>
        </p:spPr>
        <p:txBody>
          <a:bodyPr wrap="none" anchor="ctr"/>
          <a:lstStyle/>
          <a:p>
            <a:endParaRPr lang="en-US"/>
          </a:p>
        </p:txBody>
      </p:sp>
      <p:sp>
        <p:nvSpPr>
          <p:cNvPr id="20" name="Line 22"/>
          <p:cNvSpPr>
            <a:spLocks noChangeShapeType="1"/>
          </p:cNvSpPr>
          <p:nvPr/>
        </p:nvSpPr>
        <p:spPr bwMode="auto">
          <a:xfrm>
            <a:off x="6096000" y="4191000"/>
            <a:ext cx="0" cy="1295400"/>
          </a:xfrm>
          <a:prstGeom prst="line">
            <a:avLst/>
          </a:prstGeom>
          <a:noFill/>
          <a:ln w="9525">
            <a:solidFill>
              <a:schemeClr val="tx1"/>
            </a:solidFill>
            <a:round/>
            <a:headEnd/>
            <a:tailEnd/>
          </a:ln>
          <a:effectLst/>
        </p:spPr>
        <p:txBody>
          <a:bodyPr wrap="none" anchor="ctr"/>
          <a:lstStyle/>
          <a:p>
            <a:endParaRPr lang="en-US"/>
          </a:p>
        </p:txBody>
      </p:sp>
      <p:sp>
        <p:nvSpPr>
          <p:cNvPr id="21" name="Line 23"/>
          <p:cNvSpPr>
            <a:spLocks noChangeShapeType="1"/>
          </p:cNvSpPr>
          <p:nvPr/>
        </p:nvSpPr>
        <p:spPr bwMode="auto">
          <a:xfrm>
            <a:off x="6172200" y="5562600"/>
            <a:ext cx="1371600" cy="0"/>
          </a:xfrm>
          <a:prstGeom prst="line">
            <a:avLst/>
          </a:prstGeom>
          <a:noFill/>
          <a:ln w="9525">
            <a:solidFill>
              <a:schemeClr val="tx1"/>
            </a:solidFill>
            <a:round/>
            <a:headEnd/>
            <a:tailEnd/>
          </a:ln>
          <a:effectLst/>
        </p:spPr>
        <p:txBody>
          <a:bodyPr wrap="none" anchor="ctr"/>
          <a:lstStyle/>
          <a:p>
            <a:endParaRPr lang="en-US"/>
          </a:p>
        </p:txBody>
      </p:sp>
      <p:sp>
        <p:nvSpPr>
          <p:cNvPr id="22" name="Line 24"/>
          <p:cNvSpPr>
            <a:spLocks noChangeShapeType="1"/>
          </p:cNvSpPr>
          <p:nvPr/>
        </p:nvSpPr>
        <p:spPr bwMode="auto">
          <a:xfrm>
            <a:off x="7620000" y="4191000"/>
            <a:ext cx="0" cy="1295400"/>
          </a:xfrm>
          <a:prstGeom prst="line">
            <a:avLst/>
          </a:prstGeom>
          <a:noFill/>
          <a:ln w="9525">
            <a:solidFill>
              <a:schemeClr val="tx1"/>
            </a:solidFill>
            <a:round/>
            <a:headEnd/>
            <a:tailEnd/>
          </a:ln>
          <a:effectLst/>
        </p:spPr>
        <p:txBody>
          <a:bodyPr wrap="none" anchor="ctr"/>
          <a:lstStyle/>
          <a:p>
            <a:endParaRPr lang="en-US"/>
          </a:p>
        </p:txBody>
      </p:sp>
      <p:sp>
        <p:nvSpPr>
          <p:cNvPr id="23" name="Line 25"/>
          <p:cNvSpPr>
            <a:spLocks noChangeShapeType="1"/>
          </p:cNvSpPr>
          <p:nvPr/>
        </p:nvSpPr>
        <p:spPr bwMode="auto">
          <a:xfrm>
            <a:off x="6172200" y="4191000"/>
            <a:ext cx="609600" cy="533400"/>
          </a:xfrm>
          <a:prstGeom prst="line">
            <a:avLst/>
          </a:prstGeom>
          <a:noFill/>
          <a:ln w="9525">
            <a:solidFill>
              <a:schemeClr val="tx1"/>
            </a:solidFill>
            <a:round/>
            <a:headEnd/>
            <a:tailEnd/>
          </a:ln>
          <a:effectLst/>
        </p:spPr>
        <p:txBody>
          <a:bodyPr wrap="none" anchor="ctr"/>
          <a:lstStyle/>
          <a:p>
            <a:endParaRPr lang="en-US"/>
          </a:p>
        </p:txBody>
      </p:sp>
      <p:sp>
        <p:nvSpPr>
          <p:cNvPr id="24" name="Line 26"/>
          <p:cNvSpPr>
            <a:spLocks noChangeShapeType="1"/>
          </p:cNvSpPr>
          <p:nvPr/>
        </p:nvSpPr>
        <p:spPr bwMode="auto">
          <a:xfrm flipH="1">
            <a:off x="6934200" y="4114800"/>
            <a:ext cx="609600" cy="609600"/>
          </a:xfrm>
          <a:prstGeom prst="line">
            <a:avLst/>
          </a:prstGeom>
          <a:noFill/>
          <a:ln w="9525">
            <a:solidFill>
              <a:schemeClr val="tx1"/>
            </a:solidFill>
            <a:round/>
            <a:headEnd/>
            <a:tailEnd/>
          </a:ln>
          <a:effectLst/>
        </p:spPr>
        <p:txBody>
          <a:bodyPr wrap="none" anchor="ctr"/>
          <a:lstStyle/>
          <a:p>
            <a:endParaRPr lang="en-US"/>
          </a:p>
        </p:txBody>
      </p:sp>
      <p:sp>
        <p:nvSpPr>
          <p:cNvPr id="25" name="Line 27"/>
          <p:cNvSpPr>
            <a:spLocks noChangeShapeType="1"/>
          </p:cNvSpPr>
          <p:nvPr/>
        </p:nvSpPr>
        <p:spPr bwMode="auto">
          <a:xfrm>
            <a:off x="6934200" y="4876800"/>
            <a:ext cx="609600" cy="609600"/>
          </a:xfrm>
          <a:prstGeom prst="line">
            <a:avLst/>
          </a:prstGeom>
          <a:noFill/>
          <a:ln w="9525">
            <a:solidFill>
              <a:schemeClr val="tx1"/>
            </a:solidFill>
            <a:round/>
            <a:headEnd/>
            <a:tailEnd/>
          </a:ln>
          <a:effectLst/>
        </p:spPr>
        <p:txBody>
          <a:bodyPr wrap="none" anchor="ctr"/>
          <a:lstStyle/>
          <a:p>
            <a:endParaRPr lang="en-US"/>
          </a:p>
        </p:txBody>
      </p:sp>
      <p:sp>
        <p:nvSpPr>
          <p:cNvPr id="26" name="Line 28"/>
          <p:cNvSpPr>
            <a:spLocks noChangeShapeType="1"/>
          </p:cNvSpPr>
          <p:nvPr/>
        </p:nvSpPr>
        <p:spPr bwMode="auto">
          <a:xfrm flipH="1">
            <a:off x="6172200" y="4876800"/>
            <a:ext cx="609600" cy="609600"/>
          </a:xfrm>
          <a:prstGeom prst="line">
            <a:avLst/>
          </a:prstGeom>
          <a:noFill/>
          <a:ln w="9525">
            <a:solidFill>
              <a:schemeClr val="tx1"/>
            </a:solidFill>
            <a:round/>
            <a:headEnd/>
            <a:tailEnd/>
          </a:ln>
          <a:effectLst/>
        </p:spPr>
        <p:txBody>
          <a:bodyPr wrap="none" anchor="ctr"/>
          <a:lstStyle/>
          <a:p>
            <a:endParaRPr lang="en-US"/>
          </a:p>
        </p:txBody>
      </p:sp>
      <p:sp>
        <p:nvSpPr>
          <p:cNvPr id="27" name="Rectangle 29"/>
          <p:cNvSpPr>
            <a:spLocks noChangeArrowheads="1"/>
          </p:cNvSpPr>
          <p:nvPr/>
        </p:nvSpPr>
        <p:spPr bwMode="auto">
          <a:xfrm>
            <a:off x="2895600" y="59436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W</a:t>
            </a:r>
            <a:r>
              <a:rPr lang="en-US" baseline="-25000"/>
              <a:t>3</a:t>
            </a:r>
          </a:p>
        </p:txBody>
      </p:sp>
      <p:sp>
        <p:nvSpPr>
          <p:cNvPr id="28" name="Rectangle 30"/>
          <p:cNvSpPr>
            <a:spLocks noChangeArrowheads="1"/>
          </p:cNvSpPr>
          <p:nvPr/>
        </p:nvSpPr>
        <p:spPr bwMode="auto">
          <a:xfrm>
            <a:off x="6858000" y="60198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W</a:t>
            </a:r>
            <a:r>
              <a:rPr lang="en-US" baseline="-25000"/>
              <a:t>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Simple graphs – special cases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868487"/>
          </a:xfrm>
          <a:prstGeom prst="rect">
            <a:avLst/>
          </a:prstGeom>
        </p:spPr>
        <p:txBody>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2000" b="1" i="0" u="none" strike="noStrike" kern="1200" cap="none" spc="0" normalizeH="0" baseline="0" noProof="0" smtClean="0">
                <a:ln>
                  <a:noFill/>
                </a:ln>
                <a:solidFill>
                  <a:schemeClr val="tx1"/>
                </a:solidFill>
                <a:effectLst/>
                <a:uLnTx/>
                <a:uFillTx/>
                <a:latin typeface="+mn-lt"/>
                <a:ea typeface="+mn-ea"/>
                <a:cs typeface="+mn-cs"/>
              </a:rPr>
              <a:t>N-cubes:</a:t>
            </a:r>
            <a:r>
              <a:rPr kumimoji="0" lang="en-US" sz="2000" b="0" i="0" u="none" strike="noStrike" kern="1200" cap="none" spc="0" normalizeH="0" baseline="0" noProof="0" smtClean="0">
                <a:ln>
                  <a:noFill/>
                </a:ln>
                <a:solidFill>
                  <a:schemeClr val="tx1"/>
                </a:solidFill>
                <a:effectLst/>
                <a:uLnTx/>
                <a:uFillTx/>
                <a:latin typeface="+mn-lt"/>
                <a:ea typeface="+mn-ea"/>
                <a:cs typeface="+mn-cs"/>
              </a:rPr>
              <a:t> Q</a:t>
            </a:r>
            <a:r>
              <a:rPr kumimoji="0" lang="en-US" sz="2000" b="0" i="0" u="none" strike="noStrike" kern="1200" cap="none" spc="0" normalizeH="0" baseline="-25000" noProof="0" smtClean="0">
                <a:ln>
                  <a:noFill/>
                </a:ln>
                <a:solidFill>
                  <a:schemeClr val="tx1"/>
                </a:solidFill>
                <a:effectLst/>
                <a:uLnTx/>
                <a:uFillTx/>
                <a:latin typeface="+mn-lt"/>
                <a:ea typeface="+mn-ea"/>
                <a:cs typeface="+mn-cs"/>
              </a:rPr>
              <a:t>n</a:t>
            </a:r>
            <a:r>
              <a:rPr kumimoji="0" lang="en-US" sz="2000" b="0" i="0" u="none" strike="noStrike" kern="1200" cap="none" spc="0" normalizeH="0" baseline="0" noProof="0" smtClean="0">
                <a:ln>
                  <a:noFill/>
                </a:ln>
                <a:solidFill>
                  <a:schemeClr val="tx1"/>
                </a:solidFill>
                <a:effectLst/>
                <a:uLnTx/>
                <a:uFillTx/>
                <a:latin typeface="+mn-lt"/>
                <a:ea typeface="+mn-ea"/>
                <a:cs typeface="+mn-cs"/>
              </a:rPr>
              <a:t>, vertices represented by 2n bit strings of length n. Two vertices are adjacent if and only if the bit strings that they represent differ by exactly one bit positions </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Representation Example: Q</a:t>
            </a:r>
            <a:r>
              <a:rPr kumimoji="0" lang="en-US" sz="2000" b="0" i="0" u="none" strike="noStrike" kern="1200" cap="none" spc="0" normalizeH="0" baseline="-25000" noProof="0" smtClean="0">
                <a:ln>
                  <a:noFill/>
                </a:ln>
                <a:solidFill>
                  <a:srgbClr val="237AC1"/>
                </a:solidFill>
                <a:effectLst/>
                <a:uLnTx/>
                <a:uFillTx/>
                <a:latin typeface="+mn-lt"/>
                <a:ea typeface="+mn-ea"/>
                <a:cs typeface="+mn-cs"/>
              </a:rPr>
              <a:t>1</a:t>
            </a:r>
            <a:r>
              <a:rPr kumimoji="0" lang="en-US" sz="2000" b="0" i="0" u="none" strike="noStrike" kern="1200" cap="none" spc="0" normalizeH="0" baseline="0" noProof="0" smtClean="0">
                <a:ln>
                  <a:noFill/>
                </a:ln>
                <a:solidFill>
                  <a:srgbClr val="237AC1"/>
                </a:solidFill>
                <a:effectLst/>
                <a:uLnTx/>
                <a:uFillTx/>
                <a:latin typeface="+mn-lt"/>
                <a:ea typeface="+mn-ea"/>
                <a:cs typeface="+mn-cs"/>
              </a:rPr>
              <a:t>, Q</a:t>
            </a:r>
            <a:r>
              <a:rPr kumimoji="0" lang="en-US" sz="2000" b="0" i="0" u="none" strike="noStrike" kern="1200" cap="none" spc="0" normalizeH="0" baseline="-25000" noProof="0" smtClean="0">
                <a:ln>
                  <a:noFill/>
                </a:ln>
                <a:solidFill>
                  <a:srgbClr val="237AC1"/>
                </a:solidFill>
                <a:effectLst/>
                <a:uLnTx/>
                <a:uFillTx/>
                <a:latin typeface="+mn-lt"/>
                <a:ea typeface="+mn-ea"/>
                <a:cs typeface="+mn-cs"/>
              </a:rPr>
              <a:t>2</a:t>
            </a:r>
            <a:endParaRPr kumimoji="0" lang="en-US" sz="2000" b="0" i="0" u="none" strike="noStrike" kern="1200" cap="none" spc="0" normalizeH="0" baseline="-2500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286000" y="4876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5" name="Oval 5"/>
          <p:cNvSpPr>
            <a:spLocks noChangeArrowheads="1"/>
          </p:cNvSpPr>
          <p:nvPr/>
        </p:nvSpPr>
        <p:spPr bwMode="auto">
          <a:xfrm>
            <a:off x="3352800" y="4876800"/>
            <a:ext cx="152400" cy="152400"/>
          </a:xfrm>
          <a:prstGeom prst="ellipse">
            <a:avLst/>
          </a:prstGeom>
          <a:solidFill>
            <a:schemeClr val="accent2"/>
          </a:solidFill>
          <a:ln w="9525" algn="ctr">
            <a:solidFill>
              <a:schemeClr val="tx1"/>
            </a:solidFill>
            <a:round/>
            <a:headEnd/>
            <a:tailEnd/>
          </a:ln>
          <a:effectLst/>
        </p:spPr>
        <p:txBody>
          <a:bodyPr wrap="none" anchor="ctr"/>
          <a:lstStyle/>
          <a:p>
            <a:endParaRPr lang="en-US"/>
          </a:p>
        </p:txBody>
      </p:sp>
      <p:sp>
        <p:nvSpPr>
          <p:cNvPr id="6" name="Oval 6"/>
          <p:cNvSpPr>
            <a:spLocks noChangeArrowheads="1"/>
          </p:cNvSpPr>
          <p:nvPr/>
        </p:nvSpPr>
        <p:spPr bwMode="auto">
          <a:xfrm>
            <a:off x="4800600" y="4343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7" name="Oval 7"/>
          <p:cNvSpPr>
            <a:spLocks noChangeArrowheads="1"/>
          </p:cNvSpPr>
          <p:nvPr/>
        </p:nvSpPr>
        <p:spPr bwMode="auto">
          <a:xfrm>
            <a:off x="6096000" y="5486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8" name="Oval 8"/>
          <p:cNvSpPr>
            <a:spLocks noChangeArrowheads="1"/>
          </p:cNvSpPr>
          <p:nvPr/>
        </p:nvSpPr>
        <p:spPr bwMode="auto">
          <a:xfrm>
            <a:off x="4800600" y="5486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9" name="Oval 9"/>
          <p:cNvSpPr>
            <a:spLocks noChangeArrowheads="1"/>
          </p:cNvSpPr>
          <p:nvPr/>
        </p:nvSpPr>
        <p:spPr bwMode="auto">
          <a:xfrm>
            <a:off x="6096000" y="4343400"/>
            <a:ext cx="152400" cy="152400"/>
          </a:xfrm>
          <a:prstGeom prst="ellipse">
            <a:avLst/>
          </a:prstGeom>
          <a:solidFill>
            <a:schemeClr val="accent1"/>
          </a:solidFill>
          <a:ln w="9525" algn="ctr">
            <a:solidFill>
              <a:schemeClr val="tx1"/>
            </a:solidFill>
            <a:round/>
            <a:headEnd/>
            <a:tailEnd/>
          </a:ln>
          <a:effectLst/>
        </p:spPr>
        <p:txBody>
          <a:bodyPr wrap="none" anchor="ctr"/>
          <a:lstStyle/>
          <a:p>
            <a:endParaRPr lang="en-US"/>
          </a:p>
        </p:txBody>
      </p:sp>
      <p:sp>
        <p:nvSpPr>
          <p:cNvPr id="10" name="Line 10"/>
          <p:cNvSpPr>
            <a:spLocks noChangeShapeType="1"/>
          </p:cNvSpPr>
          <p:nvPr/>
        </p:nvSpPr>
        <p:spPr bwMode="auto">
          <a:xfrm>
            <a:off x="2438400" y="4953000"/>
            <a:ext cx="914400" cy="0"/>
          </a:xfrm>
          <a:prstGeom prst="line">
            <a:avLst/>
          </a:prstGeom>
          <a:noFill/>
          <a:ln w="9525">
            <a:solidFill>
              <a:schemeClr val="tx1"/>
            </a:solidFill>
            <a:round/>
            <a:headEnd/>
            <a:tailEnd/>
          </a:ln>
          <a:effectLst/>
        </p:spPr>
        <p:txBody>
          <a:bodyPr wrap="none" anchor="ctr"/>
          <a:lstStyle/>
          <a:p>
            <a:endParaRPr lang="en-US"/>
          </a:p>
        </p:txBody>
      </p:sp>
      <p:sp>
        <p:nvSpPr>
          <p:cNvPr id="11" name="Line 11"/>
          <p:cNvSpPr>
            <a:spLocks noChangeShapeType="1"/>
          </p:cNvSpPr>
          <p:nvPr/>
        </p:nvSpPr>
        <p:spPr bwMode="auto">
          <a:xfrm>
            <a:off x="4953000" y="4419600"/>
            <a:ext cx="1143000" cy="0"/>
          </a:xfrm>
          <a:prstGeom prst="line">
            <a:avLst/>
          </a:prstGeom>
          <a:noFill/>
          <a:ln w="9525">
            <a:solidFill>
              <a:schemeClr val="tx1"/>
            </a:solidFill>
            <a:round/>
            <a:headEnd/>
            <a:tailEnd/>
          </a:ln>
          <a:effectLst/>
        </p:spPr>
        <p:txBody>
          <a:bodyPr wrap="none" anchor="ctr"/>
          <a:lstStyle/>
          <a:p>
            <a:endParaRPr lang="en-US"/>
          </a:p>
        </p:txBody>
      </p:sp>
      <p:sp>
        <p:nvSpPr>
          <p:cNvPr id="12" name="Line 12"/>
          <p:cNvSpPr>
            <a:spLocks noChangeShapeType="1"/>
          </p:cNvSpPr>
          <p:nvPr/>
        </p:nvSpPr>
        <p:spPr bwMode="auto">
          <a:xfrm>
            <a:off x="4876800" y="4495800"/>
            <a:ext cx="0" cy="990600"/>
          </a:xfrm>
          <a:prstGeom prst="line">
            <a:avLst/>
          </a:prstGeom>
          <a:noFill/>
          <a:ln w="9525">
            <a:solidFill>
              <a:schemeClr val="tx1"/>
            </a:solidFill>
            <a:round/>
            <a:headEnd/>
            <a:tailEnd/>
          </a:ln>
          <a:effectLst/>
        </p:spPr>
        <p:txBody>
          <a:bodyPr wrap="none" anchor="ctr"/>
          <a:lstStyle/>
          <a:p>
            <a:endParaRPr lang="en-US"/>
          </a:p>
        </p:txBody>
      </p:sp>
      <p:sp>
        <p:nvSpPr>
          <p:cNvPr id="13" name="Line 13"/>
          <p:cNvSpPr>
            <a:spLocks noChangeShapeType="1"/>
          </p:cNvSpPr>
          <p:nvPr/>
        </p:nvSpPr>
        <p:spPr bwMode="auto">
          <a:xfrm>
            <a:off x="4953000" y="5562600"/>
            <a:ext cx="1143000" cy="0"/>
          </a:xfrm>
          <a:prstGeom prst="line">
            <a:avLst/>
          </a:prstGeom>
          <a:noFill/>
          <a:ln w="9525">
            <a:solidFill>
              <a:schemeClr val="tx1"/>
            </a:solidFill>
            <a:round/>
            <a:headEnd/>
            <a:tailEnd/>
          </a:ln>
          <a:effectLst/>
        </p:spPr>
        <p:txBody>
          <a:bodyPr wrap="none" anchor="ctr"/>
          <a:lstStyle/>
          <a:p>
            <a:endParaRPr lang="en-US"/>
          </a:p>
        </p:txBody>
      </p:sp>
      <p:sp>
        <p:nvSpPr>
          <p:cNvPr id="14" name="Line 15"/>
          <p:cNvSpPr>
            <a:spLocks noChangeShapeType="1"/>
          </p:cNvSpPr>
          <p:nvPr/>
        </p:nvSpPr>
        <p:spPr bwMode="auto">
          <a:xfrm>
            <a:off x="6172200" y="4495800"/>
            <a:ext cx="0" cy="990600"/>
          </a:xfrm>
          <a:prstGeom prst="line">
            <a:avLst/>
          </a:prstGeom>
          <a:noFill/>
          <a:ln w="9525">
            <a:solidFill>
              <a:schemeClr val="tx1"/>
            </a:solidFill>
            <a:round/>
            <a:headEnd/>
            <a:tailEnd/>
          </a:ln>
          <a:effectLst/>
        </p:spPr>
        <p:txBody>
          <a:bodyPr wrap="none" anchor="ctr"/>
          <a:lstStyle/>
          <a:p>
            <a:endParaRPr lang="en-US"/>
          </a:p>
        </p:txBody>
      </p:sp>
      <p:sp>
        <p:nvSpPr>
          <p:cNvPr id="15" name="Rectangle 16"/>
          <p:cNvSpPr>
            <a:spLocks noChangeArrowheads="1"/>
          </p:cNvSpPr>
          <p:nvPr/>
        </p:nvSpPr>
        <p:spPr bwMode="auto">
          <a:xfrm>
            <a:off x="2133600" y="4572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0</a:t>
            </a:r>
            <a:endParaRPr lang="en-US" baseline="-25000"/>
          </a:p>
        </p:txBody>
      </p:sp>
      <p:sp>
        <p:nvSpPr>
          <p:cNvPr id="16" name="Rectangle 17"/>
          <p:cNvSpPr>
            <a:spLocks noChangeArrowheads="1"/>
          </p:cNvSpPr>
          <p:nvPr/>
        </p:nvSpPr>
        <p:spPr bwMode="auto">
          <a:xfrm>
            <a:off x="4648200" y="40386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10</a:t>
            </a:r>
            <a:endParaRPr lang="en-US" baseline="-25000"/>
          </a:p>
        </p:txBody>
      </p:sp>
      <p:sp>
        <p:nvSpPr>
          <p:cNvPr id="17" name="Rectangle 18"/>
          <p:cNvSpPr>
            <a:spLocks noChangeArrowheads="1"/>
          </p:cNvSpPr>
          <p:nvPr/>
        </p:nvSpPr>
        <p:spPr bwMode="auto">
          <a:xfrm>
            <a:off x="3276600" y="4572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1</a:t>
            </a:r>
            <a:endParaRPr lang="en-US" baseline="-25000"/>
          </a:p>
        </p:txBody>
      </p:sp>
      <p:sp>
        <p:nvSpPr>
          <p:cNvPr id="18" name="Rectangle 19"/>
          <p:cNvSpPr>
            <a:spLocks noChangeArrowheads="1"/>
          </p:cNvSpPr>
          <p:nvPr/>
        </p:nvSpPr>
        <p:spPr bwMode="auto">
          <a:xfrm>
            <a:off x="4572000" y="57150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00</a:t>
            </a:r>
            <a:endParaRPr lang="en-US" baseline="-25000"/>
          </a:p>
        </p:txBody>
      </p:sp>
      <p:sp>
        <p:nvSpPr>
          <p:cNvPr id="19" name="Rectangle 20"/>
          <p:cNvSpPr>
            <a:spLocks noChangeArrowheads="1"/>
          </p:cNvSpPr>
          <p:nvPr/>
        </p:nvSpPr>
        <p:spPr bwMode="auto">
          <a:xfrm>
            <a:off x="6019800" y="40386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11</a:t>
            </a:r>
            <a:endParaRPr lang="en-US" baseline="-25000"/>
          </a:p>
        </p:txBody>
      </p:sp>
      <p:sp>
        <p:nvSpPr>
          <p:cNvPr id="20" name="Rectangle 21"/>
          <p:cNvSpPr>
            <a:spLocks noChangeArrowheads="1"/>
          </p:cNvSpPr>
          <p:nvPr/>
        </p:nvSpPr>
        <p:spPr bwMode="auto">
          <a:xfrm>
            <a:off x="2819400" y="61722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Q</a:t>
            </a:r>
            <a:r>
              <a:rPr lang="en-US" baseline="-25000"/>
              <a:t>1</a:t>
            </a:r>
          </a:p>
        </p:txBody>
      </p:sp>
      <p:sp>
        <p:nvSpPr>
          <p:cNvPr id="21" name="Rectangle 22"/>
          <p:cNvSpPr>
            <a:spLocks noChangeArrowheads="1"/>
          </p:cNvSpPr>
          <p:nvPr/>
        </p:nvSpPr>
        <p:spPr bwMode="auto">
          <a:xfrm>
            <a:off x="6324600" y="56388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01</a:t>
            </a:r>
            <a:endParaRPr lang="en-US" baseline="-25000"/>
          </a:p>
        </p:txBody>
      </p:sp>
      <p:sp>
        <p:nvSpPr>
          <p:cNvPr id="22" name="Rectangle 23"/>
          <p:cNvSpPr>
            <a:spLocks noChangeArrowheads="1"/>
          </p:cNvSpPr>
          <p:nvPr/>
        </p:nvSpPr>
        <p:spPr bwMode="auto">
          <a:xfrm>
            <a:off x="5486400" y="6172200"/>
            <a:ext cx="304800" cy="228600"/>
          </a:xfrm>
          <a:prstGeom prst="rect">
            <a:avLst/>
          </a:prstGeom>
          <a:solidFill>
            <a:schemeClr val="bg1"/>
          </a:solidFill>
          <a:ln w="9525">
            <a:solidFill>
              <a:schemeClr val="bg1"/>
            </a:solidFill>
            <a:miter lim="800000"/>
            <a:headEnd/>
            <a:tailEnd/>
          </a:ln>
          <a:effectLst/>
        </p:spPr>
        <p:txBody>
          <a:bodyPr wrap="none" anchor="ctr"/>
          <a:lstStyle/>
          <a:p>
            <a:r>
              <a:rPr lang="en-US"/>
              <a:t>Q</a:t>
            </a:r>
            <a:r>
              <a:rPr lang="en-US" baseline="-25000"/>
              <a:t>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Bipartite graphs</a:t>
            </a:r>
            <a:endParaRPr kumimoji="0" lang="en-US" sz="43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 name="Rectangle 3"/>
          <p:cNvSpPr txBox="1">
            <a:spLocks noChangeArrowheads="1"/>
          </p:cNvSpPr>
          <p:nvPr/>
        </p:nvSpPr>
        <p:spPr>
          <a:xfrm>
            <a:off x="1182688" y="2017713"/>
            <a:ext cx="7772400" cy="1411287"/>
          </a:xfrm>
          <a:prstGeom prst="rect">
            <a:avLst/>
          </a:prstGeom>
        </p:spPr>
        <p:txBody>
          <a:bodyPr/>
          <a:lstStyle/>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2"/>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In a simple graph G, if V can be partitioned into two disjoint sets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and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such that every edge in the graph connects a vertex in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and a vertex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 (so that no edge in G connects either two vertices in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1</a:t>
            </a:r>
            <a:r>
              <a:rPr kumimoji="0" lang="en-US" sz="2000" b="0" i="0" u="none" strike="noStrike" kern="1200" cap="none" spc="0" normalizeH="0" baseline="0" noProof="0" smtClean="0">
                <a:ln>
                  <a:noFill/>
                </a:ln>
                <a:solidFill>
                  <a:schemeClr val="tx1"/>
                </a:solidFill>
                <a:effectLst/>
                <a:uLnTx/>
                <a:uFillTx/>
                <a:latin typeface="+mn-lt"/>
                <a:ea typeface="+mn-ea"/>
                <a:cs typeface="+mn-cs"/>
              </a:rPr>
              <a:t> or two vertices in V</a:t>
            </a:r>
            <a:r>
              <a:rPr kumimoji="0" lang="en-US" sz="2000" b="0" i="0" u="none" strike="noStrike" kern="1200" cap="none" spc="0" normalizeH="0" baseline="-25000" noProof="0" smtClean="0">
                <a:ln>
                  <a:noFill/>
                </a:ln>
                <a:solidFill>
                  <a:schemeClr val="tx1"/>
                </a:solidFill>
                <a:effectLst/>
                <a:uLnTx/>
                <a:uFillTx/>
                <a:latin typeface="+mn-lt"/>
                <a:ea typeface="+mn-ea"/>
                <a:cs typeface="+mn-cs"/>
              </a:rPr>
              <a:t>2</a:t>
            </a:r>
            <a:r>
              <a:rPr kumimoji="0" lang="en-US" sz="2000" b="0" i="0" u="none" strike="noStrike" kern="1200" cap="none" spc="0" normalizeH="0" baseline="0" noProof="0" smtClean="0">
                <a:ln>
                  <a:noFill/>
                </a:ln>
                <a:solidFill>
                  <a:schemeClr val="tx1"/>
                </a:solidFill>
                <a:effectLst/>
                <a:uLnTx/>
                <a:uFillTx/>
                <a:latin typeface="+mn-lt"/>
                <a:ea typeface="+mn-ea"/>
                <a:cs typeface="+mn-cs"/>
              </a:rPr>
              <a:t>)</a:t>
            </a: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Application example: </a:t>
            </a: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Representing Relations</a:t>
            </a:r>
          </a:p>
          <a:p>
            <a:pPr marL="365760" marR="0" lvl="0" indent="-283464" algn="just" defTabSz="914400" rtl="0" eaLnBrk="1" fontAlgn="auto" latinLnBrk="0" hangingPunct="1">
              <a:lnSpc>
                <a:spcPct val="90000"/>
              </a:lnSpc>
              <a:spcBef>
                <a:spcPts val="600"/>
              </a:spcBef>
              <a:spcAft>
                <a:spcPts val="0"/>
              </a:spcAft>
              <a:buClr>
                <a:schemeClr val="accent1"/>
              </a:buClr>
              <a:buSzPct val="80000"/>
              <a:buFont typeface="Wingdings" pitchFamily="2" charset="2"/>
              <a:buNone/>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	</a:t>
            </a:r>
            <a:r>
              <a:rPr kumimoji="0" lang="en-US" sz="2000" b="0" i="0" u="none" strike="noStrike" kern="1200" cap="none" spc="0" normalizeH="0" baseline="0" noProof="0" smtClean="0">
                <a:ln>
                  <a:noFill/>
                </a:ln>
                <a:solidFill>
                  <a:srgbClr val="237AC1"/>
                </a:solidFill>
                <a:effectLst/>
                <a:uLnTx/>
                <a:uFillTx/>
                <a:latin typeface="+mn-lt"/>
                <a:ea typeface="+mn-ea"/>
                <a:cs typeface="+mn-cs"/>
              </a:rPr>
              <a:t>Representation example: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1</a:t>
            </a:r>
            <a:r>
              <a:rPr kumimoji="0" lang="en-US" sz="2000" b="0" i="0" u="none" strike="noStrike" kern="1200" cap="none" spc="0" normalizeH="0" baseline="0" noProof="0" smtClean="0">
                <a:ln>
                  <a:noFill/>
                </a:ln>
                <a:solidFill>
                  <a:srgbClr val="237AC1"/>
                </a:solidFill>
                <a:effectLst/>
                <a:uLnTx/>
                <a:uFillTx/>
                <a:latin typeface="+mn-lt"/>
                <a:ea typeface="+mn-ea"/>
                <a:cs typeface="+mn-cs"/>
              </a:rPr>
              <a:t> =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1</a:t>
            </a:r>
            <a:r>
              <a:rPr kumimoji="0" lang="en-US" sz="2000" b="0" i="0" u="none" strike="noStrike" kern="1200" cap="none" spc="0" normalizeH="0" baseline="0" noProof="0" smtClean="0">
                <a:ln>
                  <a:noFill/>
                </a:ln>
                <a:solidFill>
                  <a:srgbClr val="237AC1"/>
                </a:solidFill>
                <a:effectLst/>
                <a:uLnTx/>
                <a:uFillTx/>
                <a:latin typeface="+mn-lt"/>
                <a:ea typeface="+mn-ea"/>
                <a:cs typeface="+mn-cs"/>
              </a:rPr>
              <a:t>,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2</a:t>
            </a:r>
            <a:r>
              <a:rPr kumimoji="0" lang="en-US" sz="2000" b="0" i="0" u="none" strike="noStrike" kern="1200" cap="none" spc="0" normalizeH="0" baseline="0" noProof="0" smtClean="0">
                <a:ln>
                  <a:noFill/>
                </a:ln>
                <a:solidFill>
                  <a:srgbClr val="237AC1"/>
                </a:solidFill>
                <a:effectLst/>
                <a:uLnTx/>
                <a:uFillTx/>
                <a:latin typeface="+mn-lt"/>
                <a:ea typeface="+mn-ea"/>
                <a:cs typeface="+mn-cs"/>
              </a:rPr>
              <a:t>,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3</a:t>
            </a:r>
            <a:r>
              <a:rPr kumimoji="0" lang="en-US" sz="2000" b="0" i="0" u="none" strike="noStrike" kern="1200" cap="none" spc="0" normalizeH="0" baseline="0" noProof="0" smtClean="0">
                <a:ln>
                  <a:noFill/>
                </a:ln>
                <a:solidFill>
                  <a:srgbClr val="237AC1"/>
                </a:solidFill>
                <a:effectLst/>
                <a:uLnTx/>
                <a:uFillTx/>
                <a:latin typeface="+mn-lt"/>
                <a:ea typeface="+mn-ea"/>
                <a:cs typeface="+mn-cs"/>
              </a:rPr>
              <a:t>} and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2</a:t>
            </a:r>
            <a:r>
              <a:rPr kumimoji="0" lang="en-US" sz="2000" b="0" i="0" u="none" strike="noStrike" kern="1200" cap="none" spc="0" normalizeH="0" baseline="0" noProof="0" smtClean="0">
                <a:ln>
                  <a:noFill/>
                </a:ln>
                <a:solidFill>
                  <a:srgbClr val="237AC1"/>
                </a:solidFill>
                <a:effectLst/>
                <a:uLnTx/>
                <a:uFillTx/>
                <a:latin typeface="+mn-lt"/>
                <a:ea typeface="+mn-ea"/>
                <a:cs typeface="+mn-cs"/>
              </a:rPr>
              <a:t> =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4</a:t>
            </a:r>
            <a:r>
              <a:rPr kumimoji="0" lang="en-US" sz="2000" b="0" i="0" u="none" strike="noStrike" kern="1200" cap="none" spc="0" normalizeH="0" baseline="0" noProof="0" smtClean="0">
                <a:ln>
                  <a:noFill/>
                </a:ln>
                <a:solidFill>
                  <a:srgbClr val="237AC1"/>
                </a:solidFill>
                <a:effectLst/>
                <a:uLnTx/>
                <a:uFillTx/>
                <a:latin typeface="+mn-lt"/>
                <a:ea typeface="+mn-ea"/>
                <a:cs typeface="+mn-cs"/>
              </a:rPr>
              <a:t>,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5</a:t>
            </a:r>
            <a:r>
              <a:rPr kumimoji="0" lang="en-US" sz="2000" b="0" i="0" u="none" strike="noStrike" kern="1200" cap="none" spc="0" normalizeH="0" baseline="0" noProof="0" smtClean="0">
                <a:ln>
                  <a:noFill/>
                </a:ln>
                <a:solidFill>
                  <a:srgbClr val="237AC1"/>
                </a:solidFill>
                <a:effectLst/>
                <a:uLnTx/>
                <a:uFillTx/>
                <a:latin typeface="+mn-lt"/>
                <a:ea typeface="+mn-ea"/>
                <a:cs typeface="+mn-cs"/>
              </a:rPr>
              <a:t>, v</a:t>
            </a:r>
            <a:r>
              <a:rPr kumimoji="0" lang="en-US" sz="2000" b="0" i="0" u="none" strike="noStrike" kern="1200" cap="none" spc="0" normalizeH="0" baseline="-25000" noProof="0" smtClean="0">
                <a:ln>
                  <a:noFill/>
                </a:ln>
                <a:solidFill>
                  <a:srgbClr val="237AC1"/>
                </a:solidFill>
                <a:effectLst/>
                <a:uLnTx/>
                <a:uFillTx/>
                <a:latin typeface="+mn-lt"/>
                <a:ea typeface="+mn-ea"/>
                <a:cs typeface="+mn-cs"/>
              </a:rPr>
              <a:t>6</a:t>
            </a:r>
            <a:r>
              <a:rPr kumimoji="0" lang="en-US" sz="2000" b="0" i="0" u="none" strike="noStrike" kern="1200" cap="none" spc="0" normalizeH="0" baseline="0" noProof="0" smtClean="0">
                <a:ln>
                  <a:noFill/>
                </a:ln>
                <a:solidFill>
                  <a:srgbClr val="237AC1"/>
                </a:solidFill>
                <a:effectLst/>
                <a:uLnTx/>
                <a:uFillTx/>
                <a:latin typeface="+mn-lt"/>
                <a:ea typeface="+mn-ea"/>
                <a:cs typeface="+mn-cs"/>
              </a:rPr>
              <a:t>}, </a:t>
            </a:r>
            <a:endParaRPr kumimoji="0" lang="en-US" sz="2000" b="0" i="0" u="none" strike="noStrike" kern="1200" cap="none" spc="0" normalizeH="0" baseline="0" noProof="0">
              <a:ln>
                <a:noFill/>
              </a:ln>
              <a:solidFill>
                <a:srgbClr val="237AC1"/>
              </a:solidFill>
              <a:effectLst/>
              <a:uLnTx/>
              <a:uFillTx/>
              <a:latin typeface="+mn-lt"/>
              <a:ea typeface="+mn-ea"/>
              <a:cs typeface="+mn-cs"/>
            </a:endParaRPr>
          </a:p>
        </p:txBody>
      </p:sp>
      <p:sp>
        <p:nvSpPr>
          <p:cNvPr id="4" name="Oval 4"/>
          <p:cNvSpPr>
            <a:spLocks noChangeArrowheads="1"/>
          </p:cNvSpPr>
          <p:nvPr/>
        </p:nvSpPr>
        <p:spPr bwMode="auto">
          <a:xfrm>
            <a:off x="2590800" y="4235450"/>
            <a:ext cx="1143000" cy="1828800"/>
          </a:xfrm>
          <a:prstGeom prst="ellipse">
            <a:avLst/>
          </a:prstGeom>
          <a:solidFill>
            <a:srgbClr val="FFFF99"/>
          </a:solidFill>
          <a:ln w="9525" algn="ctr">
            <a:solidFill>
              <a:schemeClr val="tx1"/>
            </a:solidFill>
            <a:round/>
            <a:headEnd/>
            <a:tailEnd/>
          </a:ln>
          <a:effectLst/>
        </p:spPr>
        <p:txBody>
          <a:bodyPr wrap="none" anchor="ctr"/>
          <a:lstStyle/>
          <a:p>
            <a:endParaRPr lang="en-US"/>
          </a:p>
        </p:txBody>
      </p:sp>
      <p:sp>
        <p:nvSpPr>
          <p:cNvPr id="5" name="Oval 5"/>
          <p:cNvSpPr>
            <a:spLocks noChangeArrowheads="1"/>
          </p:cNvSpPr>
          <p:nvPr/>
        </p:nvSpPr>
        <p:spPr bwMode="auto">
          <a:xfrm>
            <a:off x="5486400" y="4159250"/>
            <a:ext cx="990600" cy="1752600"/>
          </a:xfrm>
          <a:prstGeom prst="ellipse">
            <a:avLst/>
          </a:prstGeom>
          <a:solidFill>
            <a:srgbClr val="FFFF99"/>
          </a:solidFill>
          <a:ln w="9525" algn="ctr">
            <a:solidFill>
              <a:schemeClr val="tx1"/>
            </a:solidFill>
            <a:round/>
            <a:headEnd/>
            <a:tailEnd/>
          </a:ln>
          <a:effectLst/>
        </p:spPr>
        <p:txBody>
          <a:bodyPr wrap="none" anchor="ctr"/>
          <a:lstStyle/>
          <a:p>
            <a:endParaRPr lang="en-US"/>
          </a:p>
        </p:txBody>
      </p:sp>
      <p:sp>
        <p:nvSpPr>
          <p:cNvPr id="6" name="Oval 6"/>
          <p:cNvSpPr>
            <a:spLocks noChangeArrowheads="1"/>
          </p:cNvSpPr>
          <p:nvPr/>
        </p:nvSpPr>
        <p:spPr bwMode="auto">
          <a:xfrm>
            <a:off x="3048000" y="4540250"/>
            <a:ext cx="228600" cy="228600"/>
          </a:xfrm>
          <a:prstGeom prst="ellipse">
            <a:avLst/>
          </a:prstGeom>
          <a:solidFill>
            <a:schemeClr val="bg1"/>
          </a:solidFill>
          <a:ln w="9525" algn="ctr">
            <a:solidFill>
              <a:schemeClr val="tx1"/>
            </a:solidFill>
            <a:round/>
            <a:headEnd/>
            <a:tailEnd/>
          </a:ln>
          <a:effectLst/>
        </p:spPr>
        <p:txBody>
          <a:bodyPr wrap="none" anchor="ctr"/>
          <a:lstStyle/>
          <a:p>
            <a:r>
              <a:rPr lang="en-US" sz="1000"/>
              <a:t>v</a:t>
            </a:r>
            <a:r>
              <a:rPr lang="en-US" sz="1000" baseline="-25000"/>
              <a:t>1</a:t>
            </a:r>
          </a:p>
        </p:txBody>
      </p:sp>
      <p:sp>
        <p:nvSpPr>
          <p:cNvPr id="7" name="Oval 7"/>
          <p:cNvSpPr>
            <a:spLocks noChangeArrowheads="1"/>
          </p:cNvSpPr>
          <p:nvPr/>
        </p:nvSpPr>
        <p:spPr bwMode="auto">
          <a:xfrm>
            <a:off x="3048000" y="4997450"/>
            <a:ext cx="228600" cy="228600"/>
          </a:xfrm>
          <a:prstGeom prst="ellipse">
            <a:avLst/>
          </a:prstGeom>
          <a:solidFill>
            <a:schemeClr val="bg1"/>
          </a:solidFill>
          <a:ln w="9525" algn="ctr">
            <a:solidFill>
              <a:schemeClr val="tx1"/>
            </a:solidFill>
            <a:round/>
            <a:headEnd/>
            <a:tailEnd/>
          </a:ln>
          <a:effectLst/>
        </p:spPr>
        <p:txBody>
          <a:bodyPr wrap="none" anchor="ctr"/>
          <a:lstStyle/>
          <a:p>
            <a:r>
              <a:rPr lang="en-US" sz="1000"/>
              <a:t>v</a:t>
            </a:r>
            <a:r>
              <a:rPr lang="en-US" sz="1000" baseline="-25000"/>
              <a:t>2</a:t>
            </a:r>
          </a:p>
        </p:txBody>
      </p:sp>
      <p:sp>
        <p:nvSpPr>
          <p:cNvPr id="8" name="Oval 8"/>
          <p:cNvSpPr>
            <a:spLocks noChangeArrowheads="1"/>
          </p:cNvSpPr>
          <p:nvPr/>
        </p:nvSpPr>
        <p:spPr bwMode="auto">
          <a:xfrm>
            <a:off x="3048000" y="5454650"/>
            <a:ext cx="228600" cy="228600"/>
          </a:xfrm>
          <a:prstGeom prst="ellipse">
            <a:avLst/>
          </a:prstGeom>
          <a:solidFill>
            <a:schemeClr val="bg1"/>
          </a:solidFill>
          <a:ln w="9525" algn="ctr">
            <a:solidFill>
              <a:schemeClr val="tx1"/>
            </a:solidFill>
            <a:round/>
            <a:headEnd/>
            <a:tailEnd/>
          </a:ln>
          <a:effectLst/>
        </p:spPr>
        <p:txBody>
          <a:bodyPr wrap="none" anchor="ctr"/>
          <a:lstStyle/>
          <a:p>
            <a:r>
              <a:rPr lang="en-US" sz="1000"/>
              <a:t>v</a:t>
            </a:r>
            <a:r>
              <a:rPr lang="en-US" sz="1000" baseline="-25000"/>
              <a:t>3</a:t>
            </a:r>
          </a:p>
        </p:txBody>
      </p:sp>
      <p:sp>
        <p:nvSpPr>
          <p:cNvPr id="9" name="Oval 9"/>
          <p:cNvSpPr>
            <a:spLocks noChangeArrowheads="1"/>
          </p:cNvSpPr>
          <p:nvPr/>
        </p:nvSpPr>
        <p:spPr bwMode="auto">
          <a:xfrm>
            <a:off x="5867400" y="4464050"/>
            <a:ext cx="228600" cy="228600"/>
          </a:xfrm>
          <a:prstGeom prst="ellipse">
            <a:avLst/>
          </a:prstGeom>
          <a:solidFill>
            <a:schemeClr val="bg1"/>
          </a:solidFill>
          <a:ln w="9525" algn="ctr">
            <a:solidFill>
              <a:schemeClr val="tx1"/>
            </a:solidFill>
            <a:round/>
            <a:headEnd/>
            <a:tailEnd/>
          </a:ln>
          <a:effectLst/>
        </p:spPr>
        <p:txBody>
          <a:bodyPr wrap="none" anchor="ctr"/>
          <a:lstStyle/>
          <a:p>
            <a:r>
              <a:rPr lang="en-US" sz="1000"/>
              <a:t>v</a:t>
            </a:r>
            <a:r>
              <a:rPr lang="en-US" sz="1000" baseline="-25000"/>
              <a:t>4</a:t>
            </a:r>
          </a:p>
        </p:txBody>
      </p:sp>
      <p:sp>
        <p:nvSpPr>
          <p:cNvPr id="10" name="Oval 10"/>
          <p:cNvSpPr>
            <a:spLocks noChangeArrowheads="1"/>
          </p:cNvSpPr>
          <p:nvPr/>
        </p:nvSpPr>
        <p:spPr bwMode="auto">
          <a:xfrm>
            <a:off x="5867400" y="4921250"/>
            <a:ext cx="228600" cy="228600"/>
          </a:xfrm>
          <a:prstGeom prst="ellipse">
            <a:avLst/>
          </a:prstGeom>
          <a:solidFill>
            <a:schemeClr val="bg1"/>
          </a:solidFill>
          <a:ln w="9525" algn="ctr">
            <a:solidFill>
              <a:schemeClr val="tx1"/>
            </a:solidFill>
            <a:round/>
            <a:headEnd/>
            <a:tailEnd/>
          </a:ln>
          <a:effectLst/>
        </p:spPr>
        <p:txBody>
          <a:bodyPr wrap="none" anchor="ctr"/>
          <a:lstStyle/>
          <a:p>
            <a:r>
              <a:rPr lang="en-US" sz="1000"/>
              <a:t>v</a:t>
            </a:r>
            <a:r>
              <a:rPr lang="en-US" sz="1000" baseline="-25000"/>
              <a:t>5</a:t>
            </a:r>
          </a:p>
        </p:txBody>
      </p:sp>
      <p:sp>
        <p:nvSpPr>
          <p:cNvPr id="11" name="Oval 11"/>
          <p:cNvSpPr>
            <a:spLocks noChangeArrowheads="1"/>
          </p:cNvSpPr>
          <p:nvPr/>
        </p:nvSpPr>
        <p:spPr bwMode="auto">
          <a:xfrm>
            <a:off x="5867400" y="5378450"/>
            <a:ext cx="228600" cy="228600"/>
          </a:xfrm>
          <a:prstGeom prst="ellipse">
            <a:avLst/>
          </a:prstGeom>
          <a:solidFill>
            <a:schemeClr val="bg1"/>
          </a:solidFill>
          <a:ln w="9525" algn="ctr">
            <a:solidFill>
              <a:schemeClr val="tx1"/>
            </a:solidFill>
            <a:round/>
            <a:headEnd/>
            <a:tailEnd/>
          </a:ln>
          <a:effectLst/>
        </p:spPr>
        <p:txBody>
          <a:bodyPr wrap="none" anchor="ctr"/>
          <a:lstStyle/>
          <a:p>
            <a:r>
              <a:rPr lang="en-US" sz="1000"/>
              <a:t>v</a:t>
            </a:r>
            <a:r>
              <a:rPr lang="en-US" sz="1000" baseline="-25000"/>
              <a:t>6</a:t>
            </a:r>
          </a:p>
        </p:txBody>
      </p:sp>
      <p:sp>
        <p:nvSpPr>
          <p:cNvPr id="12" name="Line 12"/>
          <p:cNvSpPr>
            <a:spLocks noChangeShapeType="1"/>
          </p:cNvSpPr>
          <p:nvPr/>
        </p:nvSpPr>
        <p:spPr bwMode="auto">
          <a:xfrm>
            <a:off x="3276600" y="4616450"/>
            <a:ext cx="2590800" cy="0"/>
          </a:xfrm>
          <a:prstGeom prst="line">
            <a:avLst/>
          </a:prstGeom>
          <a:noFill/>
          <a:ln w="9525">
            <a:solidFill>
              <a:schemeClr val="tx1"/>
            </a:solidFill>
            <a:round/>
            <a:headEnd/>
            <a:tailEnd/>
          </a:ln>
          <a:effectLst/>
        </p:spPr>
        <p:txBody>
          <a:bodyPr wrap="none" anchor="ctr"/>
          <a:lstStyle/>
          <a:p>
            <a:endParaRPr lang="en-US"/>
          </a:p>
        </p:txBody>
      </p:sp>
      <p:sp>
        <p:nvSpPr>
          <p:cNvPr id="13" name="Line 13"/>
          <p:cNvSpPr>
            <a:spLocks noChangeShapeType="1"/>
          </p:cNvSpPr>
          <p:nvPr/>
        </p:nvSpPr>
        <p:spPr bwMode="auto">
          <a:xfrm>
            <a:off x="3276600" y="4692650"/>
            <a:ext cx="2590800" cy="381000"/>
          </a:xfrm>
          <a:prstGeom prst="line">
            <a:avLst/>
          </a:prstGeom>
          <a:noFill/>
          <a:ln w="9525">
            <a:solidFill>
              <a:schemeClr val="tx1"/>
            </a:solidFill>
            <a:round/>
            <a:headEnd/>
            <a:tailEnd/>
          </a:ln>
          <a:effectLst/>
        </p:spPr>
        <p:txBody>
          <a:bodyPr wrap="none" anchor="ctr"/>
          <a:lstStyle/>
          <a:p>
            <a:endParaRPr lang="en-US"/>
          </a:p>
        </p:txBody>
      </p:sp>
      <p:sp>
        <p:nvSpPr>
          <p:cNvPr id="14" name="Line 14"/>
          <p:cNvSpPr>
            <a:spLocks noChangeShapeType="1"/>
          </p:cNvSpPr>
          <p:nvPr/>
        </p:nvSpPr>
        <p:spPr bwMode="auto">
          <a:xfrm flipV="1">
            <a:off x="3276600" y="4616450"/>
            <a:ext cx="2667000" cy="457200"/>
          </a:xfrm>
          <a:prstGeom prst="line">
            <a:avLst/>
          </a:prstGeom>
          <a:noFill/>
          <a:ln w="9525">
            <a:solidFill>
              <a:schemeClr val="tx1"/>
            </a:solidFill>
            <a:round/>
            <a:headEnd/>
            <a:tailEnd/>
          </a:ln>
          <a:effectLst/>
        </p:spPr>
        <p:txBody>
          <a:bodyPr wrap="none" anchor="ctr"/>
          <a:lstStyle/>
          <a:p>
            <a:endParaRPr lang="en-US"/>
          </a:p>
        </p:txBody>
      </p:sp>
      <p:sp>
        <p:nvSpPr>
          <p:cNvPr id="15" name="Line 15"/>
          <p:cNvSpPr>
            <a:spLocks noChangeShapeType="1"/>
          </p:cNvSpPr>
          <p:nvPr/>
        </p:nvSpPr>
        <p:spPr bwMode="auto">
          <a:xfrm>
            <a:off x="3276600" y="5073650"/>
            <a:ext cx="2590800" cy="381000"/>
          </a:xfrm>
          <a:prstGeom prst="line">
            <a:avLst/>
          </a:prstGeom>
          <a:noFill/>
          <a:ln w="9525">
            <a:solidFill>
              <a:schemeClr val="tx1"/>
            </a:solidFill>
            <a:round/>
            <a:headEnd/>
            <a:tailEnd/>
          </a:ln>
          <a:effectLst/>
        </p:spPr>
        <p:txBody>
          <a:bodyPr wrap="none" anchor="ctr"/>
          <a:lstStyle/>
          <a:p>
            <a:endParaRPr lang="en-US"/>
          </a:p>
        </p:txBody>
      </p:sp>
      <p:sp>
        <p:nvSpPr>
          <p:cNvPr id="16" name="Line 16"/>
          <p:cNvSpPr>
            <a:spLocks noChangeShapeType="1"/>
          </p:cNvSpPr>
          <p:nvPr/>
        </p:nvSpPr>
        <p:spPr bwMode="auto">
          <a:xfrm flipV="1">
            <a:off x="3276600" y="5073650"/>
            <a:ext cx="2590800" cy="457200"/>
          </a:xfrm>
          <a:prstGeom prst="line">
            <a:avLst/>
          </a:prstGeom>
          <a:noFill/>
          <a:ln w="9525">
            <a:solidFill>
              <a:schemeClr val="tx1"/>
            </a:solidFill>
            <a:round/>
            <a:headEnd/>
            <a:tailEnd/>
          </a:ln>
          <a:effectLst/>
        </p:spPr>
        <p:txBody>
          <a:bodyPr wrap="none" anchor="ctr"/>
          <a:lstStyle/>
          <a:p>
            <a:endParaRPr lang="en-US"/>
          </a:p>
        </p:txBody>
      </p:sp>
      <p:sp>
        <p:nvSpPr>
          <p:cNvPr id="17" name="Line 17"/>
          <p:cNvSpPr>
            <a:spLocks noChangeShapeType="1"/>
          </p:cNvSpPr>
          <p:nvPr/>
        </p:nvSpPr>
        <p:spPr bwMode="auto">
          <a:xfrm flipV="1">
            <a:off x="3276600" y="5454650"/>
            <a:ext cx="2590800" cy="76200"/>
          </a:xfrm>
          <a:prstGeom prst="line">
            <a:avLst/>
          </a:prstGeom>
          <a:noFill/>
          <a:ln w="9525">
            <a:solidFill>
              <a:schemeClr val="tx1"/>
            </a:solidFill>
            <a:round/>
            <a:headEnd/>
            <a:tailEnd/>
          </a:ln>
          <a:effectLst/>
        </p:spPr>
        <p:txBody>
          <a:bodyPr wrap="none" anchor="ctr"/>
          <a:lstStyle/>
          <a:p>
            <a:endParaRPr lang="en-US"/>
          </a:p>
        </p:txBody>
      </p:sp>
      <p:sp>
        <p:nvSpPr>
          <p:cNvPr id="18" name="Text Box 18"/>
          <p:cNvSpPr txBox="1">
            <a:spLocks noChangeArrowheads="1"/>
          </p:cNvSpPr>
          <p:nvPr/>
        </p:nvSpPr>
        <p:spPr bwMode="auto">
          <a:xfrm>
            <a:off x="3048000" y="6140450"/>
            <a:ext cx="381000" cy="336550"/>
          </a:xfrm>
          <a:prstGeom prst="rect">
            <a:avLst/>
          </a:prstGeom>
          <a:noFill/>
          <a:ln w="9525" algn="ctr">
            <a:noFill/>
            <a:miter lim="800000"/>
            <a:headEnd/>
            <a:tailEnd/>
          </a:ln>
          <a:effectLst/>
        </p:spPr>
        <p:txBody>
          <a:bodyPr>
            <a:spAutoFit/>
          </a:bodyPr>
          <a:lstStyle/>
          <a:p>
            <a:pPr>
              <a:spcBef>
                <a:spcPct val="50000"/>
              </a:spcBef>
            </a:pPr>
            <a:r>
              <a:rPr lang="en-US" sz="1600"/>
              <a:t>V</a:t>
            </a:r>
            <a:r>
              <a:rPr lang="en-US" sz="1600" baseline="-25000"/>
              <a:t>1</a:t>
            </a:r>
          </a:p>
        </p:txBody>
      </p:sp>
      <p:sp>
        <p:nvSpPr>
          <p:cNvPr id="19" name="Text Box 19"/>
          <p:cNvSpPr txBox="1">
            <a:spLocks noChangeArrowheads="1"/>
          </p:cNvSpPr>
          <p:nvPr/>
        </p:nvSpPr>
        <p:spPr bwMode="auto">
          <a:xfrm>
            <a:off x="5867400" y="6064250"/>
            <a:ext cx="381000" cy="336550"/>
          </a:xfrm>
          <a:prstGeom prst="rect">
            <a:avLst/>
          </a:prstGeom>
          <a:noFill/>
          <a:ln w="9525" algn="ctr">
            <a:noFill/>
            <a:miter lim="800000"/>
            <a:headEnd/>
            <a:tailEnd/>
          </a:ln>
          <a:effectLst/>
        </p:spPr>
        <p:txBody>
          <a:bodyPr>
            <a:spAutoFit/>
          </a:bodyPr>
          <a:lstStyle/>
          <a:p>
            <a:pPr>
              <a:spcBef>
                <a:spcPct val="50000"/>
              </a:spcBef>
            </a:pPr>
            <a:r>
              <a:rPr lang="en-US" sz="1600"/>
              <a:t>V</a:t>
            </a:r>
            <a:r>
              <a:rPr lang="en-US" sz="1600" baseline="-25000"/>
              <a:t>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TotalTime>
  <Words>754</Words>
  <Application>Microsoft Office PowerPoint</Application>
  <PresentationFormat>On-screen Show (4:3)</PresentationFormat>
  <Paragraphs>179</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Solstice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9</cp:revision>
  <dcterms:created xsi:type="dcterms:W3CDTF">2006-08-16T00:00:00Z</dcterms:created>
  <dcterms:modified xsi:type="dcterms:W3CDTF">2020-10-20T15:36:54Z</dcterms:modified>
</cp:coreProperties>
</file>