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04800"/>
            <a:ext cx="8001000" cy="2286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mj-lt"/>
                <a:ea typeface="+mj-ea"/>
                <a:cs typeface="+mj-cs"/>
              </a:rPr>
              <a:t>HAJEE KARUTHA ROWTHER HOWDIA COLLEGE</a:t>
            </a:r>
            <a:br>
              <a:rPr kumimoji="0" lang="en-US" sz="3200" b="1" i="0" u="none" strike="noStrike" kern="1200" cap="none" spc="0" normalizeH="0" baseline="0" noProof="0" smtClean="0">
                <a:ln>
                  <a:noFill/>
                </a:ln>
                <a:solidFill>
                  <a:schemeClr val="tx1"/>
                </a:solidFill>
                <a:effectLst/>
                <a:uLnTx/>
                <a:uFillTx/>
                <a:latin typeface="+mj-lt"/>
                <a:ea typeface="+mj-ea"/>
                <a:cs typeface="+mj-cs"/>
              </a:rPr>
            </a:br>
            <a:r>
              <a:rPr kumimoji="0" lang="en-US" sz="3200" b="1" i="0" u="none" strike="noStrike" kern="1200" cap="none" spc="0" normalizeH="0" baseline="0" noProof="0" smtClean="0">
                <a:ln>
                  <a:noFill/>
                </a:ln>
                <a:solidFill>
                  <a:schemeClr val="tx1"/>
                </a:solidFill>
                <a:effectLst/>
                <a:uLnTx/>
                <a:uFillTx/>
                <a:latin typeface="+mj-lt"/>
                <a:ea typeface="+mj-ea"/>
                <a:cs typeface="+mj-cs"/>
              </a:rPr>
              <a:t>UTHAMAPALAYAM.</a:t>
            </a:r>
            <a:br>
              <a:rPr kumimoji="0" lang="en-US" sz="3200" b="1" i="0" u="none" strike="noStrike" kern="1200" cap="none" spc="0" normalizeH="0" baseline="0" noProof="0" smtClean="0">
                <a:ln>
                  <a:noFill/>
                </a:ln>
                <a:solidFill>
                  <a:schemeClr val="tx1"/>
                </a:solidFill>
                <a:effectLst/>
                <a:uLnTx/>
                <a:uFillTx/>
                <a:latin typeface="+mj-lt"/>
                <a:ea typeface="+mj-ea"/>
                <a:cs typeface="+mj-cs"/>
              </a:rPr>
            </a:br>
            <a:r>
              <a:rPr kumimoji="0" lang="en-US" sz="3200" b="1" i="0" u="none" strike="noStrike" kern="1200" cap="none" spc="0" normalizeH="0" baseline="0" noProof="0" smtClean="0">
                <a:ln>
                  <a:noFill/>
                </a:ln>
                <a:solidFill>
                  <a:schemeClr val="tx1"/>
                </a:solidFill>
                <a:effectLst/>
                <a:uLnTx/>
                <a:uFillTx/>
                <a:latin typeface="+mj-lt"/>
                <a:ea typeface="+mj-ea"/>
                <a:cs typeface="+mj-cs"/>
              </a:rPr>
              <a:t>DEPARTMENT OF MATHEMATICS</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Subtitle 2"/>
          <p:cNvSpPr txBox="1">
            <a:spLocks/>
          </p:cNvSpPr>
          <p:nvPr/>
        </p:nvSpPr>
        <p:spPr>
          <a:xfrm>
            <a:off x="2133600" y="4953000"/>
            <a:ext cx="6705600" cy="1524000"/>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M.VIJAYASANKARI., M.Sc., M.Ed., M.Phil., Ph.D.,</a:t>
            </a: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cxnSp>
        <p:nvCxnSpPr>
          <p:cNvPr id="4" name="Straight Connector 3"/>
          <p:cNvCxnSpPr/>
          <p:nvPr/>
        </p:nvCxnSpPr>
        <p:spPr>
          <a:xfrm>
            <a:off x="7543800" y="57150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404938" y="447675"/>
            <a:ext cx="5688012"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1"/>
                </a:solidFill>
                <a:effectLst/>
                <a:uLnTx/>
                <a:uFillTx/>
                <a:latin typeface="+mj-lt"/>
                <a:ea typeface="+mj-ea"/>
                <a:cs typeface="+mj-cs"/>
              </a:rPr>
              <a:t>Rules of probability</a:t>
            </a:r>
          </a:p>
        </p:txBody>
      </p:sp>
      <p:sp>
        <p:nvSpPr>
          <p:cNvPr id="3" name="Rectangle 3"/>
          <p:cNvSpPr txBox="1">
            <a:spLocks noChangeArrowheads="1"/>
          </p:cNvSpPr>
          <p:nvPr/>
        </p:nvSpPr>
        <p:spPr>
          <a:xfrm>
            <a:off x="142875" y="2060575"/>
            <a:ext cx="8893175" cy="5289550"/>
          </a:xfrm>
          <a:prstGeom prst="rect">
            <a:avLst/>
          </a:prstGeom>
        </p:spPr>
        <p:txBody>
          <a:bodyPr/>
          <a:lstStyle/>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smtClean="0">
                <a:ln>
                  <a:noFill/>
                </a:ln>
                <a:solidFill>
                  <a:srgbClr val="FFCCFF"/>
                </a:solidFill>
                <a:effectLst/>
                <a:uLnTx/>
                <a:uFillTx/>
                <a:latin typeface="+mn-lt"/>
                <a:ea typeface="+mn-ea"/>
                <a:cs typeface="+mn-cs"/>
              </a:rPr>
              <a:t>1- Multiplication rule</a:t>
            </a:r>
          </a:p>
          <a:p>
            <a:pPr marL="182563" marR="0" lvl="0" indent="-182563"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smtClean="0">
              <a:ln>
                <a:noFill/>
              </a:ln>
              <a:solidFill>
                <a:schemeClr val="tx1"/>
              </a:solidFill>
              <a:effectLst/>
              <a:uLnTx/>
              <a:uFillTx/>
              <a:latin typeface="Arial" charset="0"/>
              <a:ea typeface="+mn-ea"/>
              <a:cs typeface="+mn-cs"/>
            </a:endParaRPr>
          </a:p>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Arial" charset="0"/>
                <a:ea typeface="+mn-ea"/>
                <a:cs typeface="+mn-cs"/>
              </a:rPr>
              <a:t>Dependence and</a:t>
            </a:r>
          </a:p>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Arial" charset="0"/>
                <a:ea typeface="+mn-ea"/>
                <a:cs typeface="+mn-cs"/>
              </a:rPr>
              <a:t>the modified multiplication rule</a:t>
            </a:r>
          </a:p>
          <a:p>
            <a:pPr marL="182563" marR="0" lvl="0" indent="-182563" algn="ctr" defTabSz="914400" rtl="0" eaLnBrk="1" fontAlgn="auto" latinLnBrk="0" hangingPunct="1">
              <a:lnSpc>
                <a:spcPct val="100000"/>
              </a:lnSpc>
              <a:spcBef>
                <a:spcPct val="20000"/>
              </a:spcBef>
              <a:spcAft>
                <a:spcPts val="0"/>
              </a:spcAft>
              <a:buClrTx/>
              <a:buSzTx/>
              <a:buFontTx/>
              <a:buNone/>
              <a:tabLst/>
              <a:defRPr/>
            </a:pPr>
            <a:endParaRPr kumimoji="0" lang="en-US" sz="3200" b="1" i="0" u="none" strike="noStrike" kern="1200" cap="none" spc="0" normalizeH="0" baseline="0" noProof="0" smtClean="0">
              <a:ln>
                <a:noFill/>
              </a:ln>
              <a:solidFill>
                <a:schemeClr val="tx1"/>
              </a:solidFill>
              <a:effectLst/>
              <a:uLnTx/>
              <a:uFillTx/>
              <a:latin typeface="Arial" charset="0"/>
              <a:ea typeface="+mn-ea"/>
              <a:cs typeface="+mn-cs"/>
            </a:endParaRPr>
          </a:p>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3600" b="1" i="0" u="none" strike="noStrike" kern="1200" cap="none" spc="0" normalizeH="0" baseline="0" noProof="0" smtClean="0">
                <a:ln>
                  <a:noFill/>
                </a:ln>
                <a:solidFill>
                  <a:schemeClr val="hlink"/>
                </a:solidFill>
                <a:effectLst/>
                <a:uLnTx/>
                <a:uFillTx/>
                <a:latin typeface="Arial" charset="0"/>
                <a:ea typeface="+mn-ea"/>
                <a:cs typeface="+mn-cs"/>
              </a:rPr>
              <a:t>P(A and B) = P(A) P(B\A)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1258888" y="1125538"/>
            <a:ext cx="2160587" cy="1728787"/>
          </a:xfrm>
          <a:prstGeom prst="ellipse">
            <a:avLst/>
          </a:prstGeom>
          <a:solidFill>
            <a:srgbClr val="99FF99"/>
          </a:solidFill>
          <a:ln w="12700" cap="sq">
            <a:solidFill>
              <a:srgbClr val="99FF99"/>
            </a:solidFill>
            <a:round/>
            <a:headEnd type="none" w="sm" len="sm"/>
            <a:tailEnd type="none" w="sm" len="sm"/>
          </a:ln>
        </p:spPr>
        <p:txBody>
          <a:bodyPr wrap="none" anchor="ctr"/>
          <a:lstStyle/>
          <a:p>
            <a:pPr algn="ctr"/>
            <a:r>
              <a:rPr lang="en-US" sz="3600" b="0" baseline="0">
                <a:solidFill>
                  <a:srgbClr val="000066"/>
                </a:solidFill>
              </a:rPr>
              <a:t>P(A)</a:t>
            </a:r>
          </a:p>
        </p:txBody>
      </p:sp>
      <p:sp>
        <p:nvSpPr>
          <p:cNvPr id="3" name="Oval 3"/>
          <p:cNvSpPr>
            <a:spLocks noChangeArrowheads="1"/>
          </p:cNvSpPr>
          <p:nvPr/>
        </p:nvSpPr>
        <p:spPr bwMode="auto">
          <a:xfrm>
            <a:off x="1403350" y="2997200"/>
            <a:ext cx="2160588" cy="1728788"/>
          </a:xfrm>
          <a:prstGeom prst="ellipse">
            <a:avLst/>
          </a:prstGeom>
          <a:solidFill>
            <a:srgbClr val="FFCCFF"/>
          </a:solidFill>
          <a:ln w="12700" cap="sq">
            <a:solidFill>
              <a:srgbClr val="FFCCFF"/>
            </a:solidFill>
            <a:round/>
            <a:headEnd type="none" w="sm" len="sm"/>
            <a:tailEnd type="none" w="sm" len="sm"/>
          </a:ln>
        </p:spPr>
        <p:txBody>
          <a:bodyPr wrap="none" anchor="ctr"/>
          <a:lstStyle/>
          <a:p>
            <a:pPr algn="ctr"/>
            <a:r>
              <a:rPr lang="en-US" sz="3600" b="0" baseline="0">
                <a:solidFill>
                  <a:srgbClr val="000066"/>
                </a:solidFill>
              </a:rPr>
              <a:t>P(B)</a:t>
            </a:r>
          </a:p>
        </p:txBody>
      </p:sp>
      <p:sp>
        <p:nvSpPr>
          <p:cNvPr id="4" name="Oval 4"/>
          <p:cNvSpPr>
            <a:spLocks noChangeArrowheads="1"/>
          </p:cNvSpPr>
          <p:nvPr/>
        </p:nvSpPr>
        <p:spPr bwMode="auto">
          <a:xfrm>
            <a:off x="5076825" y="1125538"/>
            <a:ext cx="1584325" cy="1223962"/>
          </a:xfrm>
          <a:prstGeom prst="ellipse">
            <a:avLst/>
          </a:prstGeom>
          <a:solidFill>
            <a:schemeClr val="tx2"/>
          </a:solidFill>
          <a:ln w="12700" cap="sq">
            <a:solidFill>
              <a:schemeClr val="tx2"/>
            </a:solidFill>
            <a:round/>
            <a:headEnd type="none" w="sm" len="sm"/>
            <a:tailEnd type="none" w="sm" len="sm"/>
          </a:ln>
        </p:spPr>
        <p:txBody>
          <a:bodyPr wrap="none" anchor="ctr"/>
          <a:lstStyle/>
          <a:p>
            <a:pPr algn="ctr"/>
            <a:r>
              <a:rPr lang="en-US" sz="3600" b="0" baseline="0">
                <a:solidFill>
                  <a:srgbClr val="000066"/>
                </a:solidFill>
              </a:rPr>
              <a:t>P(B\A)</a:t>
            </a:r>
          </a:p>
        </p:txBody>
      </p:sp>
      <p:sp>
        <p:nvSpPr>
          <p:cNvPr id="5" name="Text Box 5"/>
          <p:cNvSpPr txBox="1">
            <a:spLocks noChangeArrowheads="1"/>
          </p:cNvSpPr>
          <p:nvPr/>
        </p:nvSpPr>
        <p:spPr bwMode="auto">
          <a:xfrm>
            <a:off x="1258888" y="5300663"/>
            <a:ext cx="6697662" cy="1311275"/>
          </a:xfrm>
          <a:prstGeom prst="rect">
            <a:avLst/>
          </a:prstGeom>
          <a:noFill/>
          <a:ln w="12700" cap="sq">
            <a:noFill/>
            <a:miter lim="800000"/>
            <a:headEnd type="none" w="sm" len="sm"/>
            <a:tailEnd type="none" w="sm" len="sm"/>
          </a:ln>
        </p:spPr>
        <p:txBody>
          <a:bodyPr>
            <a:spAutoFit/>
          </a:bodyPr>
          <a:lstStyle/>
          <a:p>
            <a:pPr algn="ctr">
              <a:spcBef>
                <a:spcPct val="50000"/>
              </a:spcBef>
            </a:pPr>
            <a:r>
              <a:rPr lang="en-US" sz="3200" b="0" baseline="0"/>
              <a:t>A and B are not independent</a:t>
            </a:r>
          </a:p>
          <a:p>
            <a:pPr algn="ctr">
              <a:spcBef>
                <a:spcPct val="50000"/>
              </a:spcBef>
            </a:pPr>
            <a:r>
              <a:rPr lang="en-US" sz="3200" b="0" baseline="0"/>
              <a:t>P(B\A) ≠ P(B)</a:t>
            </a:r>
          </a:p>
        </p:txBody>
      </p:sp>
      <p:sp>
        <p:nvSpPr>
          <p:cNvPr id="6" name="Oval 7"/>
          <p:cNvSpPr>
            <a:spLocks noChangeArrowheads="1"/>
          </p:cNvSpPr>
          <p:nvPr/>
        </p:nvSpPr>
        <p:spPr bwMode="auto">
          <a:xfrm>
            <a:off x="4572000" y="2636838"/>
            <a:ext cx="2592388" cy="2232025"/>
          </a:xfrm>
          <a:prstGeom prst="ellipse">
            <a:avLst/>
          </a:prstGeom>
          <a:solidFill>
            <a:schemeClr val="tx2"/>
          </a:solidFill>
          <a:ln w="12700" cap="sq">
            <a:solidFill>
              <a:schemeClr val="tx2"/>
            </a:solidFill>
            <a:round/>
            <a:headEnd type="none" w="sm" len="sm"/>
            <a:tailEnd type="none" w="sm" len="sm"/>
          </a:ln>
        </p:spPr>
        <p:txBody>
          <a:bodyPr wrap="none" anchor="ctr"/>
          <a:lstStyle/>
          <a:p>
            <a:pPr algn="ctr"/>
            <a:r>
              <a:rPr lang="en-US" sz="3600" b="0" baseline="0">
                <a:solidFill>
                  <a:srgbClr val="000066"/>
                </a:solidFill>
              </a:rPr>
              <a:t>P(B\A)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301625"/>
            <a:ext cx="7772400" cy="82391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Example:</a:t>
            </a:r>
          </a:p>
        </p:txBody>
      </p:sp>
      <p:sp>
        <p:nvSpPr>
          <p:cNvPr id="3" name="Rectangle 3"/>
          <p:cNvSpPr txBox="1">
            <a:spLocks noChangeArrowheads="1"/>
          </p:cNvSpPr>
          <p:nvPr/>
        </p:nvSpPr>
        <p:spPr>
          <a:xfrm>
            <a:off x="755650" y="1341438"/>
            <a:ext cx="7772400" cy="5472112"/>
          </a:xfrm>
          <a:prstGeom prst="rect">
            <a:avLst/>
          </a:prstGeom>
        </p:spPr>
        <p:txBody>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rgbClr val="A5EEFD"/>
                </a:solidFill>
                <a:effectLst/>
                <a:uLnTx/>
                <a:uFillTx/>
                <a:latin typeface="+mn-lt"/>
                <a:ea typeface="+mn-ea"/>
                <a:cs typeface="+mn-cs"/>
              </a:rPr>
              <a:t>The joint probability of being ill and eat barbecue</a:t>
            </a:r>
          </a:p>
          <a:p>
            <a:pPr marL="0" marR="0" lvl="0" indent="0" algn="just" defTabSz="914400"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P(Ill)           =  110/200   = 0.55</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P(Ill\Eat B) =  90/120     = 0.75</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Then the two events are dependent</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rgbClr val="FF99FF"/>
                </a:solidFill>
                <a:effectLst/>
                <a:uLnTx/>
                <a:uFillTx/>
                <a:latin typeface="+mn-lt"/>
                <a:ea typeface="+mn-ea"/>
                <a:cs typeface="+mn-cs"/>
              </a:rPr>
              <a:t>P(Ill∩Eat B) = </a:t>
            </a:r>
            <a:r>
              <a:rPr kumimoji="0" lang="en-US" sz="2800" b="0" i="0" u="none" strike="noStrike" kern="1200" cap="none" spc="0" normalizeH="0" baseline="0" noProof="0" smtClean="0">
                <a:ln>
                  <a:noFill/>
                </a:ln>
                <a:solidFill>
                  <a:srgbClr val="FF99FF"/>
                </a:solidFill>
                <a:effectLst/>
                <a:uLnTx/>
                <a:uFillTx/>
                <a:latin typeface="+mn-lt"/>
                <a:ea typeface="+mn-ea"/>
                <a:cs typeface="+mn-cs"/>
              </a:rPr>
              <a:t>P(Eat B)</a:t>
            </a:r>
            <a:r>
              <a:rPr kumimoji="0" lang="en-US" sz="2800" b="0" i="0" u="none" strike="noStrike" kern="1200" cap="none" spc="0" normalizeH="0" baseline="0" noProof="0" smtClean="0">
                <a:ln>
                  <a:noFill/>
                </a:ln>
                <a:solidFill>
                  <a:srgbClr val="FF99FF"/>
                </a:solidFill>
                <a:effectLst/>
                <a:uLnTx/>
                <a:uFillTx/>
                <a:latin typeface="+mn-lt"/>
                <a:ea typeface="+mn-ea"/>
                <a:cs typeface="+mn-cs"/>
                <a:sym typeface="Symbol" pitchFamily="18" charset="2"/>
              </a:rPr>
              <a:t></a:t>
            </a:r>
            <a:r>
              <a:rPr kumimoji="0" lang="en-US" sz="2800" b="0" i="0" u="none" strike="noStrike" kern="1200" cap="none" spc="0" normalizeH="0" baseline="0" noProof="0" smtClean="0">
                <a:ln>
                  <a:noFill/>
                </a:ln>
                <a:solidFill>
                  <a:srgbClr val="FF99FF"/>
                </a:solidFill>
                <a:effectLst/>
                <a:uLnTx/>
                <a:uFillTx/>
                <a:latin typeface="+mn-lt"/>
                <a:ea typeface="+mn-ea"/>
                <a:cs typeface="+mn-cs"/>
              </a:rPr>
              <a:t>P(Ill\Eat B)</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rgbClr val="FF99FF"/>
                </a:solidFill>
                <a:effectLst/>
                <a:uLnTx/>
                <a:uFillTx/>
                <a:latin typeface="+mn-lt"/>
                <a:ea typeface="+mn-ea"/>
                <a:cs typeface="+mn-cs"/>
              </a:rPr>
              <a:t>                      = (120/200)</a:t>
            </a:r>
            <a:r>
              <a:rPr kumimoji="0" lang="en-US" sz="2800" b="0" i="0" u="none" strike="noStrike" kern="1200" cap="none" spc="0" normalizeH="0" baseline="0" noProof="0" smtClean="0">
                <a:ln>
                  <a:noFill/>
                </a:ln>
                <a:solidFill>
                  <a:srgbClr val="FF99FF"/>
                </a:solidFill>
                <a:effectLst/>
                <a:uLnTx/>
                <a:uFillTx/>
                <a:latin typeface="+mn-lt"/>
                <a:ea typeface="+mn-ea"/>
                <a:cs typeface="+mn-cs"/>
                <a:sym typeface="Symbol" pitchFamily="18" charset="2"/>
              </a:rPr>
              <a:t>(90/120)</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rgbClr val="FF99FF"/>
                </a:solidFill>
                <a:effectLst/>
                <a:uLnTx/>
                <a:uFillTx/>
                <a:latin typeface="+mn-lt"/>
                <a:ea typeface="+mn-ea"/>
                <a:cs typeface="+mn-cs"/>
              </a:rPr>
              <a:t>                   = 0.45</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763713" y="519113"/>
            <a:ext cx="5688012"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1"/>
                </a:solidFill>
                <a:effectLst/>
                <a:uLnTx/>
                <a:uFillTx/>
                <a:latin typeface="+mj-lt"/>
                <a:ea typeface="+mj-ea"/>
                <a:cs typeface="+mj-cs"/>
              </a:rPr>
              <a:t>Rules of probability</a:t>
            </a:r>
          </a:p>
        </p:txBody>
      </p:sp>
      <p:sp>
        <p:nvSpPr>
          <p:cNvPr id="3" name="Rectangle 3"/>
          <p:cNvSpPr txBox="1">
            <a:spLocks noChangeArrowheads="1"/>
          </p:cNvSpPr>
          <p:nvPr/>
        </p:nvSpPr>
        <p:spPr>
          <a:xfrm>
            <a:off x="107950" y="3500438"/>
            <a:ext cx="8893175" cy="1223962"/>
          </a:xfrm>
          <a:prstGeom prst="rect">
            <a:avLst/>
          </a:prstGeom>
        </p:spPr>
        <p:txBody>
          <a:bodyPr/>
          <a:lstStyle/>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4000" b="1" i="0" u="none" strike="noStrike" kern="1200" cap="none" spc="0" normalizeH="0" baseline="0" noProof="0" smtClean="0">
                <a:ln>
                  <a:noFill/>
                </a:ln>
                <a:solidFill>
                  <a:srgbClr val="FFCCFF"/>
                </a:solidFill>
                <a:effectLst/>
                <a:uLnTx/>
                <a:uFillTx/>
                <a:latin typeface="+mn-lt"/>
                <a:ea typeface="+mn-ea"/>
                <a:cs typeface="+mn-cs"/>
              </a:rPr>
              <a:t>2- Addition rule</a:t>
            </a:r>
          </a:p>
          <a:p>
            <a:pPr marL="182563" marR="0" lvl="0" indent="-182563" algn="ctr" defTabSz="914400" rtl="0" eaLnBrk="1" fontAlgn="auto" latinLnBrk="0" hangingPunct="1">
              <a:lnSpc>
                <a:spcPct val="100000"/>
              </a:lnSpc>
              <a:spcBef>
                <a:spcPct val="20000"/>
              </a:spcBef>
              <a:spcAft>
                <a:spcPts val="0"/>
              </a:spcAft>
              <a:buClrTx/>
              <a:buSzTx/>
              <a:buFontTx/>
              <a:buNone/>
              <a:tabLst/>
              <a:defRPr/>
            </a:pPr>
            <a:endParaRPr kumimoji="0" lang="en-US" sz="4000" b="0" i="0" u="none" strike="noStrike" kern="1200" cap="none" spc="0" normalizeH="0" baseline="0" noProof="0" smtClean="0">
              <a:ln>
                <a:noFill/>
              </a:ln>
              <a:solidFill>
                <a:schemeClr val="tx1"/>
              </a:solidFill>
              <a:effectLst/>
              <a:uLnTx/>
              <a:uFillTx/>
              <a:latin typeface="Arial" charset="0"/>
              <a:ea typeface="+mn-ea"/>
              <a:cs typeface="+mn-cs"/>
            </a:endParaRPr>
          </a:p>
          <a:p>
            <a:pPr marL="182563" marR="0" lvl="0" indent="-182563" algn="ctr" defTabSz="914400" rtl="0" eaLnBrk="1" fontAlgn="auto" latinLnBrk="0" hangingPunct="1">
              <a:lnSpc>
                <a:spcPct val="100000"/>
              </a:lnSpc>
              <a:spcBef>
                <a:spcPct val="20000"/>
              </a:spcBef>
              <a:spcAft>
                <a:spcPts val="0"/>
              </a:spcAft>
              <a:buClrTx/>
              <a:buSzTx/>
              <a:buFontTx/>
              <a:buNone/>
              <a:tabLst/>
              <a:defRPr/>
            </a:pPr>
            <a:endParaRPr kumimoji="0" lang="en-US" sz="4000" b="1" i="0" u="none" strike="noStrike" kern="1200" cap="none" spc="0" normalizeH="0" baseline="0" noProof="0" smtClean="0">
              <a:ln>
                <a:noFill/>
              </a:ln>
              <a:solidFill>
                <a:schemeClr val="hlink"/>
              </a:solidFill>
              <a:effectLst/>
              <a:uLnTx/>
              <a:uFillTx/>
              <a:latin typeface="Arial"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3"/>
          <p:cNvSpPr>
            <a:spLocks noChangeArrowheads="1"/>
          </p:cNvSpPr>
          <p:nvPr/>
        </p:nvSpPr>
        <p:spPr bwMode="auto">
          <a:xfrm>
            <a:off x="1690688" y="2636838"/>
            <a:ext cx="2376487" cy="2089150"/>
          </a:xfrm>
          <a:prstGeom prst="ellipse">
            <a:avLst/>
          </a:prstGeom>
          <a:solidFill>
            <a:srgbClr val="D60093"/>
          </a:solidFill>
          <a:ln w="12700" cap="sq">
            <a:solidFill>
              <a:srgbClr val="FFCCFF"/>
            </a:solidFill>
            <a:round/>
            <a:headEnd type="none" w="sm" len="sm"/>
            <a:tailEnd type="none" w="sm" len="sm"/>
          </a:ln>
        </p:spPr>
        <p:txBody>
          <a:bodyPr wrap="none" anchor="ctr"/>
          <a:lstStyle/>
          <a:p>
            <a:pPr algn="ctr"/>
            <a:r>
              <a:rPr lang="en-US" sz="3600" b="0" baseline="0">
                <a:solidFill>
                  <a:srgbClr val="000066"/>
                </a:solidFill>
              </a:rPr>
              <a:t>P(A)</a:t>
            </a:r>
          </a:p>
        </p:txBody>
      </p:sp>
      <p:sp>
        <p:nvSpPr>
          <p:cNvPr id="3" name="Text Box 5"/>
          <p:cNvSpPr txBox="1">
            <a:spLocks noChangeArrowheads="1"/>
          </p:cNvSpPr>
          <p:nvPr/>
        </p:nvSpPr>
        <p:spPr bwMode="auto">
          <a:xfrm>
            <a:off x="1258888" y="0"/>
            <a:ext cx="6697662" cy="1370013"/>
          </a:xfrm>
          <a:prstGeom prst="rect">
            <a:avLst/>
          </a:prstGeom>
          <a:solidFill>
            <a:schemeClr val="tx1"/>
          </a:solidFill>
          <a:ln w="12700" cap="sq">
            <a:noFill/>
            <a:miter lim="800000"/>
            <a:headEnd type="none" w="sm" len="sm"/>
            <a:tailEnd type="none" w="sm" len="sm"/>
          </a:ln>
        </p:spPr>
        <p:txBody>
          <a:bodyPr>
            <a:spAutoFit/>
          </a:bodyPr>
          <a:lstStyle/>
          <a:p>
            <a:pPr algn="ctr">
              <a:spcBef>
                <a:spcPct val="50000"/>
              </a:spcBef>
            </a:pPr>
            <a:r>
              <a:rPr lang="en-US" sz="2400" b="0" baseline="0">
                <a:solidFill>
                  <a:srgbClr val="3C3CB6"/>
                </a:solidFill>
              </a:rPr>
              <a:t>A and B are mutually exclusive</a:t>
            </a:r>
          </a:p>
          <a:p>
            <a:pPr algn="ctr">
              <a:spcBef>
                <a:spcPct val="50000"/>
              </a:spcBef>
            </a:pPr>
            <a:r>
              <a:rPr lang="en-US" sz="2400" b="0" baseline="0">
                <a:solidFill>
                  <a:schemeClr val="bg2"/>
                </a:solidFill>
              </a:rPr>
              <a:t>The occurrence of one event precludes the occurrence of the other</a:t>
            </a:r>
          </a:p>
        </p:txBody>
      </p:sp>
      <p:sp>
        <p:nvSpPr>
          <p:cNvPr id="4" name="Oval 7"/>
          <p:cNvSpPr>
            <a:spLocks noChangeArrowheads="1"/>
          </p:cNvSpPr>
          <p:nvPr/>
        </p:nvSpPr>
        <p:spPr bwMode="auto">
          <a:xfrm>
            <a:off x="5148263" y="2636838"/>
            <a:ext cx="2376487" cy="2089150"/>
          </a:xfrm>
          <a:prstGeom prst="ellipse">
            <a:avLst/>
          </a:prstGeom>
          <a:solidFill>
            <a:srgbClr val="99FF99"/>
          </a:solidFill>
          <a:ln w="12700" cap="sq">
            <a:solidFill>
              <a:srgbClr val="FFCCFF"/>
            </a:solidFill>
            <a:round/>
            <a:headEnd type="none" w="sm" len="sm"/>
            <a:tailEnd type="none" w="sm" len="sm"/>
          </a:ln>
        </p:spPr>
        <p:txBody>
          <a:bodyPr wrap="none" anchor="ctr"/>
          <a:lstStyle/>
          <a:p>
            <a:pPr algn="ctr"/>
            <a:r>
              <a:rPr lang="en-US" sz="3600" b="0" baseline="0">
                <a:solidFill>
                  <a:srgbClr val="000066"/>
                </a:solidFill>
              </a:rPr>
              <a:t>P(B)</a:t>
            </a:r>
          </a:p>
        </p:txBody>
      </p:sp>
      <p:sp>
        <p:nvSpPr>
          <p:cNvPr id="5" name="Text Box 8"/>
          <p:cNvSpPr txBox="1">
            <a:spLocks noChangeArrowheads="1"/>
          </p:cNvSpPr>
          <p:nvPr/>
        </p:nvSpPr>
        <p:spPr bwMode="auto">
          <a:xfrm>
            <a:off x="900113" y="5516563"/>
            <a:ext cx="7488237" cy="519112"/>
          </a:xfrm>
          <a:prstGeom prst="rect">
            <a:avLst/>
          </a:prstGeom>
          <a:solidFill>
            <a:srgbClr val="A5EEFD"/>
          </a:solidFill>
          <a:ln w="12700" cap="sq">
            <a:noFill/>
            <a:miter lim="800000"/>
            <a:headEnd type="none" w="sm" len="sm"/>
            <a:tailEnd type="none" w="sm" len="sm"/>
          </a:ln>
        </p:spPr>
        <p:txBody>
          <a:bodyPr>
            <a:spAutoFit/>
          </a:bodyPr>
          <a:lstStyle/>
          <a:p>
            <a:pPr algn="ctr">
              <a:spcBef>
                <a:spcPct val="50000"/>
              </a:spcBef>
            </a:pPr>
            <a:r>
              <a:rPr lang="en-US" sz="2800" baseline="0">
                <a:solidFill>
                  <a:srgbClr val="3C3CB6"/>
                </a:solidFill>
              </a:rPr>
              <a:t>P(A OR B) = P(A </a:t>
            </a:r>
            <a:r>
              <a:rPr lang="en-US" sz="2800" baseline="0">
                <a:solidFill>
                  <a:srgbClr val="3C3CB6"/>
                </a:solidFill>
                <a:latin typeface="Arial" charset="0"/>
              </a:rPr>
              <a:t>U </a:t>
            </a:r>
            <a:r>
              <a:rPr lang="en-US" sz="2800" baseline="0">
                <a:solidFill>
                  <a:srgbClr val="3C3CB6"/>
                </a:solidFill>
              </a:rPr>
              <a:t>B) = P(A) + P(B)</a:t>
            </a:r>
          </a:p>
        </p:txBody>
      </p:sp>
      <p:sp>
        <p:nvSpPr>
          <p:cNvPr id="6" name="AutoShape 9"/>
          <p:cNvSpPr>
            <a:spLocks noChangeArrowheads="1"/>
          </p:cNvSpPr>
          <p:nvPr/>
        </p:nvSpPr>
        <p:spPr bwMode="auto">
          <a:xfrm>
            <a:off x="3492500" y="1773238"/>
            <a:ext cx="2232025" cy="1943100"/>
          </a:xfrm>
          <a:custGeom>
            <a:avLst/>
            <a:gdLst>
              <a:gd name="T0" fmla="*/ 1122213 w 21600"/>
              <a:gd name="T1" fmla="*/ 196739 h 21600"/>
              <a:gd name="T2" fmla="*/ 302563 w 21600"/>
              <a:gd name="T3" fmla="*/ 971550 h 21600"/>
              <a:gd name="T4" fmla="*/ 1122213 w 21600"/>
              <a:gd name="T5" fmla="*/ 1943100 h 21600"/>
              <a:gd name="T6" fmla="*/ 1929462 w 21600"/>
              <a:gd name="T7" fmla="*/ 97155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2"/>
          </a:solidFill>
          <a:ln w="12700" cap="sq">
            <a:solidFill>
              <a:schemeClr val="tx1"/>
            </a:solidFill>
            <a:miter lim="800000"/>
            <a:headEnd type="none" w="sm" len="sm"/>
            <a:tailEnd type="none" w="sm" len="sm"/>
          </a:ln>
        </p:spPr>
        <p:txBody>
          <a:bodyPr wrap="none" anchor="ctr"/>
          <a:lstStyle/>
          <a:p>
            <a:pPr algn="ctr"/>
            <a:endParaRPr lang="en-US" sz="4000" b="0">
              <a:solidFill>
                <a:srgbClr val="3C3CB6"/>
              </a:solidFill>
              <a:latin typeface="Broadway" pitchFamily="82" charset="0"/>
            </a:endParaRPr>
          </a:p>
          <a:p>
            <a:pPr algn="ctr"/>
            <a:r>
              <a:rPr lang="en-US" sz="4000" b="0">
                <a:solidFill>
                  <a:srgbClr val="3C3CB6"/>
                </a:solidFill>
                <a:latin typeface="Broadway" pitchFamily="82" charset="0"/>
              </a:rPr>
              <a:t>Addition </a:t>
            </a:r>
          </a:p>
          <a:p>
            <a:pPr algn="ctr"/>
            <a:r>
              <a:rPr lang="en-US" sz="4000" b="0">
                <a:solidFill>
                  <a:srgbClr val="3C3CB6"/>
                </a:solidFill>
                <a:latin typeface="Broadway" pitchFamily="82" charset="0"/>
              </a:rPr>
              <a:t>Rule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301625"/>
            <a:ext cx="7772400" cy="146208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Example:</a:t>
            </a:r>
          </a:p>
        </p:txBody>
      </p:sp>
      <p:sp>
        <p:nvSpPr>
          <p:cNvPr id="3" name="Rectangle 3"/>
          <p:cNvSpPr txBox="1">
            <a:spLocks noChangeArrowheads="1"/>
          </p:cNvSpPr>
          <p:nvPr/>
        </p:nvSpPr>
        <p:spPr>
          <a:xfrm>
            <a:off x="755650" y="1844675"/>
            <a:ext cx="7772400" cy="4114800"/>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pitchFamily="18" charset="2"/>
              </a:rPr>
              <a:t>The probability of being either blood type O or blood type A</a:t>
            </a: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pitchFamily="18" charset="2"/>
              </a:rPr>
              <a:t>P(O</a:t>
            </a:r>
            <a:r>
              <a:rPr kumimoji="0" lang="en-US" sz="3200" b="0" i="0" u="none" strike="noStrike" kern="1200" cap="none" spc="0" normalizeH="0" baseline="0" noProof="0" smtClean="0">
                <a:ln>
                  <a:noFill/>
                </a:ln>
                <a:solidFill>
                  <a:schemeClr val="tx1"/>
                </a:solidFill>
                <a:effectLst/>
                <a:uLnTx/>
                <a:uFillTx/>
                <a:latin typeface="Arial" charset="0"/>
                <a:ea typeface="+mn-ea"/>
                <a:cs typeface="+mn-cs"/>
                <a:sym typeface="Symbol" pitchFamily="18" charset="2"/>
              </a:rPr>
              <a:t>U</a:t>
            </a: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pitchFamily="18" charset="2"/>
              </a:rPr>
              <a:t>A) = P(O) + P(A)</a:t>
            </a: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pitchFamily="18" charset="2"/>
              </a:rPr>
              <a:t>             = (40/100)+(35/100)</a:t>
            </a: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Symbol" pitchFamily="18" charset="2"/>
              </a:rPr>
              <a:t>             = 0.75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2362200"/>
            <a:ext cx="7467600" cy="2163762"/>
          </a:xfrm>
          <a:prstGeom prst="rect">
            <a:avLst/>
          </a:prstGeom>
        </p:spPr>
        <p:txBody>
          <a:bodyPr>
            <a:normAutofit fontScale="92500"/>
          </a:bodyPr>
          <a:lstStyle/>
          <a:p>
            <a:pPr marL="0" marR="0" lvl="0" indent="0" algn="ctr" defTabSz="914400" rtl="0" eaLnBrk="1" fontAlgn="auto" latinLnBrk="0" hangingPunct="1">
              <a:lnSpc>
                <a:spcPct val="2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Statistics</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r>
              <a:rPr kumimoji="0" lang="en-US" sz="3600" b="0" i="0" u="none" strike="noStrike" kern="1200" cap="none" spc="0" normalizeH="0" baseline="0" noProof="0" dirty="0" smtClean="0">
                <a:ln>
                  <a:noFill/>
                </a:ln>
                <a:solidFill>
                  <a:schemeClr val="tx1"/>
                </a:solidFill>
                <a:effectLst/>
                <a:uLnTx/>
                <a:uFillTx/>
                <a:latin typeface="+mj-lt"/>
                <a:ea typeface="+mj-ea"/>
                <a:cs typeface="+mj-cs"/>
              </a:rPr>
              <a:t>II – M.Sc., Mathematics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50825" y="1412875"/>
            <a:ext cx="7777163" cy="3935413"/>
          </a:xfrm>
          <a:prstGeom prst="rect">
            <a:avLst/>
          </a:prstGeom>
          <a:noFill/>
          <a:ln w="9525">
            <a:noFill/>
            <a:miter lim="800000"/>
            <a:headEnd/>
            <a:tailEnd/>
          </a:ln>
        </p:spPr>
        <p:txBody>
          <a:bodyPr>
            <a:spAutoFit/>
          </a:bodyPr>
          <a:lstStyle/>
          <a:p>
            <a:pPr algn="just"/>
            <a:r>
              <a:rPr lang="en-US" sz="2800" baseline="0">
                <a:solidFill>
                  <a:srgbClr val="99FF99"/>
                </a:solidFill>
                <a:latin typeface="Arial" charset="0"/>
              </a:rPr>
              <a:t>Complement</a:t>
            </a:r>
            <a:r>
              <a:rPr lang="en-US" sz="2800" baseline="0">
                <a:latin typeface="Arial" charset="0"/>
              </a:rPr>
              <a:t> </a:t>
            </a:r>
            <a:r>
              <a:rPr lang="en-US" sz="2800" b="0" baseline="0">
                <a:latin typeface="Arial" charset="0"/>
              </a:rPr>
              <a:t>==&gt; sometimes, we want to know the probability that an event will not happen; an event opposite to the event of interest is called a complementary event.</a:t>
            </a:r>
          </a:p>
          <a:p>
            <a:pPr algn="just"/>
            <a:r>
              <a:rPr lang="en-US" sz="2800" b="0" baseline="0">
                <a:latin typeface="Arial" charset="0"/>
              </a:rPr>
              <a:t>If A is an event, its complement is The probability of the complement is </a:t>
            </a:r>
            <a:r>
              <a:rPr lang="en-US" sz="2800" baseline="0">
                <a:solidFill>
                  <a:schemeClr val="tx2"/>
                </a:solidFill>
              </a:rPr>
              <a:t>A</a:t>
            </a:r>
            <a:r>
              <a:rPr lang="en-US" sz="2800">
                <a:solidFill>
                  <a:schemeClr val="tx2"/>
                </a:solidFill>
              </a:rPr>
              <a:t>C </a:t>
            </a:r>
            <a:r>
              <a:rPr lang="en-US" sz="2800" baseline="0">
                <a:solidFill>
                  <a:schemeClr val="tx2"/>
                </a:solidFill>
              </a:rPr>
              <a:t>or </a:t>
            </a:r>
            <a:r>
              <a:rPr lang="en-US" sz="2800" baseline="0">
                <a:solidFill>
                  <a:schemeClr val="tx2"/>
                </a:solidFill>
                <a:sym typeface="Symbol" pitchFamily="18" charset="2"/>
              </a:rPr>
              <a:t>A</a:t>
            </a:r>
            <a:r>
              <a:rPr lang="en-US" sz="2800" b="0" baseline="0"/>
              <a:t> </a:t>
            </a:r>
          </a:p>
          <a:p>
            <a:pPr algn="just"/>
            <a:r>
              <a:rPr lang="en-US" sz="2800" b="0" baseline="0"/>
              <a:t>Example: The complement of male event is the female</a:t>
            </a:r>
          </a:p>
          <a:p>
            <a:pPr algn="just"/>
            <a:endParaRPr lang="en-GB" sz="2800" b="0" baseline="0">
              <a:latin typeface="Arial" charset="0"/>
            </a:endParaRPr>
          </a:p>
        </p:txBody>
      </p:sp>
      <p:sp>
        <p:nvSpPr>
          <p:cNvPr id="3" name="Rectangle 5"/>
          <p:cNvSpPr>
            <a:spLocks noChangeArrowheads="1"/>
          </p:cNvSpPr>
          <p:nvPr/>
        </p:nvSpPr>
        <p:spPr bwMode="auto">
          <a:xfrm>
            <a:off x="2266950" y="5235575"/>
            <a:ext cx="4968875" cy="714375"/>
          </a:xfrm>
          <a:prstGeom prst="rect">
            <a:avLst/>
          </a:prstGeom>
          <a:noFill/>
          <a:ln w="9525">
            <a:solidFill>
              <a:schemeClr val="tx1"/>
            </a:solidFill>
            <a:miter lim="800000"/>
            <a:headEnd/>
            <a:tailEnd/>
          </a:ln>
        </p:spPr>
        <p:txBody>
          <a:bodyPr/>
          <a:lstStyle/>
          <a:p>
            <a:pPr algn="ctr"/>
            <a:r>
              <a:rPr lang="en-US" sz="2800" i="1" baseline="0">
                <a:solidFill>
                  <a:srgbClr val="FF0603"/>
                </a:solidFill>
              </a:rPr>
              <a:t>P</a:t>
            </a:r>
            <a:r>
              <a:rPr lang="en-US" sz="2800" baseline="0">
                <a:solidFill>
                  <a:srgbClr val="FF0603"/>
                </a:solidFill>
              </a:rPr>
              <a:t>(A) + </a:t>
            </a:r>
            <a:r>
              <a:rPr lang="en-US" sz="2800" i="1" baseline="0">
                <a:solidFill>
                  <a:srgbClr val="FF0603"/>
                </a:solidFill>
              </a:rPr>
              <a:t>P</a:t>
            </a:r>
            <a:r>
              <a:rPr lang="en-US" sz="2800" baseline="0">
                <a:solidFill>
                  <a:srgbClr val="FF0603"/>
                </a:solidFill>
              </a:rPr>
              <a:t>(A</a:t>
            </a:r>
            <a:r>
              <a:rPr lang="en-US" sz="2800">
                <a:solidFill>
                  <a:srgbClr val="FF0603"/>
                </a:solidFill>
              </a:rPr>
              <a:t>C</a:t>
            </a:r>
            <a:r>
              <a:rPr lang="en-US" sz="2800" baseline="0">
                <a:solidFill>
                  <a:srgbClr val="FF0603"/>
                </a:solidFill>
              </a:rPr>
              <a:t>) = 1</a:t>
            </a:r>
            <a:endParaRPr lang="en-US" sz="2800" baseline="0">
              <a:solidFill>
                <a:schemeClr val="tx2"/>
              </a:solidFill>
            </a:endParaRPr>
          </a:p>
        </p:txBody>
      </p:sp>
      <p:sp>
        <p:nvSpPr>
          <p:cNvPr id="4" name="Rectangle 6"/>
          <p:cNvSpPr>
            <a:spLocks noChangeArrowheads="1"/>
          </p:cNvSpPr>
          <p:nvPr/>
        </p:nvSpPr>
        <p:spPr bwMode="auto">
          <a:xfrm>
            <a:off x="323850" y="188913"/>
            <a:ext cx="3238500" cy="1462087"/>
          </a:xfrm>
          <a:prstGeom prst="rect">
            <a:avLst/>
          </a:prstGeom>
          <a:noFill/>
          <a:ln w="9525">
            <a:noFill/>
            <a:miter lim="800000"/>
            <a:headEnd/>
            <a:tailEnd/>
          </a:ln>
        </p:spPr>
        <p:txBody>
          <a:bodyPr anchor="ctr"/>
          <a:lstStyle/>
          <a:p>
            <a:r>
              <a:rPr lang="en-US" sz="4400" b="0" baseline="0"/>
              <a:t>Definition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7950" y="887413"/>
            <a:ext cx="7772400" cy="14620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rgbClr val="D60093"/>
                </a:solidFill>
                <a:effectLst/>
                <a:uLnTx/>
                <a:uFillTx/>
                <a:latin typeface="+mj-lt"/>
                <a:ea typeface="+mj-ea"/>
                <a:cs typeface="+mj-cs"/>
              </a:rPr>
              <a:t>Conditional probabilities</a:t>
            </a:r>
            <a:r>
              <a:rPr kumimoji="0" lang="en-US" sz="2800" b="0" i="0" u="none" strike="noStrike" kern="1200" cap="none" spc="0" normalizeH="0" baseline="0" noProof="0" smtClean="0">
                <a:ln>
                  <a:noFill/>
                </a:ln>
                <a:solidFill>
                  <a:schemeClr val="tx1"/>
                </a:solidFill>
                <a:effectLst/>
                <a:uLnTx/>
                <a:uFillTx/>
                <a:latin typeface="+mj-lt"/>
                <a:ea typeface="+mj-ea"/>
                <a:cs typeface="+mj-cs"/>
              </a:rPr>
              <a:t> </a:t>
            </a:r>
            <a:br>
              <a:rPr kumimoji="0" lang="en-US" sz="2800" b="0" i="0" u="none" strike="noStrike" kern="1200" cap="none" spc="0" normalizeH="0" baseline="0" noProof="0" smtClean="0">
                <a:ln>
                  <a:noFill/>
                </a:ln>
                <a:solidFill>
                  <a:schemeClr val="tx1"/>
                </a:solidFill>
                <a:effectLst/>
                <a:uLnTx/>
                <a:uFillTx/>
                <a:latin typeface="+mj-lt"/>
                <a:ea typeface="+mj-ea"/>
                <a:cs typeface="+mj-cs"/>
              </a:rPr>
            </a:br>
            <a:r>
              <a:rPr kumimoji="0" lang="en-US" sz="2800" b="0" i="0" u="none" strike="noStrike" kern="1200" cap="none" spc="0" normalizeH="0" baseline="0" noProof="0" smtClean="0">
                <a:ln>
                  <a:noFill/>
                </a:ln>
                <a:solidFill>
                  <a:schemeClr val="tx1"/>
                </a:solidFill>
                <a:effectLst/>
                <a:uLnTx/>
                <a:uFillTx/>
                <a:latin typeface="+mj-lt"/>
                <a:ea typeface="+mj-ea"/>
                <a:cs typeface="+mj-cs"/>
              </a:rPr>
              <a:t>It is the probability of an event on condition that certain criteria is satisfied</a:t>
            </a:r>
          </a:p>
        </p:txBody>
      </p:sp>
      <p:sp>
        <p:nvSpPr>
          <p:cNvPr id="3" name="Rectangle 3"/>
          <p:cNvSpPr txBox="1">
            <a:spLocks noChangeArrowheads="1"/>
          </p:cNvSpPr>
          <p:nvPr/>
        </p:nvSpPr>
        <p:spPr>
          <a:xfrm>
            <a:off x="179388" y="2743200"/>
            <a:ext cx="8713787" cy="4114800"/>
          </a:xfrm>
          <a:prstGeom prst="rect">
            <a:avLst/>
          </a:prstGeom>
        </p:spPr>
        <p:txBody>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Example: If a subject was selected randomly and found to be female what is the probability that she has a blood group O</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Here the total possible outcomes constitute a subset (females) of the total number of subjects.</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This probability is termed probability of O given F</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P(O\F) = 20/50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 0.40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7950" y="887413"/>
            <a:ext cx="7772400" cy="14620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rgbClr val="D60093"/>
                </a:solidFill>
                <a:effectLst/>
                <a:uLnTx/>
                <a:uFillTx/>
                <a:latin typeface="+mj-lt"/>
                <a:ea typeface="+mj-ea"/>
                <a:cs typeface="+mj-cs"/>
              </a:rPr>
              <a:t>Joint probability</a:t>
            </a:r>
            <a:r>
              <a:rPr kumimoji="0" lang="en-US" sz="2800" b="0" i="0" u="none" strike="noStrike" kern="1200" cap="none" spc="0" normalizeH="0" baseline="0" noProof="0" smtClean="0">
                <a:ln>
                  <a:noFill/>
                </a:ln>
                <a:solidFill>
                  <a:schemeClr val="tx1"/>
                </a:solidFill>
                <a:effectLst/>
                <a:uLnTx/>
                <a:uFillTx/>
                <a:latin typeface="+mj-lt"/>
                <a:ea typeface="+mj-ea"/>
                <a:cs typeface="+mj-cs"/>
              </a:rPr>
              <a:t> </a:t>
            </a:r>
            <a:br>
              <a:rPr kumimoji="0" lang="en-US" sz="2800" b="0" i="0" u="none" strike="noStrike" kern="1200" cap="none" spc="0" normalizeH="0" baseline="0" noProof="0" smtClean="0">
                <a:ln>
                  <a:noFill/>
                </a:ln>
                <a:solidFill>
                  <a:schemeClr val="tx1"/>
                </a:solidFill>
                <a:effectLst/>
                <a:uLnTx/>
                <a:uFillTx/>
                <a:latin typeface="+mj-lt"/>
                <a:ea typeface="+mj-ea"/>
                <a:cs typeface="+mj-cs"/>
              </a:rPr>
            </a:br>
            <a:r>
              <a:rPr kumimoji="0" lang="en-US" sz="2800" b="0" i="0" u="none" strike="noStrike" kern="1200" cap="none" spc="0" normalizeH="0" baseline="0" noProof="0" smtClean="0">
                <a:ln>
                  <a:noFill/>
                </a:ln>
                <a:solidFill>
                  <a:schemeClr val="tx1"/>
                </a:solidFill>
                <a:effectLst/>
                <a:uLnTx/>
                <a:uFillTx/>
                <a:latin typeface="+mj-lt"/>
                <a:ea typeface="+mj-ea"/>
                <a:cs typeface="+mj-cs"/>
              </a:rPr>
              <a:t>It is the probability of occurrence of two or more events together</a:t>
            </a:r>
          </a:p>
        </p:txBody>
      </p:sp>
      <p:sp>
        <p:nvSpPr>
          <p:cNvPr id="3" name="Rectangle 3"/>
          <p:cNvSpPr txBox="1">
            <a:spLocks noChangeArrowheads="1"/>
          </p:cNvSpPr>
          <p:nvPr/>
        </p:nvSpPr>
        <p:spPr>
          <a:xfrm>
            <a:off x="76200" y="2743200"/>
            <a:ext cx="9067800" cy="4114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Example: Probability of being male &amp;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belong to blood group AB</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P(M and AB) = P(M</a:t>
            </a:r>
            <a:r>
              <a:rPr kumimoji="0" lang="en-US" sz="3200" b="1" i="0" u="none" strike="noStrike" kern="1200" cap="none" spc="0" normalizeH="0" baseline="0" noProof="0" smtClean="0">
                <a:ln>
                  <a:noFill/>
                </a:ln>
                <a:solidFill>
                  <a:srgbClr val="99FF99"/>
                </a:solidFill>
                <a:effectLst/>
                <a:uLnTx/>
                <a:uFillTx/>
                <a:latin typeface="+mn-lt"/>
                <a:ea typeface="+mn-ea"/>
                <a:cs typeface="+mn-cs"/>
              </a:rPr>
              <a:t>∩</a:t>
            </a:r>
            <a:r>
              <a:rPr kumimoji="0" lang="en-US" sz="3200" b="0" i="0" u="none" strike="noStrike" kern="1200" cap="none" spc="0" normalizeH="0" baseline="0" noProof="0" smtClean="0">
                <a:ln>
                  <a:noFill/>
                </a:ln>
                <a:solidFill>
                  <a:schemeClr val="tx1"/>
                </a:solidFill>
                <a:effectLst/>
                <a:uLnTx/>
                <a:uFillTx/>
                <a:latin typeface="+mn-lt"/>
                <a:ea typeface="+mn-ea"/>
                <a:cs typeface="+mn-cs"/>
              </a:rPr>
              <a:t>AB)</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 5/100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 0.05</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1" i="0" u="none" strike="noStrike" kern="1200" cap="none" spc="0" normalizeH="0" baseline="0" noProof="0" smtClean="0">
                <a:ln>
                  <a:noFill/>
                </a:ln>
                <a:solidFill>
                  <a:srgbClr val="99FF99"/>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 = intersection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7950" y="887413"/>
            <a:ext cx="7772400" cy="14620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rgbClr val="D60093"/>
                </a:solidFill>
                <a:effectLst/>
                <a:uLnTx/>
                <a:uFillTx/>
                <a:latin typeface="+mj-lt"/>
                <a:ea typeface="+mj-ea"/>
                <a:cs typeface="+mj-cs"/>
              </a:rPr>
              <a:t>Properties</a:t>
            </a:r>
            <a:r>
              <a:rPr kumimoji="0" lang="en-US" sz="2800" b="0" i="0" u="none" strike="noStrike" kern="1200" cap="none" spc="0" normalizeH="0" baseline="0" noProof="0" smtClean="0">
                <a:ln>
                  <a:noFill/>
                </a:ln>
                <a:solidFill>
                  <a:schemeClr val="tx1"/>
                </a:solidFill>
                <a:effectLst/>
                <a:uLnTx/>
                <a:uFillTx/>
                <a:latin typeface="+mj-lt"/>
                <a:ea typeface="+mj-ea"/>
                <a:cs typeface="+mj-cs"/>
              </a:rPr>
              <a:t> </a:t>
            </a:r>
            <a:br>
              <a:rPr kumimoji="0" lang="en-US" sz="2800" b="0" i="0" u="none" strike="noStrike" kern="1200" cap="none" spc="0" normalizeH="0" baseline="0" noProof="0" smtClean="0">
                <a:ln>
                  <a:noFill/>
                </a:ln>
                <a:solidFill>
                  <a:schemeClr val="tx1"/>
                </a:solidFill>
                <a:effectLst/>
                <a:uLnTx/>
                <a:uFillTx/>
                <a:latin typeface="+mj-lt"/>
                <a:ea typeface="+mj-ea"/>
                <a:cs typeface="+mj-cs"/>
              </a:rPr>
            </a:br>
            <a:endParaRPr kumimoji="0" lang="en-US" sz="2800" b="0" i="0" u="none" strike="noStrike" kern="1200" cap="none" spc="0" normalizeH="0" baseline="0" noProof="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684213" y="2276475"/>
            <a:ext cx="7772400" cy="4114800"/>
          </a:xfrm>
          <a:prstGeom prst="rect">
            <a:avLst/>
          </a:prstGeom>
        </p:spPr>
        <p:txBody>
          <a:bodyPr/>
          <a:lstStyle/>
          <a:p>
            <a:pPr marL="342900" marR="0" lvl="0" indent="-342900" algn="just" defTabSz="914400" rtl="0" eaLnBrk="1" fontAlgn="auto" latinLnBrk="0" hangingPunct="1">
              <a:lnSpc>
                <a:spcPct val="90000"/>
              </a:lnSpc>
              <a:spcBef>
                <a:spcPct val="20000"/>
              </a:spcBef>
              <a:spcAft>
                <a:spcPts val="0"/>
              </a:spcAft>
              <a:buClrTx/>
              <a:buSzTx/>
              <a:buFontTx/>
              <a:buBlip>
                <a:blip r:embed="rId2"/>
              </a:buBlip>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The probability ranges between 0 and 1</a:t>
            </a:r>
          </a:p>
          <a:p>
            <a:pPr marL="342900" marR="0" lvl="0" indent="-342900" algn="just" defTabSz="914400" rtl="0" eaLnBrk="1" fontAlgn="auto" latinLnBrk="0" hangingPunct="1">
              <a:lnSpc>
                <a:spcPct val="90000"/>
              </a:lnSpc>
              <a:spcBef>
                <a:spcPct val="20000"/>
              </a:spcBef>
              <a:spcAft>
                <a:spcPts val="0"/>
              </a:spcAft>
              <a:buClrTx/>
              <a:buSzTx/>
              <a:buFontTx/>
              <a:buBlip>
                <a:blip r:embed="rId2"/>
              </a:buBlip>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If an outcome cannot occur, its probability is 0</a:t>
            </a:r>
          </a:p>
          <a:p>
            <a:pPr marL="342900" marR="0" lvl="0" indent="-342900" algn="just" defTabSz="914400" rtl="0" eaLnBrk="1" fontAlgn="auto" latinLnBrk="0" hangingPunct="1">
              <a:lnSpc>
                <a:spcPct val="90000"/>
              </a:lnSpc>
              <a:spcBef>
                <a:spcPct val="20000"/>
              </a:spcBef>
              <a:spcAft>
                <a:spcPts val="0"/>
              </a:spcAft>
              <a:buClrTx/>
              <a:buSzTx/>
              <a:buFontTx/>
              <a:buBlip>
                <a:blip r:embed="rId2"/>
              </a:buBlip>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If an outcome is sure, it has a probability of 1</a:t>
            </a:r>
          </a:p>
          <a:p>
            <a:pPr marL="342900" marR="0" lvl="0" indent="-342900" algn="just" defTabSz="914400" rtl="0" eaLnBrk="1" fontAlgn="auto" latinLnBrk="0" hangingPunct="1">
              <a:lnSpc>
                <a:spcPct val="90000"/>
              </a:lnSpc>
              <a:spcBef>
                <a:spcPct val="20000"/>
              </a:spcBef>
              <a:spcAft>
                <a:spcPts val="0"/>
              </a:spcAft>
              <a:buClrTx/>
              <a:buSzTx/>
              <a:buFontTx/>
              <a:buBlip>
                <a:blip r:embed="rId2"/>
              </a:buBlip>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The sum of probabilities of mutually exclusive outcomes is equal to 1</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   P(M) + P(F) =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404938" y="447675"/>
            <a:ext cx="5688012"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1"/>
                </a:solidFill>
                <a:effectLst/>
                <a:uLnTx/>
                <a:uFillTx/>
                <a:latin typeface="+mj-lt"/>
                <a:ea typeface="+mj-ea"/>
                <a:cs typeface="+mj-cs"/>
              </a:rPr>
              <a:t>Rules of probability</a:t>
            </a:r>
          </a:p>
        </p:txBody>
      </p:sp>
      <p:sp>
        <p:nvSpPr>
          <p:cNvPr id="3" name="Rectangle 3"/>
          <p:cNvSpPr txBox="1">
            <a:spLocks noChangeArrowheads="1"/>
          </p:cNvSpPr>
          <p:nvPr/>
        </p:nvSpPr>
        <p:spPr>
          <a:xfrm>
            <a:off x="142875" y="2060575"/>
            <a:ext cx="8893175" cy="5289550"/>
          </a:xfrm>
          <a:prstGeom prst="rect">
            <a:avLst/>
          </a:prstGeom>
        </p:spPr>
        <p:txBody>
          <a:bodyPr/>
          <a:lstStyle/>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smtClean="0">
                <a:ln>
                  <a:noFill/>
                </a:ln>
                <a:solidFill>
                  <a:srgbClr val="FFCCFF"/>
                </a:solidFill>
                <a:effectLst/>
                <a:uLnTx/>
                <a:uFillTx/>
                <a:latin typeface="+mn-lt"/>
                <a:ea typeface="+mn-ea"/>
                <a:cs typeface="+mn-cs"/>
              </a:rPr>
              <a:t>1- Multiplication rule</a:t>
            </a:r>
          </a:p>
          <a:p>
            <a:pPr marL="182563" marR="0" lvl="0" indent="-182563"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smtClean="0">
              <a:ln>
                <a:noFill/>
              </a:ln>
              <a:solidFill>
                <a:schemeClr val="tx1"/>
              </a:solidFill>
              <a:effectLst/>
              <a:uLnTx/>
              <a:uFillTx/>
              <a:latin typeface="Arial" charset="0"/>
              <a:ea typeface="+mn-ea"/>
              <a:cs typeface="+mn-cs"/>
            </a:endParaRPr>
          </a:p>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Arial" charset="0"/>
                <a:ea typeface="+mn-ea"/>
                <a:cs typeface="+mn-cs"/>
              </a:rPr>
              <a:t>Independence and multiplication rule</a:t>
            </a:r>
          </a:p>
          <a:p>
            <a:pPr marL="182563" marR="0" lvl="0" indent="-182563"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smtClean="0">
              <a:ln>
                <a:noFill/>
              </a:ln>
              <a:solidFill>
                <a:schemeClr val="tx1"/>
              </a:solidFill>
              <a:effectLst/>
              <a:uLnTx/>
              <a:uFillTx/>
              <a:latin typeface="Arial" charset="0"/>
              <a:ea typeface="+mn-ea"/>
              <a:cs typeface="+mn-cs"/>
            </a:endParaRPr>
          </a:p>
          <a:p>
            <a:pPr marL="182563" marR="0" lvl="0" indent="-182563" algn="ctr" defTabSz="914400" rtl="0" eaLnBrk="1" fontAlgn="auto" latinLnBrk="0" hangingPunct="1">
              <a:lnSpc>
                <a:spcPct val="100000"/>
              </a:lnSpc>
              <a:spcBef>
                <a:spcPct val="20000"/>
              </a:spcBef>
              <a:spcAft>
                <a:spcPts val="0"/>
              </a:spcAft>
              <a:buClrTx/>
              <a:buSzTx/>
              <a:buFontTx/>
              <a:buNone/>
              <a:tabLst/>
              <a:defRPr/>
            </a:pPr>
            <a:r>
              <a:rPr kumimoji="0" lang="en-US" sz="3600" b="1" i="0" u="none" strike="noStrike" kern="1200" cap="none" spc="0" normalizeH="0" baseline="0" noProof="0" smtClean="0">
                <a:ln>
                  <a:noFill/>
                </a:ln>
                <a:solidFill>
                  <a:schemeClr val="hlink"/>
                </a:solidFill>
                <a:effectLst/>
                <a:uLnTx/>
                <a:uFillTx/>
                <a:latin typeface="Arial" charset="0"/>
                <a:ea typeface="+mn-ea"/>
                <a:cs typeface="+mn-cs"/>
              </a:rPr>
              <a:t>P(A and B) = P(A) P(B)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5"/>
          <p:cNvSpPr>
            <a:spLocks noChangeArrowheads="1"/>
          </p:cNvSpPr>
          <p:nvPr/>
        </p:nvSpPr>
        <p:spPr bwMode="auto">
          <a:xfrm>
            <a:off x="1258888" y="1125538"/>
            <a:ext cx="2160587" cy="1728787"/>
          </a:xfrm>
          <a:prstGeom prst="ellipse">
            <a:avLst/>
          </a:prstGeom>
          <a:solidFill>
            <a:srgbClr val="99FF99"/>
          </a:solidFill>
          <a:ln w="12700" cap="sq">
            <a:solidFill>
              <a:srgbClr val="99FF99"/>
            </a:solidFill>
            <a:round/>
            <a:headEnd type="none" w="sm" len="sm"/>
            <a:tailEnd type="none" w="sm" len="sm"/>
          </a:ln>
        </p:spPr>
        <p:txBody>
          <a:bodyPr wrap="none" anchor="ctr"/>
          <a:lstStyle/>
          <a:p>
            <a:pPr algn="ctr"/>
            <a:r>
              <a:rPr lang="en-US" sz="3600" b="0" baseline="0">
                <a:solidFill>
                  <a:srgbClr val="000066"/>
                </a:solidFill>
              </a:rPr>
              <a:t>P(A)</a:t>
            </a:r>
          </a:p>
        </p:txBody>
      </p:sp>
      <p:sp>
        <p:nvSpPr>
          <p:cNvPr id="3" name="Oval 6"/>
          <p:cNvSpPr>
            <a:spLocks noChangeArrowheads="1"/>
          </p:cNvSpPr>
          <p:nvPr/>
        </p:nvSpPr>
        <p:spPr bwMode="auto">
          <a:xfrm>
            <a:off x="3132138" y="3429000"/>
            <a:ext cx="2160587" cy="1728788"/>
          </a:xfrm>
          <a:prstGeom prst="ellipse">
            <a:avLst/>
          </a:prstGeom>
          <a:solidFill>
            <a:srgbClr val="FFCCFF"/>
          </a:solidFill>
          <a:ln w="12700" cap="sq">
            <a:solidFill>
              <a:srgbClr val="FFCCFF"/>
            </a:solidFill>
            <a:round/>
            <a:headEnd type="none" w="sm" len="sm"/>
            <a:tailEnd type="none" w="sm" len="sm"/>
          </a:ln>
        </p:spPr>
        <p:txBody>
          <a:bodyPr wrap="none" anchor="ctr"/>
          <a:lstStyle/>
          <a:p>
            <a:pPr algn="ctr"/>
            <a:r>
              <a:rPr lang="en-US" sz="3600" b="0" baseline="0">
                <a:solidFill>
                  <a:srgbClr val="000066"/>
                </a:solidFill>
              </a:rPr>
              <a:t>P(B)</a:t>
            </a:r>
          </a:p>
        </p:txBody>
      </p:sp>
      <p:sp>
        <p:nvSpPr>
          <p:cNvPr id="4" name="Oval 7"/>
          <p:cNvSpPr>
            <a:spLocks noChangeArrowheads="1"/>
          </p:cNvSpPr>
          <p:nvPr/>
        </p:nvSpPr>
        <p:spPr bwMode="auto">
          <a:xfrm>
            <a:off x="4500563" y="1125538"/>
            <a:ext cx="2160587" cy="1728787"/>
          </a:xfrm>
          <a:prstGeom prst="ellipse">
            <a:avLst/>
          </a:prstGeom>
          <a:solidFill>
            <a:schemeClr val="tx2"/>
          </a:solidFill>
          <a:ln w="12700" cap="sq">
            <a:solidFill>
              <a:schemeClr val="tx2"/>
            </a:solidFill>
            <a:round/>
            <a:headEnd type="none" w="sm" len="sm"/>
            <a:tailEnd type="none" w="sm" len="sm"/>
          </a:ln>
        </p:spPr>
        <p:txBody>
          <a:bodyPr wrap="none" anchor="ctr"/>
          <a:lstStyle/>
          <a:p>
            <a:pPr algn="ctr"/>
            <a:r>
              <a:rPr lang="en-US" sz="3600" b="0" baseline="0">
                <a:solidFill>
                  <a:srgbClr val="000066"/>
                </a:solidFill>
              </a:rPr>
              <a:t>P(B\A)</a:t>
            </a:r>
          </a:p>
        </p:txBody>
      </p:sp>
      <p:sp>
        <p:nvSpPr>
          <p:cNvPr id="5" name="Text Box 8"/>
          <p:cNvSpPr txBox="1">
            <a:spLocks noChangeArrowheads="1"/>
          </p:cNvSpPr>
          <p:nvPr/>
        </p:nvSpPr>
        <p:spPr bwMode="auto">
          <a:xfrm>
            <a:off x="1258888" y="5300663"/>
            <a:ext cx="6697662" cy="1311275"/>
          </a:xfrm>
          <a:prstGeom prst="rect">
            <a:avLst/>
          </a:prstGeom>
          <a:noFill/>
          <a:ln w="12700" cap="sq">
            <a:noFill/>
            <a:miter lim="800000"/>
            <a:headEnd type="none" w="sm" len="sm"/>
            <a:tailEnd type="none" w="sm" len="sm"/>
          </a:ln>
        </p:spPr>
        <p:txBody>
          <a:bodyPr>
            <a:spAutoFit/>
          </a:bodyPr>
          <a:lstStyle/>
          <a:p>
            <a:pPr algn="ctr">
              <a:spcBef>
                <a:spcPct val="50000"/>
              </a:spcBef>
            </a:pPr>
            <a:r>
              <a:rPr lang="en-US" sz="3200" b="0" baseline="0"/>
              <a:t>A and B are independent</a:t>
            </a:r>
          </a:p>
          <a:p>
            <a:pPr algn="ctr">
              <a:spcBef>
                <a:spcPct val="50000"/>
              </a:spcBef>
            </a:pPr>
            <a:r>
              <a:rPr lang="en-US" sz="3200" b="0" baseline="0"/>
              <a:t>P(B\A) = P(B)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301625"/>
            <a:ext cx="7772400" cy="82391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Example:</a:t>
            </a:r>
          </a:p>
        </p:txBody>
      </p:sp>
      <p:sp>
        <p:nvSpPr>
          <p:cNvPr id="3" name="Rectangle 3"/>
          <p:cNvSpPr txBox="1">
            <a:spLocks noChangeArrowheads="1"/>
          </p:cNvSpPr>
          <p:nvPr/>
        </p:nvSpPr>
        <p:spPr>
          <a:xfrm>
            <a:off x="755650" y="1341438"/>
            <a:ext cx="7772400" cy="5472112"/>
          </a:xfrm>
          <a:prstGeom prst="rect">
            <a:avLst/>
          </a:prstGeom>
        </p:spPr>
        <p:txBody>
          <a:bodyPr/>
          <a:lstStyle/>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rgbClr val="A5EEFD"/>
                </a:solidFill>
                <a:effectLst/>
                <a:uLnTx/>
                <a:uFillTx/>
                <a:latin typeface="+mn-lt"/>
                <a:ea typeface="+mn-ea"/>
                <a:cs typeface="+mn-cs"/>
              </a:rPr>
              <a:t>The joint probability of being male and having blood type O</a:t>
            </a:r>
          </a:p>
          <a:p>
            <a:pPr marL="0" marR="0" lvl="0" indent="0" algn="just"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To know that two events are independent compute the marginal and conditional probabilities of one of them if they are equal the two events are independent. If not equal the two events are dependent</a:t>
            </a:r>
          </a:p>
          <a:p>
            <a:pPr marL="0" marR="0" lvl="0" indent="0" algn="just"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P(O)      = 40/100   = 0.40</a:t>
            </a:r>
          </a:p>
          <a:p>
            <a:pPr marL="0" marR="0" lvl="0" indent="0" algn="just"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P(O\M)  =  20/50     = 0.40</a:t>
            </a:r>
          </a:p>
          <a:p>
            <a:pPr marL="0" marR="0" lvl="0" indent="0" algn="just"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Then the two events are independent</a:t>
            </a:r>
          </a:p>
          <a:p>
            <a:pPr marL="0" marR="0" lvl="0" indent="0" algn="just"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rgbClr val="FF99FF"/>
                </a:solidFill>
                <a:effectLst/>
                <a:uLnTx/>
                <a:uFillTx/>
                <a:latin typeface="+mn-lt"/>
                <a:ea typeface="+mn-ea"/>
                <a:cs typeface="+mn-cs"/>
              </a:rPr>
              <a:t>P(O∩M) = </a:t>
            </a:r>
            <a:r>
              <a:rPr kumimoji="0" lang="en-US" sz="2400" b="0" i="0" u="none" strike="noStrike" kern="1200" cap="none" spc="0" normalizeH="0" baseline="0" noProof="0" smtClean="0">
                <a:ln>
                  <a:noFill/>
                </a:ln>
                <a:solidFill>
                  <a:srgbClr val="FF99FF"/>
                </a:solidFill>
                <a:effectLst/>
                <a:uLnTx/>
                <a:uFillTx/>
                <a:latin typeface="+mn-lt"/>
                <a:ea typeface="+mn-ea"/>
                <a:cs typeface="+mn-cs"/>
              </a:rPr>
              <a:t>P(O)</a:t>
            </a:r>
            <a:r>
              <a:rPr kumimoji="0" lang="en-US" sz="2400" b="0" i="0" u="none" strike="noStrike" kern="1200" cap="none" spc="0" normalizeH="0" baseline="0" noProof="0" smtClean="0">
                <a:ln>
                  <a:noFill/>
                </a:ln>
                <a:solidFill>
                  <a:srgbClr val="FF99FF"/>
                </a:solidFill>
                <a:effectLst/>
                <a:uLnTx/>
                <a:uFillTx/>
                <a:latin typeface="+mn-lt"/>
                <a:ea typeface="+mn-ea"/>
                <a:cs typeface="+mn-cs"/>
                <a:sym typeface="Symbol" pitchFamily="18" charset="2"/>
              </a:rPr>
              <a:t></a:t>
            </a:r>
            <a:r>
              <a:rPr kumimoji="0" lang="en-US" sz="2400" b="0" i="0" u="none" strike="noStrike" kern="1200" cap="none" spc="0" normalizeH="0" baseline="0" noProof="0" smtClean="0">
                <a:ln>
                  <a:noFill/>
                </a:ln>
                <a:solidFill>
                  <a:srgbClr val="FF99FF"/>
                </a:solidFill>
                <a:effectLst/>
                <a:uLnTx/>
                <a:uFillTx/>
                <a:latin typeface="+mn-lt"/>
                <a:ea typeface="+mn-ea"/>
                <a:cs typeface="+mn-cs"/>
              </a:rPr>
              <a:t>P(M) = (40/100)</a:t>
            </a:r>
            <a:r>
              <a:rPr kumimoji="0" lang="en-US" sz="2400" b="0" i="0" u="none" strike="noStrike" kern="1200" cap="none" spc="0" normalizeH="0" baseline="0" noProof="0" smtClean="0">
                <a:ln>
                  <a:noFill/>
                </a:ln>
                <a:solidFill>
                  <a:srgbClr val="FF99FF"/>
                </a:solidFill>
                <a:effectLst/>
                <a:uLnTx/>
                <a:uFillTx/>
                <a:latin typeface="+mn-lt"/>
                <a:ea typeface="+mn-ea"/>
                <a:cs typeface="+mn-cs"/>
                <a:sym typeface="Symbol" pitchFamily="18" charset="2"/>
              </a:rPr>
              <a:t>(50/100)</a:t>
            </a:r>
          </a:p>
          <a:p>
            <a:pPr marL="0" marR="0" lvl="0" indent="0" algn="just"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rgbClr val="FF99FF"/>
                </a:solidFill>
                <a:effectLst/>
                <a:uLnTx/>
                <a:uFillTx/>
                <a:latin typeface="+mn-lt"/>
                <a:ea typeface="+mn-ea"/>
                <a:cs typeface="+mn-cs"/>
              </a:rPr>
              <a:t>                               = 0.20</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80000"/>
              </a:lnSpc>
              <a:spcBef>
                <a:spcPct val="20000"/>
              </a:spcBef>
              <a:spcAft>
                <a:spcPts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525</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5</cp:revision>
  <dcterms:created xsi:type="dcterms:W3CDTF">2006-08-16T00:00:00Z</dcterms:created>
  <dcterms:modified xsi:type="dcterms:W3CDTF">2020-10-20T15:44:47Z</dcterms:modified>
</cp:coreProperties>
</file>