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-378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 u="heavy">
                <a:solidFill>
                  <a:srgbClr val="00AFE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 u="heavy">
                <a:solidFill>
                  <a:srgbClr val="00AFE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 u="heavy">
                <a:solidFill>
                  <a:srgbClr val="00AFE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58200" y="0"/>
            <a:ext cx="685800" cy="51435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685800" y="6172200"/>
                </a:moveTo>
                <a:lnTo>
                  <a:pt x="0" y="6172200"/>
                </a:lnTo>
                <a:lnTo>
                  <a:pt x="0" y="6858000"/>
                </a:lnTo>
                <a:lnTo>
                  <a:pt x="685800" y="6858000"/>
                </a:lnTo>
                <a:lnTo>
                  <a:pt x="685800" y="6172200"/>
                </a:lnTo>
                <a:close/>
              </a:path>
              <a:path w="685800" h="6858000">
                <a:moveTo>
                  <a:pt x="685800" y="0"/>
                </a:moveTo>
                <a:lnTo>
                  <a:pt x="0" y="0"/>
                </a:lnTo>
                <a:lnTo>
                  <a:pt x="0" y="5486400"/>
                </a:lnTo>
                <a:lnTo>
                  <a:pt x="685800" y="5486400"/>
                </a:lnTo>
                <a:lnTo>
                  <a:pt x="685800" y="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4114800"/>
            <a:ext cx="685800" cy="51435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0"/>
                </a:ln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003" y="1491615"/>
            <a:ext cx="8532876" cy="1512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58200" y="0"/>
            <a:ext cx="685800" cy="51435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685800" y="6172200"/>
                </a:moveTo>
                <a:lnTo>
                  <a:pt x="0" y="6172200"/>
                </a:lnTo>
                <a:lnTo>
                  <a:pt x="0" y="6858000"/>
                </a:lnTo>
                <a:lnTo>
                  <a:pt x="685800" y="6858000"/>
                </a:lnTo>
                <a:lnTo>
                  <a:pt x="685800" y="6172200"/>
                </a:lnTo>
                <a:close/>
              </a:path>
              <a:path w="685800" h="6858000">
                <a:moveTo>
                  <a:pt x="685800" y="0"/>
                </a:moveTo>
                <a:lnTo>
                  <a:pt x="0" y="0"/>
                </a:lnTo>
                <a:lnTo>
                  <a:pt x="0" y="5486400"/>
                </a:lnTo>
                <a:lnTo>
                  <a:pt x="685800" y="5486400"/>
                </a:lnTo>
                <a:lnTo>
                  <a:pt x="685800" y="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4114800"/>
            <a:ext cx="685800" cy="51435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0"/>
                </a:ln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8" y="321945"/>
            <a:ext cx="862746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 u="heavy">
                <a:solidFill>
                  <a:srgbClr val="00AFE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2568" y="1018031"/>
            <a:ext cx="83988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361950"/>
            <a:ext cx="5698490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300" u="none" spc="-725" smtClean="0">
                <a:solidFill>
                  <a:schemeClr val="bg2">
                    <a:lumMod val="25000"/>
                  </a:schemeClr>
                </a:solidFill>
              </a:rPr>
              <a:t>BIOLOGICAL</a:t>
            </a:r>
            <a:r>
              <a:rPr sz="4300" u="none" spc="-40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sz="4300" u="none" spc="-790" dirty="0">
                <a:solidFill>
                  <a:schemeClr val="bg2">
                    <a:lumMod val="25000"/>
                  </a:schemeClr>
                </a:solidFill>
              </a:rPr>
              <a:t>DATABASES</a:t>
            </a:r>
            <a:endParaRPr sz="43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3562350"/>
            <a:ext cx="77724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600" kern="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Dr </a:t>
            </a:r>
            <a:r>
              <a:rPr lang="en-US" sz="1600" kern="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Sajith</a:t>
            </a:r>
            <a:r>
              <a:rPr lang="en-US" sz="1600" kern="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Ahamed</a:t>
            </a:r>
            <a:endParaRPr lang="en-US" sz="1600" kern="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1600" kern="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Assistant Professor</a:t>
            </a:r>
          </a:p>
          <a:p>
            <a:pPr algn="ctr">
              <a:defRPr/>
            </a:pPr>
            <a:r>
              <a:rPr lang="en-US" sz="1600" kern="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Department of Microbiology</a:t>
            </a:r>
          </a:p>
          <a:p>
            <a:pPr algn="ctr">
              <a:defRPr/>
            </a:pPr>
            <a:r>
              <a:rPr lang="en-US" sz="1600" kern="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HKRH College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47750"/>
            <a:ext cx="8001000" cy="1524000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000" dirty="0">
                <a:latin typeface="Andalus" pitchFamily="18" charset="-78"/>
                <a:ea typeface="+mj-ea"/>
                <a:cs typeface="Andalus" pitchFamily="18" charset="-78"/>
              </a:rPr>
              <a:t>Subject Name –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Bioinformatics</a:t>
            </a:r>
            <a:r>
              <a:rPr lang="en-US" sz="2000" dirty="0">
                <a:latin typeface="Andalus" pitchFamily="18" charset="-78"/>
                <a:ea typeface="+mj-ea"/>
                <a:cs typeface="Andalus" pitchFamily="18" charset="-78"/>
              </a:rPr>
              <a:t/>
            </a:r>
            <a:br>
              <a:rPr lang="en-US" sz="2000" dirty="0">
                <a:latin typeface="Andalus" pitchFamily="18" charset="-78"/>
                <a:ea typeface="+mj-ea"/>
                <a:cs typeface="Andalus" pitchFamily="18" charset="-78"/>
              </a:rPr>
            </a:br>
            <a:r>
              <a:rPr lang="en-US" sz="2000" dirty="0">
                <a:latin typeface="Andalus" pitchFamily="18" charset="-78"/>
                <a:ea typeface="+mj-ea"/>
                <a:cs typeface="Andalus" pitchFamily="18" charset="-78"/>
              </a:rPr>
              <a:t>Subject Code </a:t>
            </a:r>
            <a:r>
              <a:rPr lang="en-US" sz="2000" dirty="0" smtClean="0">
                <a:latin typeface="Andalus" pitchFamily="18" charset="-78"/>
                <a:ea typeface="+mj-ea"/>
                <a:cs typeface="Andalus" pitchFamily="18" charset="-78"/>
              </a:rPr>
              <a:t>–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17UMBE51 </a:t>
            </a: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Semester : V</a:t>
            </a: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Programme :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B.Sc.Microbiology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2000" dirty="0">
                <a:latin typeface="Andalus" pitchFamily="18" charset="-78"/>
                <a:ea typeface="+mj-ea"/>
                <a:cs typeface="Andalus" pitchFamily="18" charset="-78"/>
              </a:rPr>
              <a:t/>
            </a:r>
            <a:br>
              <a:rPr lang="en-US" sz="2000" dirty="0">
                <a:latin typeface="Andalus" pitchFamily="18" charset="-78"/>
                <a:ea typeface="+mj-ea"/>
                <a:cs typeface="Andalus" pitchFamily="18" charset="-78"/>
              </a:rPr>
            </a:br>
            <a:endParaRPr lang="en-US" sz="2000" dirty="0">
              <a:latin typeface="Andalus" pitchFamily="18" charset="-78"/>
              <a:ea typeface="+mj-ea"/>
              <a:cs typeface="Andalus" pitchFamily="18" charset="-78"/>
            </a:endParaRPr>
          </a:p>
        </p:txBody>
      </p:sp>
      <p:pic>
        <p:nvPicPr>
          <p:cNvPr id="6" name="Picture 4" descr="Profile – Hajee Karutha Rowther Howdia College, Uthamapalay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303463"/>
            <a:ext cx="101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80403"/>
            <a:ext cx="115189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8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DDBJ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7425" y="802005"/>
            <a:ext cx="7625715" cy="25103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The DNA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Data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Bank of Japan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biological database that collects  DNA Sequences.</a:t>
            </a:r>
            <a:endParaRPr sz="2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It is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located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at the National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Institute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Genetics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the</a:t>
            </a:r>
            <a:r>
              <a:rPr sz="2200" i="1" spc="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20" dirty="0">
                <a:solidFill>
                  <a:srgbClr val="2E2B1F"/>
                </a:solidFill>
                <a:latin typeface="Carlito"/>
                <a:cs typeface="Carlito"/>
              </a:rPr>
              <a:t>Shizuoka</a:t>
            </a:r>
            <a:endParaRPr sz="2200">
              <a:latin typeface="Carlito"/>
              <a:cs typeface="Carlito"/>
            </a:endParaRPr>
          </a:p>
          <a:p>
            <a:pPr marL="240665">
              <a:lnSpc>
                <a:spcPct val="100000"/>
              </a:lnSpc>
              <a:spcBef>
                <a:spcPts val="5"/>
              </a:spcBef>
            </a:pP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Prefecture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200" i="1" spc="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Japan.</a:t>
            </a:r>
            <a:endParaRPr sz="2200">
              <a:latin typeface="Carlito"/>
              <a:cs typeface="Carlito"/>
            </a:endParaRPr>
          </a:p>
          <a:p>
            <a:pPr marL="240665" marR="580390" indent="-228600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It is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also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member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the International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Nucleotide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Sequence  Database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Collaboration or</a:t>
            </a:r>
            <a:r>
              <a:rPr sz="2200" i="1" spc="-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INSDC.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686050"/>
            <a:ext cx="8229600" cy="2457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5" y="267519"/>
            <a:ext cx="292544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69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SWISS </a:t>
            </a:r>
            <a:r>
              <a:rPr u="heavy" spc="-2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-</a:t>
            </a:r>
            <a:r>
              <a:rPr u="heavy" spc="-4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u="heavy" spc="-6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PROT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2568" y="964120"/>
            <a:ext cx="7808595" cy="21076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SWISS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– </a:t>
            </a:r>
            <a:r>
              <a:rPr sz="2200" i="1" spc="-25" dirty="0">
                <a:solidFill>
                  <a:srgbClr val="2E2B1F"/>
                </a:solidFill>
                <a:latin typeface="Carlito"/>
                <a:cs typeface="Carlito"/>
              </a:rPr>
              <a:t>PROT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is a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curated protein sequence database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which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strives  </a:t>
            </a:r>
            <a:r>
              <a:rPr sz="2200" i="1" spc="-20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provide a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high level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annotation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(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such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as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description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of the 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function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proteins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, Its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domains structure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,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post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translational  modifications , variants ,</a:t>
            </a:r>
            <a:r>
              <a:rPr sz="2200" i="1" spc="-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etc.)</a:t>
            </a:r>
            <a:endParaRPr sz="2200">
              <a:latin typeface="Carlito"/>
              <a:cs typeface="Carlito"/>
            </a:endParaRPr>
          </a:p>
          <a:p>
            <a:pPr marL="241300" marR="47879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SWISS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– </a:t>
            </a:r>
            <a:r>
              <a:rPr sz="2200" i="1" spc="-25" dirty="0">
                <a:solidFill>
                  <a:srgbClr val="2E2B1F"/>
                </a:solidFill>
                <a:latin typeface="Carlito"/>
                <a:cs typeface="Carlito"/>
              </a:rPr>
              <a:t>PROT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was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created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in 1986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by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Amos Bairoch with Swiss 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Institute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Bioinformatics</a:t>
            </a:r>
            <a:r>
              <a:rPr sz="2200" i="1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628900"/>
            <a:ext cx="8458200" cy="25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67519"/>
            <a:ext cx="787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6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PIR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0634" y="964120"/>
            <a:ext cx="8027670" cy="21076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The Protein Information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Resources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(PIR)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is an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integrated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public 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resource of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protein informatics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that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supports genomic and proteomic  research and scientific</a:t>
            </a:r>
            <a:r>
              <a:rPr sz="2200" i="1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20" dirty="0">
                <a:solidFill>
                  <a:srgbClr val="2E2B1F"/>
                </a:solidFill>
                <a:latin typeface="Carlito"/>
                <a:cs typeface="Carlito"/>
              </a:rPr>
              <a:t>discovery.</a:t>
            </a:r>
            <a:endParaRPr sz="2200">
              <a:latin typeface="Carlito"/>
              <a:cs typeface="Carlito"/>
            </a:endParaRPr>
          </a:p>
          <a:p>
            <a:pPr marL="240665" marR="466725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PIR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maintains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Protein Sequence Database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(PSD), an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annoted  protein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database containing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over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283000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sequences covering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entire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taxonomic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 range.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518029"/>
            <a:ext cx="8459724" cy="2625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5" y="267519"/>
            <a:ext cx="446087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0" dirty="0"/>
              <a:t>Secondary</a:t>
            </a:r>
            <a:r>
              <a:rPr spc="-430" dirty="0"/>
              <a:t> </a:t>
            </a:r>
            <a:r>
              <a:rPr spc="-440" dirty="0"/>
              <a:t>Database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0635" y="913371"/>
            <a:ext cx="7635875" cy="25782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It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contains Data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derived from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results of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analysed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primary</a:t>
            </a:r>
            <a:r>
              <a:rPr sz="2200" i="1" spc="4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data.</a:t>
            </a:r>
            <a:endParaRPr sz="2200">
              <a:latin typeface="Carlito"/>
              <a:cs typeface="Carlito"/>
            </a:endParaRPr>
          </a:p>
          <a:p>
            <a:pPr marL="240665" marR="513715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data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secondary database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is either manually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created or  generated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20" dirty="0">
                <a:solidFill>
                  <a:srgbClr val="2E2B1F"/>
                </a:solidFill>
                <a:latin typeface="Carlito"/>
                <a:cs typeface="Carlito"/>
              </a:rPr>
              <a:t>automatically.</a:t>
            </a:r>
            <a:endParaRPr sz="2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It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contains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some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valuable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information such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as about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mutations</a:t>
            </a:r>
            <a:r>
              <a:rPr sz="2200" i="1" spc="-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or</a:t>
            </a:r>
            <a:endParaRPr sz="2200">
              <a:latin typeface="Carlito"/>
              <a:cs typeface="Carlito"/>
            </a:endParaRPr>
          </a:p>
          <a:p>
            <a:pPr marL="240665">
              <a:lnSpc>
                <a:spcPct val="100000"/>
              </a:lnSpc>
            </a:pP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evolutionary</a:t>
            </a:r>
            <a:r>
              <a:rPr sz="2200" i="1" spc="47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relationship.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9400" y="2857500"/>
            <a:ext cx="4200144" cy="2080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8" y="267519"/>
            <a:ext cx="192849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540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</a:rPr>
              <a:t>P</a:t>
            </a:r>
            <a:r>
              <a:rPr u="heavy" spc="-844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</a:rPr>
              <a:t>R</a:t>
            </a:r>
            <a:r>
              <a:rPr u="heavy" spc="-680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</a:rPr>
              <a:t>O</a:t>
            </a:r>
            <a:r>
              <a:rPr u="heavy" spc="-710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</a:rPr>
              <a:t>S</a:t>
            </a:r>
            <a:r>
              <a:rPr u="heavy" spc="-535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</a:rPr>
              <a:t>I</a:t>
            </a:r>
            <a:r>
              <a:rPr u="heavy" spc="-425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</a:rPr>
              <a:t>T</a:t>
            </a:r>
            <a:r>
              <a:rPr u="heavy" spc="-640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2568" y="909922"/>
            <a:ext cx="7524115" cy="21076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PROSITE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is a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protein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database.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It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consist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entries describing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the 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protein families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,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domains and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functional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sites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as well as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amino  acid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patterns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and profiles in</a:t>
            </a:r>
            <a:r>
              <a:rPr sz="2200" i="1" spc="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them.</a:t>
            </a:r>
            <a:endParaRPr sz="2200">
              <a:latin typeface="Carlito"/>
              <a:cs typeface="Carlito"/>
            </a:endParaRPr>
          </a:p>
          <a:p>
            <a:pPr marL="241300" marR="396875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They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are manually curated by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team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of the Swiss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Institute of  Bioinformatics and tightly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integrated </a:t>
            </a:r>
            <a:r>
              <a:rPr sz="2200" i="1" spc="-20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Swiss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prot protein  annotation.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571751"/>
            <a:ext cx="8458200" cy="2571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321945"/>
            <a:ext cx="11709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47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p</a:t>
            </a:r>
            <a:r>
              <a:rPr u="heavy" spc="-3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f</a:t>
            </a:r>
            <a:r>
              <a:rPr u="heavy" spc="-459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a</a:t>
            </a:r>
            <a:r>
              <a:rPr u="heavy" spc="-55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2567" y="964119"/>
            <a:ext cx="7836534" cy="21076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765175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solidFill>
                  <a:srgbClr val="2E2B1F"/>
                </a:solidFill>
                <a:latin typeface="Carlito"/>
                <a:cs typeface="Carlito"/>
              </a:rPr>
              <a:t>Pfam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is a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database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200" spc="-15" dirty="0">
                <a:solidFill>
                  <a:srgbClr val="2E2B1F"/>
                </a:solidFill>
                <a:latin typeface="Carlito"/>
                <a:cs typeface="Carlito"/>
              </a:rPr>
              <a:t>protein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families that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includes their 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annotations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and mutiple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alignments </a:t>
            </a:r>
            <a:r>
              <a:rPr sz="2200" spc="-20" dirty="0">
                <a:solidFill>
                  <a:srgbClr val="2E2B1F"/>
                </a:solidFill>
                <a:latin typeface="Carlito"/>
                <a:cs typeface="Carlito"/>
              </a:rPr>
              <a:t>generated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using hidden  </a:t>
            </a:r>
            <a:r>
              <a:rPr sz="2200" spc="-20" dirty="0">
                <a:solidFill>
                  <a:srgbClr val="2E2B1F"/>
                </a:solidFill>
                <a:latin typeface="Carlito"/>
                <a:cs typeface="Carlito"/>
              </a:rPr>
              <a:t>markov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models.</a:t>
            </a:r>
            <a:endParaRPr sz="220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200" spc="-15" dirty="0">
                <a:solidFill>
                  <a:srgbClr val="2E2B1F"/>
                </a:solidFill>
                <a:latin typeface="Carlito"/>
                <a:cs typeface="Carlito"/>
              </a:rPr>
              <a:t>general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purpose </a:t>
            </a:r>
            <a:r>
              <a:rPr sz="2200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200" spc="-25" dirty="0">
                <a:solidFill>
                  <a:srgbClr val="2E2B1F"/>
                </a:solidFill>
                <a:latin typeface="Carlito"/>
                <a:cs typeface="Carlito"/>
              </a:rPr>
              <a:t>pfam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database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200" spc="-20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200" spc="-15" dirty="0">
                <a:solidFill>
                  <a:srgbClr val="2E2B1F"/>
                </a:solidFill>
                <a:latin typeface="Carlito"/>
                <a:cs typeface="Carlito"/>
              </a:rPr>
              <a:t>provide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200" spc="-15" dirty="0">
                <a:solidFill>
                  <a:srgbClr val="2E2B1F"/>
                </a:solidFill>
                <a:latin typeface="Carlito"/>
                <a:cs typeface="Carlito"/>
              </a:rPr>
              <a:t>complete 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200" spc="-20" dirty="0">
                <a:solidFill>
                  <a:srgbClr val="2E2B1F"/>
                </a:solidFill>
                <a:latin typeface="Carlito"/>
                <a:cs typeface="Carlito"/>
              </a:rPr>
              <a:t>accurate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classification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200" spc="-15" dirty="0">
                <a:solidFill>
                  <a:srgbClr val="2E2B1F"/>
                </a:solidFill>
                <a:latin typeface="Carlito"/>
                <a:cs typeface="Carlito"/>
              </a:rPr>
              <a:t>protein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families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and</a:t>
            </a:r>
            <a:r>
              <a:rPr sz="2200" spc="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domains.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571750"/>
            <a:ext cx="8382000" cy="2556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5" y="267519"/>
            <a:ext cx="562419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5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Some </a:t>
            </a:r>
            <a:r>
              <a:rPr u="heavy" spc="-4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Structural</a:t>
            </a:r>
            <a:r>
              <a:rPr u="heavy" spc="-2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 </a:t>
            </a:r>
            <a:r>
              <a:rPr u="heavy" spc="-40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database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0635" y="913372"/>
            <a:ext cx="7337425" cy="40422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rlito"/>
                <a:cs typeface="Carlito"/>
              </a:rPr>
              <a:t>PDB ( </a:t>
            </a:r>
            <a:r>
              <a:rPr sz="2200" i="1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rlito"/>
                <a:cs typeface="Carlito"/>
              </a:rPr>
              <a:t>protein </a:t>
            </a:r>
            <a:r>
              <a:rPr sz="2200" i="1" u="heavy" spc="-1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rlito"/>
                <a:cs typeface="Carlito"/>
              </a:rPr>
              <a:t>data</a:t>
            </a:r>
            <a:r>
              <a:rPr sz="2200" i="1"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rlito"/>
                <a:cs typeface="Carlito"/>
              </a:rPr>
              <a:t> </a:t>
            </a:r>
            <a:r>
              <a:rPr sz="2200" i="1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rlito"/>
                <a:cs typeface="Carlito"/>
              </a:rPr>
              <a:t>bank):</a:t>
            </a:r>
            <a:endParaRPr sz="2200">
              <a:latin typeface="Carlito"/>
              <a:cs typeface="Carlito"/>
            </a:endParaRPr>
          </a:p>
          <a:p>
            <a:pPr marL="202565">
              <a:lnSpc>
                <a:spcPct val="100000"/>
              </a:lnSpc>
              <a:spcBef>
                <a:spcPts val="530"/>
              </a:spcBef>
              <a:tabLst>
                <a:tab pos="2109470" algn="l"/>
              </a:tabLst>
            </a:pP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Comprises</a:t>
            </a:r>
            <a:r>
              <a:rPr sz="2200" i="1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of</a:t>
            </a:r>
            <a:r>
              <a:rPr sz="2200" i="1" spc="1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:	1. </a:t>
            </a:r>
            <a:r>
              <a:rPr sz="2200" i="1" dirty="0">
                <a:solidFill>
                  <a:srgbClr val="2E2B1F"/>
                </a:solidFill>
                <a:latin typeface="Carlito"/>
                <a:cs typeface="Carlito"/>
              </a:rPr>
              <a:t>PDBe 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( PDB of</a:t>
            </a:r>
            <a:r>
              <a:rPr sz="2200" i="1" spc="-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Europe)</a:t>
            </a:r>
            <a:endParaRPr sz="2200">
              <a:latin typeface="Carlito"/>
              <a:cs typeface="Carlito"/>
            </a:endParaRPr>
          </a:p>
          <a:p>
            <a:pPr marL="2172335">
              <a:lnSpc>
                <a:spcPct val="100000"/>
              </a:lnSpc>
              <a:spcBef>
                <a:spcPts val="530"/>
              </a:spcBef>
              <a:tabLst>
                <a:tab pos="3171825" algn="l"/>
              </a:tabLst>
            </a:pP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2.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dirty="0">
                <a:solidFill>
                  <a:srgbClr val="2E2B1F"/>
                </a:solidFill>
                <a:latin typeface="Carlito"/>
                <a:cs typeface="Carlito"/>
              </a:rPr>
              <a:t>PDBj	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( PDB of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Japan</a:t>
            </a:r>
            <a:r>
              <a:rPr sz="2200" i="1" spc="-6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)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spc="-10" dirty="0">
                <a:solidFill>
                  <a:srgbClr val="00AFEF"/>
                </a:solidFill>
                <a:latin typeface="Carlito"/>
                <a:cs typeface="Carlito"/>
              </a:rPr>
              <a:t>SCOPE: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Structural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classification of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protein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A9A47B"/>
              </a:buClr>
              <a:buFont typeface="Arial"/>
              <a:buChar char="•"/>
            </a:pPr>
            <a:endParaRPr sz="30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  <a:tab pos="1734820" algn="l"/>
              </a:tabLst>
            </a:pPr>
            <a:r>
              <a:rPr sz="2200" i="1" spc="-50" dirty="0">
                <a:solidFill>
                  <a:srgbClr val="00AFEF"/>
                </a:solidFill>
                <a:latin typeface="Carlito"/>
                <a:cs typeface="Carlito"/>
              </a:rPr>
              <a:t>CATH</a:t>
            </a:r>
            <a:r>
              <a:rPr sz="2200" i="1" spc="15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2200" i="1" spc="-5" dirty="0">
                <a:solidFill>
                  <a:srgbClr val="00AFEF"/>
                </a:solidFill>
                <a:latin typeface="Carlito"/>
                <a:cs typeface="Carlito"/>
              </a:rPr>
              <a:t>:</a:t>
            </a:r>
            <a:r>
              <a:rPr sz="2200" i="1" spc="10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Class	Archeitecture </a:t>
            </a:r>
            <a:r>
              <a:rPr sz="2200" i="1" spc="-30" dirty="0">
                <a:solidFill>
                  <a:srgbClr val="2E2B1F"/>
                </a:solidFill>
                <a:latin typeface="Carlito"/>
                <a:cs typeface="Carlito"/>
              </a:rPr>
              <a:t>Topology</a:t>
            </a:r>
            <a:r>
              <a:rPr sz="2200" i="1" spc="4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Homology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A9A47B"/>
              </a:buClr>
              <a:buFont typeface="Arial"/>
              <a:buChar char="•"/>
            </a:pPr>
            <a:endParaRPr sz="2550">
              <a:latin typeface="Carlito"/>
              <a:cs typeface="Carlito"/>
            </a:endParaRPr>
          </a:p>
          <a:p>
            <a:pPr marL="139065" marR="5080" indent="-127000">
              <a:lnSpc>
                <a:spcPct val="12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	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They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all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contains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information generated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from </a:t>
            </a:r>
            <a:r>
              <a:rPr sz="2200" i="1" spc="5" dirty="0">
                <a:solidFill>
                  <a:srgbClr val="2E2B1F"/>
                </a:solidFill>
                <a:latin typeface="Carlito"/>
                <a:cs typeface="Carlito"/>
              </a:rPr>
              <a:t>X-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Crystallgraphy 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and NMR</a:t>
            </a:r>
            <a:r>
              <a:rPr sz="2200" i="1" spc="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Experiments.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67519"/>
            <a:ext cx="61493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4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Other </a:t>
            </a:r>
            <a:r>
              <a:rPr u="heavy" spc="-4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Specialised</a:t>
            </a:r>
            <a:r>
              <a:rPr u="heavy" spc="-3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u="heavy" spc="-4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Databases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3176" y="921543"/>
            <a:ext cx="7762240" cy="34285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HGMD</a:t>
            </a:r>
            <a:r>
              <a:rPr sz="2200" b="1" i="1" spc="-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: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Human gene mutation</a:t>
            </a:r>
            <a:r>
              <a:rPr sz="2200" spc="7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rlito"/>
                <a:cs typeface="Carlito"/>
              </a:rPr>
              <a:t>database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9A47B"/>
              </a:buClr>
              <a:buFont typeface="Arial"/>
              <a:buChar char="•"/>
            </a:pPr>
            <a:endParaRPr sz="30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OMIM:</a:t>
            </a:r>
            <a:r>
              <a:rPr sz="2200" b="1" i="1" spc="-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Online mutation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inheritance in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man (Disease</a:t>
            </a:r>
            <a:r>
              <a:rPr sz="2200" spc="1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rlito"/>
                <a:cs typeface="Carlito"/>
              </a:rPr>
              <a:t>database)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9A47B"/>
              </a:buClr>
              <a:buFont typeface="Arial"/>
              <a:buChar char="•"/>
            </a:pPr>
            <a:endParaRPr sz="30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TRANSFAE:</a:t>
            </a:r>
            <a:r>
              <a:rPr sz="2200" b="1" i="1" spc="-2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rlito"/>
                <a:cs typeface="Carlito"/>
              </a:rPr>
              <a:t>Trancription </a:t>
            </a:r>
            <a:r>
              <a:rPr sz="2200" spc="-25" dirty="0">
                <a:solidFill>
                  <a:srgbClr val="2E2B1F"/>
                </a:solidFill>
                <a:latin typeface="Carlito"/>
                <a:cs typeface="Carlito"/>
              </a:rPr>
              <a:t>Factors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database (Eukaryotic </a:t>
            </a:r>
            <a:r>
              <a:rPr sz="2200" spc="-5" dirty="0">
                <a:solidFill>
                  <a:srgbClr val="2E2B1F"/>
                </a:solidFill>
                <a:latin typeface="Carlito"/>
                <a:cs typeface="Carlito"/>
              </a:rPr>
              <a:t>TF</a:t>
            </a:r>
            <a:r>
              <a:rPr sz="2200" spc="14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rlito"/>
                <a:cs typeface="Carlito"/>
              </a:rPr>
              <a:t>database)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9A47B"/>
              </a:buClr>
              <a:buFont typeface="Arial"/>
              <a:buChar char="•"/>
            </a:pPr>
            <a:endParaRPr sz="30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i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RFAM:</a:t>
            </a:r>
            <a:r>
              <a:rPr sz="2200" b="1" i="1" spc="-2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RNA family</a:t>
            </a:r>
            <a:r>
              <a:rPr sz="2200" spc="10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rlito"/>
                <a:cs typeface="Carlito"/>
              </a:rPr>
              <a:t>Database.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8" y="57150"/>
            <a:ext cx="273494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34" dirty="0"/>
              <a:t>Applications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590550"/>
            <a:ext cx="8610600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700405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major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appplication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of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these database that they can be  sharable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world</a:t>
            </a:r>
            <a:r>
              <a:rPr sz="2400" i="1" spc="47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wide.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9A47B"/>
              </a:buClr>
              <a:buFont typeface="Arial"/>
              <a:buChar char="•"/>
            </a:pPr>
            <a:endParaRPr sz="2400">
              <a:latin typeface="Carlito"/>
              <a:cs typeface="Carlito"/>
            </a:endParaRPr>
          </a:p>
          <a:p>
            <a:pPr marL="241300" marR="42545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400" i="1" spc="-15" dirty="0">
                <a:solidFill>
                  <a:srgbClr val="2E2B1F"/>
                </a:solidFill>
                <a:latin typeface="Carlito"/>
                <a:cs typeface="Carlito"/>
              </a:rPr>
              <a:t>contains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information about genome and protein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of every 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species..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9A47B"/>
              </a:buClr>
              <a:buFont typeface="Arial"/>
              <a:buChar char="•"/>
            </a:pPr>
            <a:endParaRPr sz="2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  <a:tab pos="5304790" algn="l"/>
              </a:tabLst>
            </a:pP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The primary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database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provide 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natural</a:t>
            </a:r>
            <a:r>
              <a:rPr sz="2400" i="1" spc="-2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form	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oof </a:t>
            </a:r>
            <a:r>
              <a:rPr sz="2400" i="1" spc="-15" dirty="0">
                <a:solidFill>
                  <a:srgbClr val="2E2B1F"/>
                </a:solidFill>
                <a:latin typeface="Carlito"/>
                <a:cs typeface="Carlito"/>
              </a:rPr>
              <a:t>data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so work</a:t>
            </a:r>
            <a:r>
              <a:rPr sz="2400" i="1" spc="-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as</a:t>
            </a:r>
            <a:endParaRPr sz="24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</a:pP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initial or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begning point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400" i="1" spc="-20" dirty="0">
                <a:solidFill>
                  <a:srgbClr val="2E2B1F"/>
                </a:solidFill>
                <a:latin typeface="Carlito"/>
                <a:cs typeface="Carlito"/>
              </a:rPr>
              <a:t>any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 research.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rlito"/>
              <a:cs typeface="Carlito"/>
            </a:endParaRPr>
          </a:p>
          <a:p>
            <a:pPr marL="241300" marR="159385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  <a:tab pos="4182110" algn="l"/>
              </a:tabLst>
            </a:pPr>
            <a:r>
              <a:rPr sz="2400" i="1" spc="-15" dirty="0">
                <a:solidFill>
                  <a:srgbClr val="2E2B1F"/>
                </a:solidFill>
                <a:latin typeface="Carlito"/>
                <a:cs typeface="Carlito"/>
              </a:rPr>
              <a:t>They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also </a:t>
            </a:r>
            <a:r>
              <a:rPr sz="2400" i="1" spc="-15" dirty="0">
                <a:solidFill>
                  <a:srgbClr val="2E2B1F"/>
                </a:solidFill>
                <a:latin typeface="Carlito"/>
                <a:cs typeface="Carlito"/>
              </a:rPr>
              <a:t>contains</a:t>
            </a:r>
            <a:r>
              <a:rPr sz="2400" i="1" spc="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information </a:t>
            </a:r>
            <a:r>
              <a:rPr sz="2400" i="1" spc="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of	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mutations and evolutionary 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relationships.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0996"/>
            <a:ext cx="400685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u="heavy" spc="-74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INTRODUCTION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179831" y="1113281"/>
            <a:ext cx="8065008" cy="3888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1" y="314611"/>
            <a:ext cx="8731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-5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D</a:t>
            </a:r>
            <a:r>
              <a:rPr sz="3200" u="heavy" spc="-3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a</a:t>
            </a:r>
            <a:r>
              <a:rPr sz="3200" u="heavy" spc="-2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t</a:t>
            </a:r>
            <a:r>
              <a:rPr sz="3200" u="heavy" spc="-2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72568" y="797433"/>
            <a:ext cx="7833995" cy="43005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154305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i="1" spc="-15" dirty="0">
                <a:solidFill>
                  <a:srgbClr val="2E2B1F"/>
                </a:solidFill>
                <a:latin typeface="Carlito"/>
                <a:cs typeface="Carlito"/>
              </a:rPr>
              <a:t>Data </a:t>
            </a: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is raw , 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unorganized </a:t>
            </a:r>
            <a:r>
              <a:rPr sz="2800" i="1" spc="-15" dirty="0">
                <a:solidFill>
                  <a:srgbClr val="2E2B1F"/>
                </a:solidFill>
                <a:latin typeface="Carlito"/>
                <a:cs typeface="Carlito"/>
              </a:rPr>
              <a:t>facts 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need </a:t>
            </a:r>
            <a:r>
              <a:rPr sz="2800" i="1" spc="-2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be  </a:t>
            </a: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processed.</a:t>
            </a:r>
            <a:endParaRPr sz="2800">
              <a:latin typeface="Carlito"/>
              <a:cs typeface="Carlito"/>
            </a:endParaRPr>
          </a:p>
          <a:p>
            <a:pPr marL="241300" marR="633730" indent="-228600">
              <a:lnSpc>
                <a:spcPct val="100000"/>
              </a:lnSpc>
              <a:spcBef>
                <a:spcPts val="6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i="1" spc="-15" dirty="0">
                <a:solidFill>
                  <a:srgbClr val="2E2B1F"/>
                </a:solidFill>
                <a:latin typeface="Carlito"/>
                <a:cs typeface="Carlito"/>
              </a:rPr>
              <a:t>Example: Each 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students </a:t>
            </a:r>
            <a:r>
              <a:rPr sz="2800" i="1" spc="-20" dirty="0">
                <a:solidFill>
                  <a:srgbClr val="2E2B1F"/>
                </a:solidFill>
                <a:latin typeface="Carlito"/>
                <a:cs typeface="Carlito"/>
              </a:rPr>
              <a:t>test 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score </a:t>
            </a: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is one 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piece of  </a:t>
            </a:r>
            <a:r>
              <a:rPr sz="2800" i="1" spc="-15" dirty="0">
                <a:solidFill>
                  <a:srgbClr val="2E2B1F"/>
                </a:solidFill>
                <a:latin typeface="Carlito"/>
                <a:cs typeface="Carlito"/>
              </a:rPr>
              <a:t>data.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9A47B"/>
              </a:buClr>
              <a:buFont typeface="Arial"/>
              <a:buChar char="•"/>
            </a:pPr>
            <a:endParaRPr sz="39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32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Information</a:t>
            </a:r>
            <a:endParaRPr sz="320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6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When </a:t>
            </a:r>
            <a:r>
              <a:rPr sz="2800" i="1" spc="-15" dirty="0">
                <a:solidFill>
                  <a:srgbClr val="2E2B1F"/>
                </a:solidFill>
                <a:latin typeface="Carlito"/>
                <a:cs typeface="Carlito"/>
              </a:rPr>
              <a:t>data </a:t>
            </a: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is processed, 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organized </a:t>
            </a: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structured 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or  </a:t>
            </a:r>
            <a:r>
              <a:rPr sz="2800" i="1" spc="-15" dirty="0">
                <a:solidFill>
                  <a:srgbClr val="2E2B1F"/>
                </a:solidFill>
                <a:latin typeface="Carlito"/>
                <a:cs typeface="Carlito"/>
              </a:rPr>
              <a:t>presented </a:t>
            </a: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in a 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given </a:t>
            </a:r>
            <a:r>
              <a:rPr sz="2800" i="1" spc="-25" dirty="0">
                <a:solidFill>
                  <a:srgbClr val="2E2B1F"/>
                </a:solidFill>
                <a:latin typeface="Carlito"/>
                <a:cs typeface="Carlito"/>
              </a:rPr>
              <a:t>context </a:t>
            </a: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so as </a:t>
            </a:r>
            <a:r>
              <a:rPr sz="2800" i="1" spc="-2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800" i="1" spc="-30" dirty="0">
                <a:solidFill>
                  <a:srgbClr val="2E2B1F"/>
                </a:solidFill>
                <a:latin typeface="Carlito"/>
                <a:cs typeface="Carlito"/>
              </a:rPr>
              <a:t>make </a:t>
            </a: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it 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useful </a:t>
            </a: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it  is 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called</a:t>
            </a:r>
            <a:r>
              <a:rPr sz="2800" i="1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i="1" spc="-10" dirty="0">
                <a:solidFill>
                  <a:srgbClr val="2E2B1F"/>
                </a:solidFill>
                <a:latin typeface="Carlito"/>
                <a:cs typeface="Carlito"/>
              </a:rPr>
              <a:t>information.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410432"/>
            <a:ext cx="64382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470" dirty="0">
                <a:solidFill>
                  <a:srgbClr val="C00000"/>
                </a:solidFill>
              </a:rPr>
              <a:t>What </a:t>
            </a:r>
            <a:r>
              <a:rPr sz="3600" u="none" spc="-350" dirty="0">
                <a:solidFill>
                  <a:srgbClr val="C00000"/>
                </a:solidFill>
              </a:rPr>
              <a:t>are </a:t>
            </a:r>
            <a:r>
              <a:rPr sz="3600" u="none" spc="-390" dirty="0">
                <a:solidFill>
                  <a:srgbClr val="C00000"/>
                </a:solidFill>
              </a:rPr>
              <a:t>Biological </a:t>
            </a:r>
            <a:r>
              <a:rPr sz="3600" u="none" spc="-405" dirty="0">
                <a:solidFill>
                  <a:srgbClr val="C00000"/>
                </a:solidFill>
              </a:rPr>
              <a:t>Databases</a:t>
            </a:r>
            <a:r>
              <a:rPr sz="3600" u="none" spc="-220" dirty="0">
                <a:solidFill>
                  <a:srgbClr val="C00000"/>
                </a:solidFill>
              </a:rPr>
              <a:t> </a:t>
            </a:r>
            <a:r>
              <a:rPr sz="3600" u="none" spc="-445" dirty="0">
                <a:solidFill>
                  <a:srgbClr val="C00000"/>
                </a:solidFill>
              </a:rPr>
              <a:t>??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0" y="1168145"/>
            <a:ext cx="9144000" cy="3975735"/>
            <a:chOff x="0" y="1557526"/>
            <a:chExt cx="9144000" cy="5300980"/>
          </a:xfrm>
        </p:grpSpPr>
        <p:sp>
          <p:nvSpPr>
            <p:cNvPr id="4" name="object 4"/>
            <p:cNvSpPr/>
            <p:nvPr/>
          </p:nvSpPr>
          <p:spPr>
            <a:xfrm>
              <a:off x="0" y="1557527"/>
              <a:ext cx="4500372" cy="53004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00371" y="1557526"/>
              <a:ext cx="4643628" cy="5183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8" y="364674"/>
            <a:ext cx="50768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385" dirty="0"/>
              <a:t>Types </a:t>
            </a:r>
            <a:r>
              <a:rPr sz="3200" u="none" spc="-300" dirty="0"/>
              <a:t>of </a:t>
            </a:r>
            <a:r>
              <a:rPr sz="3200" u="none" spc="-355" dirty="0"/>
              <a:t>Biological</a:t>
            </a:r>
            <a:r>
              <a:rPr sz="3200" u="none" spc="-385" dirty="0"/>
              <a:t> </a:t>
            </a:r>
            <a:r>
              <a:rPr sz="3200" u="none" spc="-370" dirty="0"/>
              <a:t>Databases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72567" y="905123"/>
            <a:ext cx="46443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On the basis of nature of</a:t>
            </a:r>
            <a:r>
              <a:rPr sz="2800" i="1" spc="-4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i="1" spc="-15" dirty="0">
                <a:solidFill>
                  <a:srgbClr val="2E2B1F"/>
                </a:solidFill>
                <a:latin typeface="Carlito"/>
                <a:cs typeface="Carlito"/>
              </a:rPr>
              <a:t>data: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205" y="1329307"/>
            <a:ext cx="8136635" cy="3726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368809"/>
            <a:ext cx="507619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385" dirty="0"/>
              <a:t>Types </a:t>
            </a:r>
            <a:r>
              <a:rPr sz="3200" u="none" spc="-300" dirty="0"/>
              <a:t>of </a:t>
            </a:r>
            <a:r>
              <a:rPr sz="3200" u="none" spc="-355" dirty="0"/>
              <a:t>Biological</a:t>
            </a:r>
            <a:r>
              <a:rPr sz="3200" u="none" spc="-400" dirty="0"/>
              <a:t> </a:t>
            </a:r>
            <a:r>
              <a:rPr sz="3200" u="none" spc="-370" dirty="0"/>
              <a:t>Databases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0634" y="959548"/>
            <a:ext cx="3514090" cy="37824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On the basis of</a:t>
            </a:r>
            <a:r>
              <a:rPr sz="2800" i="1" spc="-5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800" i="1" spc="-5" dirty="0">
                <a:solidFill>
                  <a:srgbClr val="2E2B1F"/>
                </a:solidFill>
                <a:latin typeface="Carlito"/>
                <a:cs typeface="Carlito"/>
              </a:rPr>
              <a:t>source: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Carlito"/>
              <a:cs typeface="Carlito"/>
            </a:endParaRPr>
          </a:p>
          <a:p>
            <a:pPr marL="375285" indent="-363220">
              <a:lnSpc>
                <a:spcPct val="100000"/>
              </a:lnSpc>
              <a:buClr>
                <a:srgbClr val="A9A47B"/>
              </a:buClr>
              <a:buFont typeface="Wingdings"/>
              <a:buChar char=""/>
              <a:tabLst>
                <a:tab pos="375920" algn="l"/>
              </a:tabLst>
            </a:pPr>
            <a:r>
              <a:rPr sz="2800" b="1" i="1" spc="-5" dirty="0">
                <a:solidFill>
                  <a:srgbClr val="6F2F9F"/>
                </a:solidFill>
                <a:latin typeface="Carlito"/>
                <a:cs typeface="Carlito"/>
              </a:rPr>
              <a:t>Primary</a:t>
            </a:r>
            <a:r>
              <a:rPr sz="2800" b="1" i="1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2800" b="1" i="1" spc="-10" dirty="0">
                <a:solidFill>
                  <a:srgbClr val="6F2F9F"/>
                </a:solidFill>
                <a:latin typeface="Carlito"/>
                <a:cs typeface="Carlito"/>
              </a:rPr>
              <a:t>Databases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Wingdings"/>
              <a:buChar char=""/>
            </a:pPr>
            <a:endParaRPr sz="3850">
              <a:latin typeface="Carlito"/>
              <a:cs typeface="Carlito"/>
            </a:endParaRPr>
          </a:p>
          <a:p>
            <a:pPr marL="295275" indent="-283210">
              <a:lnSpc>
                <a:spcPct val="100000"/>
              </a:lnSpc>
              <a:buClr>
                <a:srgbClr val="A9A47B"/>
              </a:buClr>
              <a:buFont typeface="Wingdings"/>
              <a:buChar char=""/>
              <a:tabLst>
                <a:tab pos="295910" algn="l"/>
              </a:tabLst>
            </a:pPr>
            <a:r>
              <a:rPr sz="2800" b="1" i="1" spc="-10" dirty="0">
                <a:solidFill>
                  <a:srgbClr val="6F2F9F"/>
                </a:solidFill>
                <a:latin typeface="Carlito"/>
                <a:cs typeface="Carlito"/>
              </a:rPr>
              <a:t>Secondary</a:t>
            </a:r>
            <a:r>
              <a:rPr sz="2800" b="1" i="1" spc="-15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2800" b="1" i="1" spc="-10" dirty="0">
                <a:solidFill>
                  <a:srgbClr val="6F2F9F"/>
                </a:solidFill>
                <a:latin typeface="Carlito"/>
                <a:cs typeface="Carlito"/>
              </a:rPr>
              <a:t>Databases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0192" y="2201416"/>
            <a:ext cx="6083808" cy="2942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5" y="180403"/>
            <a:ext cx="422973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495" dirty="0">
                <a:solidFill>
                  <a:srgbClr val="006FC0"/>
                </a:solidFill>
              </a:rPr>
              <a:t>Primary</a:t>
            </a:r>
            <a:r>
              <a:rPr u="none" spc="-395" dirty="0">
                <a:solidFill>
                  <a:srgbClr val="006FC0"/>
                </a:solidFill>
              </a:rPr>
              <a:t> </a:t>
            </a:r>
            <a:r>
              <a:rPr u="none" spc="-440" dirty="0">
                <a:solidFill>
                  <a:srgbClr val="006FC0"/>
                </a:solidFill>
              </a:rPr>
              <a:t>Databases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2568" y="853630"/>
            <a:ext cx="7915275" cy="4367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They </a:t>
            </a:r>
            <a:r>
              <a:rPr sz="2400" i="1" spc="-15" dirty="0">
                <a:solidFill>
                  <a:srgbClr val="2E2B1F"/>
                </a:solidFill>
                <a:latin typeface="Carlito"/>
                <a:cs typeface="Carlito"/>
              </a:rPr>
              <a:t>contains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biomolecular </a:t>
            </a:r>
            <a:r>
              <a:rPr sz="2400" i="1" spc="-15" dirty="0">
                <a:solidFill>
                  <a:srgbClr val="2E2B1F"/>
                </a:solidFill>
                <a:latin typeface="Carlito"/>
                <a:cs typeface="Carlito"/>
              </a:rPr>
              <a:t>data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in its original</a:t>
            </a:r>
            <a:r>
              <a:rPr sz="2400" i="1" spc="6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form.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"/>
              <a:buChar char="•"/>
            </a:pPr>
            <a:endParaRPr sz="330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buClr>
                <a:srgbClr val="A9A47B"/>
              </a:buClr>
              <a:buFont typeface="Arial"/>
              <a:buChar char="•"/>
              <a:tabLst>
                <a:tab pos="309245" algn="l"/>
                <a:tab pos="309880" algn="l"/>
              </a:tabLst>
            </a:pPr>
            <a:r>
              <a:rPr dirty="0"/>
              <a:t>	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Experimental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results are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submitted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directly </a:t>
            </a:r>
            <a:r>
              <a:rPr sz="2400" i="1" spc="-15" dirty="0">
                <a:solidFill>
                  <a:srgbClr val="2E2B1F"/>
                </a:solidFill>
                <a:latin typeface="Carlito"/>
                <a:cs typeface="Carlito"/>
              </a:rPr>
              <a:t>into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database 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by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researchers,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400" i="1" spc="-15" dirty="0">
                <a:solidFill>
                  <a:srgbClr val="2E2B1F"/>
                </a:solidFill>
                <a:latin typeface="Carlito"/>
                <a:cs typeface="Carlito"/>
              </a:rPr>
              <a:t>data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are essentially archival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in</a:t>
            </a:r>
            <a:r>
              <a:rPr sz="2400" i="1" spc="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nature.</a:t>
            </a:r>
            <a:endParaRPr sz="2400">
              <a:latin typeface="Carlito"/>
              <a:cs typeface="Carlito"/>
            </a:endParaRPr>
          </a:p>
          <a:p>
            <a:pPr marL="241300" marR="354965" indent="-228600">
              <a:lnSpc>
                <a:spcPct val="100000"/>
              </a:lnSpc>
              <a:spcBef>
                <a:spcPts val="5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Once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a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database accession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no.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is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given </a:t>
            </a:r>
            <a:r>
              <a:rPr sz="2400" i="1" spc="-15" dirty="0">
                <a:solidFill>
                  <a:srgbClr val="2E2B1F"/>
                </a:solidFill>
                <a:latin typeface="Carlito"/>
                <a:cs typeface="Carlito"/>
              </a:rPr>
              <a:t>to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an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kind of </a:t>
            </a:r>
            <a:r>
              <a:rPr sz="2400" i="1" spc="-15" dirty="0">
                <a:solidFill>
                  <a:srgbClr val="2E2B1F"/>
                </a:solidFill>
                <a:latin typeface="Carlito"/>
                <a:cs typeface="Carlito"/>
              </a:rPr>
              <a:t>data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in 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primary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database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then that </a:t>
            </a:r>
            <a:r>
              <a:rPr sz="2400" i="1" spc="-15" dirty="0">
                <a:solidFill>
                  <a:srgbClr val="2E2B1F"/>
                </a:solidFill>
                <a:latin typeface="Carlito"/>
                <a:cs typeface="Carlito"/>
              </a:rPr>
              <a:t>data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can’t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be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changed</a:t>
            </a:r>
            <a:r>
              <a:rPr sz="2400" i="1" spc="5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i="1" spc="-30" dirty="0">
                <a:solidFill>
                  <a:srgbClr val="2E2B1F"/>
                </a:solidFill>
                <a:latin typeface="Carlito"/>
                <a:cs typeface="Carlito"/>
              </a:rPr>
              <a:t>further.</a:t>
            </a:r>
            <a:endParaRPr sz="2400">
              <a:latin typeface="Carlito"/>
              <a:cs typeface="Carlito"/>
            </a:endParaRPr>
          </a:p>
          <a:p>
            <a:pPr marL="241300" marR="414655" indent="-228600">
              <a:lnSpc>
                <a:spcPct val="100000"/>
              </a:lnSpc>
              <a:spcBef>
                <a:spcPts val="58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Examples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: GenBank, </a:t>
            </a:r>
            <a:r>
              <a:rPr sz="2400" i="1" spc="5" dirty="0">
                <a:solidFill>
                  <a:srgbClr val="2E2B1F"/>
                </a:solidFill>
                <a:latin typeface="Carlito"/>
                <a:cs typeface="Carlito"/>
              </a:rPr>
              <a:t>EMBL,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DDBJ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DNA/RNA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sequences. 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SWISS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– </a:t>
            </a:r>
            <a:r>
              <a:rPr sz="2400" i="1" spc="-25" dirty="0">
                <a:solidFill>
                  <a:srgbClr val="2E2B1F"/>
                </a:solidFill>
                <a:latin typeface="Carlito"/>
                <a:cs typeface="Carlito"/>
              </a:rPr>
              <a:t>PROT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and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PIR </a:t>
            </a:r>
            <a:r>
              <a:rPr sz="2400" i="1" spc="-15" dirty="0">
                <a:solidFill>
                  <a:srgbClr val="2E2B1F"/>
                </a:solidFill>
                <a:latin typeface="Carlito"/>
                <a:cs typeface="Carlito"/>
              </a:rPr>
              <a:t>for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protein</a:t>
            </a:r>
            <a:r>
              <a:rPr sz="2400" i="1" spc="3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sequeces.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3943350"/>
            <a:ext cx="4572000" cy="120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67519"/>
            <a:ext cx="199326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86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G</a:t>
            </a:r>
            <a:r>
              <a:rPr u="heavy" spc="-3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e</a:t>
            </a:r>
            <a:r>
              <a:rPr u="heavy" spc="-5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n</a:t>
            </a:r>
            <a:r>
              <a:rPr u="heavy" spc="-6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B</a:t>
            </a:r>
            <a:r>
              <a:rPr u="heavy" spc="-46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a</a:t>
            </a:r>
            <a:r>
              <a:rPr u="heavy" spc="-5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n</a:t>
            </a:r>
            <a:r>
              <a:rPr u="heavy" spc="-4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660" y="853630"/>
            <a:ext cx="7134859" cy="3490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442595" indent="-22860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  <a:tab pos="2733040" algn="l"/>
              </a:tabLst>
            </a:pP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It is a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database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from </a:t>
            </a:r>
            <a:r>
              <a:rPr sz="2400" b="1" i="1" u="heavy" spc="-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rlito"/>
                <a:cs typeface="Carlito"/>
              </a:rPr>
              <a:t>NCBI</a:t>
            </a:r>
            <a:r>
              <a:rPr sz="2400" b="1" i="1" spc="-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, includes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sequences from  publically available	resources.</a:t>
            </a:r>
            <a:endParaRPr sz="240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58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GenBank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is the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genetic sequence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database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,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an annoted  </a:t>
            </a:r>
            <a:r>
              <a:rPr sz="2400" i="1" spc="-10" dirty="0">
                <a:solidFill>
                  <a:srgbClr val="2E2B1F"/>
                </a:solidFill>
                <a:latin typeface="Carlito"/>
                <a:cs typeface="Carlito"/>
              </a:rPr>
              <a:t>collection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of all publically available DNA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sequences.</a:t>
            </a:r>
            <a:endParaRPr sz="2400">
              <a:latin typeface="Carlito"/>
              <a:cs typeface="Carlito"/>
            </a:endParaRPr>
          </a:p>
          <a:p>
            <a:pPr marL="241300" marR="509270" indent="-228600">
              <a:lnSpc>
                <a:spcPct val="100000"/>
              </a:lnSpc>
              <a:spcBef>
                <a:spcPts val="5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GenBank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is the </a:t>
            </a:r>
            <a:r>
              <a:rPr sz="2400" i="1" spc="-5" dirty="0">
                <a:solidFill>
                  <a:srgbClr val="2E2B1F"/>
                </a:solidFill>
                <a:latin typeface="Carlito"/>
                <a:cs typeface="Carlito"/>
              </a:rPr>
              <a:t>part of </a:t>
            </a:r>
            <a:r>
              <a:rPr sz="2400" i="1" dirty="0">
                <a:solidFill>
                  <a:srgbClr val="2E2B1F"/>
                </a:solidFill>
                <a:latin typeface="Carlito"/>
                <a:cs typeface="Carlito"/>
              </a:rPr>
              <a:t>the </a:t>
            </a:r>
            <a:r>
              <a:rPr sz="2400" b="1" i="1" u="heavy" spc="-1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rlito"/>
                <a:cs typeface="Carlito"/>
              </a:rPr>
              <a:t>International </a:t>
            </a:r>
            <a:r>
              <a:rPr sz="2400" b="1" i="1" u="heavy" spc="-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rlito"/>
                <a:cs typeface="Carlito"/>
              </a:rPr>
              <a:t>Nucleotide  </a:t>
            </a:r>
            <a:r>
              <a:rPr sz="2400" b="1" i="1" u="heavy" spc="-1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rlito"/>
                <a:cs typeface="Carlito"/>
              </a:rPr>
              <a:t>Sequence </a:t>
            </a:r>
            <a:r>
              <a:rPr sz="2400" b="1" i="1" u="heavy" spc="-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rlito"/>
                <a:cs typeface="Carlito"/>
              </a:rPr>
              <a:t>Database</a:t>
            </a:r>
            <a:r>
              <a:rPr sz="2400" b="1" i="1" u="heavy" spc="-6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rlito"/>
                <a:cs typeface="Carlito"/>
              </a:rPr>
              <a:t> </a:t>
            </a:r>
            <a:r>
              <a:rPr sz="2400" b="1" i="1" u="heavy" spc="-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Carlito"/>
                <a:cs typeface="Carlito"/>
              </a:rPr>
              <a:t>Collaboration.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3486150"/>
            <a:ext cx="7924800" cy="149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67519"/>
            <a:ext cx="127635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7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E</a:t>
            </a:r>
            <a:r>
              <a:rPr u="heavy" spc="-9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M</a:t>
            </a:r>
            <a:r>
              <a:rPr u="heavy" spc="-6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B</a:t>
            </a:r>
            <a:r>
              <a:rPr u="heavy" spc="-6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0635" y="855917"/>
            <a:ext cx="7920355" cy="25103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European Molecular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Biological </a:t>
            </a:r>
            <a:r>
              <a:rPr sz="2200" i="1" spc="-20" dirty="0">
                <a:solidFill>
                  <a:srgbClr val="2E2B1F"/>
                </a:solidFill>
                <a:latin typeface="Carlito"/>
                <a:cs typeface="Carlito"/>
              </a:rPr>
              <a:t>Laboratory.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It is an Nucleic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acid  Database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that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comes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under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EBI (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European Bioinformatics</a:t>
            </a:r>
            <a:r>
              <a:rPr sz="2200" i="1" spc="10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Institute).</a:t>
            </a:r>
            <a:endParaRPr sz="2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It was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Established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in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collaboration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with DDBJ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and</a:t>
            </a:r>
            <a:r>
              <a:rPr sz="2200" i="1" spc="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GenBank.</a:t>
            </a:r>
            <a:endParaRPr sz="2200">
              <a:latin typeface="Carlito"/>
              <a:cs typeface="Carlito"/>
            </a:endParaRPr>
          </a:p>
          <a:p>
            <a:pPr marL="240665" marR="410209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  <a:tab pos="3082290" algn="l"/>
              </a:tabLst>
            </a:pPr>
            <a:r>
              <a:rPr sz="2200" i="1" spc="-30" dirty="0">
                <a:solidFill>
                  <a:srgbClr val="2E2B1F"/>
                </a:solidFill>
                <a:latin typeface="Carlito"/>
                <a:cs typeface="Carlito"/>
              </a:rPr>
              <a:t>EBI’s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Sequence</a:t>
            </a:r>
            <a:r>
              <a:rPr sz="2200" i="1" spc="25" dirty="0">
                <a:solidFill>
                  <a:srgbClr val="2E2B1F"/>
                </a:solidFill>
                <a:latin typeface="Carlito"/>
                <a:cs typeface="Carlito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Retreival	</a:t>
            </a:r>
            <a:r>
              <a:rPr sz="2200" i="1" spc="-20" dirty="0">
                <a:solidFill>
                  <a:srgbClr val="2E2B1F"/>
                </a:solidFill>
                <a:latin typeface="Carlito"/>
                <a:cs typeface="Carlito"/>
              </a:rPr>
              <a:t>system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(SRS)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is a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network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browser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for  databanks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in molecular </a:t>
            </a:r>
            <a:r>
              <a:rPr sz="2200" i="1" spc="-25" dirty="0">
                <a:solidFill>
                  <a:srgbClr val="2E2B1F"/>
                </a:solidFill>
                <a:latin typeface="Carlito"/>
                <a:cs typeface="Carlito"/>
              </a:rPr>
              <a:t>biology,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integrating and </a:t>
            </a:r>
            <a:r>
              <a:rPr sz="2200" i="1" spc="-5" dirty="0">
                <a:solidFill>
                  <a:srgbClr val="2E2B1F"/>
                </a:solidFill>
                <a:latin typeface="Carlito"/>
                <a:cs typeface="Carlito"/>
              </a:rPr>
              <a:t>linking the </a:t>
            </a:r>
            <a:r>
              <a:rPr sz="2200" i="1" spc="-10" dirty="0">
                <a:solidFill>
                  <a:srgbClr val="2E2B1F"/>
                </a:solidFill>
                <a:latin typeface="Carlito"/>
                <a:cs typeface="Carlito"/>
              </a:rPr>
              <a:t>main  nucleotide and protein </a:t>
            </a:r>
            <a:r>
              <a:rPr sz="2200" i="1" spc="-15" dirty="0">
                <a:solidFill>
                  <a:srgbClr val="2E2B1F"/>
                </a:solidFill>
                <a:latin typeface="Carlito"/>
                <a:cs typeface="Carlito"/>
              </a:rPr>
              <a:t>databases.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743200"/>
            <a:ext cx="8458200" cy="2400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524</Words>
  <Application>Microsoft Office PowerPoint</Application>
  <PresentationFormat>On-screen Show (16:9)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BIOLOGICAL DATABASES</vt:lpstr>
      <vt:lpstr>INTRODUCTION</vt:lpstr>
      <vt:lpstr>Data</vt:lpstr>
      <vt:lpstr>What are Biological Databases ??</vt:lpstr>
      <vt:lpstr>Types of Biological Databases</vt:lpstr>
      <vt:lpstr>Types of Biological Databases</vt:lpstr>
      <vt:lpstr>Primary Databases</vt:lpstr>
      <vt:lpstr>GenBank</vt:lpstr>
      <vt:lpstr>EMBL</vt:lpstr>
      <vt:lpstr>DDBJ</vt:lpstr>
      <vt:lpstr>SWISS - PROT</vt:lpstr>
      <vt:lpstr>PIR</vt:lpstr>
      <vt:lpstr>Secondary Database</vt:lpstr>
      <vt:lpstr>PROSITE</vt:lpstr>
      <vt:lpstr>pfam</vt:lpstr>
      <vt:lpstr>Some Structural database</vt:lpstr>
      <vt:lpstr>Other Specialised Databases</vt:lpstr>
      <vt:lpstr>Applications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TO BIOLOGICAL DATABASES</dc:title>
  <dc:creator>HP</dc:creator>
  <cp:lastModifiedBy>HP</cp:lastModifiedBy>
  <cp:revision>10</cp:revision>
  <dcterms:created xsi:type="dcterms:W3CDTF">2020-08-17T04:07:39Z</dcterms:created>
  <dcterms:modified xsi:type="dcterms:W3CDTF">2020-10-20T16:22:56Z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2020-08-17T00:00:00Z</vt:filetime>
  </property>
</Properties>
</file>