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3" r:id="rId17"/>
    <p:sldId id="272" r:id="rId18"/>
    <p:sldId id="268" r:id="rId19"/>
    <p:sldId id="275" r:id="rId20"/>
    <p:sldId id="269" r:id="rId21"/>
    <p:sldId id="283" r:id="rId22"/>
    <p:sldId id="270" r:id="rId23"/>
    <p:sldId id="276" r:id="rId24"/>
    <p:sldId id="284" r:id="rId25"/>
    <p:sldId id="281" r:id="rId26"/>
    <p:sldId id="279" r:id="rId27"/>
    <p:sldId id="277" r:id="rId28"/>
    <p:sldId id="285" r:id="rId29"/>
    <p:sldId id="286" r:id="rId30"/>
    <p:sldId id="287" r:id="rId31"/>
    <p:sldId id="288" r:id="rId32"/>
    <p:sldId id="289" r:id="rId33"/>
    <p:sldId id="290" r:id="rId34"/>
    <p:sldId id="278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02" y="-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D0EE6-1DDB-41D0-A98A-B665F47EC9E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D0E21-D56E-4E43-83D0-BF6FADD779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D0EE6-1DDB-41D0-A98A-B665F47EC9E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D0E21-D56E-4E43-83D0-BF6FADD77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D0EE6-1DDB-41D0-A98A-B665F47EC9E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D0E21-D56E-4E43-83D0-BF6FADD77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D0EE6-1DDB-41D0-A98A-B665F47EC9E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D0E21-D56E-4E43-83D0-BF6FADD77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D0EE6-1DDB-41D0-A98A-B665F47EC9E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D0E21-D56E-4E43-83D0-BF6FADD779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D0EE6-1DDB-41D0-A98A-B665F47EC9E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D0E21-D56E-4E43-83D0-BF6FADD77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D0EE6-1DDB-41D0-A98A-B665F47EC9E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D0E21-D56E-4E43-83D0-BF6FADD77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D0EE6-1DDB-41D0-A98A-B665F47EC9E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D0E21-D56E-4E43-83D0-BF6FADD77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D0EE6-1DDB-41D0-A98A-B665F47EC9E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D0E21-D56E-4E43-83D0-BF6FADD779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D0EE6-1DDB-41D0-A98A-B665F47EC9E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D0E21-D56E-4E43-83D0-BF6FADD77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D0EE6-1DDB-41D0-A98A-B665F47EC9E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D0E21-D56E-4E43-83D0-BF6FADD779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B2D0EE6-1DDB-41D0-A98A-B665F47EC9E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A4D0E21-D56E-4E43-83D0-BF6FADD779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%082204.jpg%20%20%20%20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451" r="12728"/>
          <a:stretch>
            <a:fillRect/>
          </a:stretch>
        </p:blipFill>
        <p:spPr bwMode="auto">
          <a:xfrm>
            <a:off x="1" y="0"/>
            <a:ext cx="912621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3438" y="949686"/>
            <a:ext cx="3929090" cy="105056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STRUCTURE OF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DNA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4" y="3786196"/>
            <a:ext cx="3703320" cy="1017974"/>
          </a:xfrm>
        </p:spPr>
        <p:txBody>
          <a:bodyPr>
            <a:noAutofit/>
          </a:bodyPr>
          <a:lstStyle/>
          <a:p>
            <a:r>
              <a:rPr lang="en-US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</a:t>
            </a:r>
            <a:r>
              <a:rPr lang="en-US" sz="1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Sajith</a:t>
            </a:r>
            <a:r>
              <a:rPr lang="en-US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Ahamed</a:t>
            </a:r>
            <a:r>
              <a:rPr lang="en-US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Mphil</a:t>
            </a:r>
            <a:r>
              <a:rPr lang="en-US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PhD</a:t>
            </a:r>
          </a:p>
          <a:p>
            <a:r>
              <a:rPr lang="en-US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Professor</a:t>
            </a:r>
          </a:p>
          <a:p>
            <a:r>
              <a:rPr lang="en-US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Microbiology</a:t>
            </a:r>
          </a:p>
          <a:p>
            <a:r>
              <a:rPr lang="en-US" sz="1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H.K.R.H.College</a:t>
            </a:r>
            <a:endParaRPr lang="en-US" sz="1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Profile – Hajee Karutha Rowther Howdia College, Uthamapalay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629042"/>
            <a:ext cx="1212972" cy="13716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09628" y="2897991"/>
            <a:ext cx="8191528" cy="1102519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>Subject Name – </a:t>
            </a:r>
            <a:r>
              <a:rPr lang="en-US" sz="1600" b="1" dirty="0" smtClean="0">
                <a:solidFill>
                  <a:srgbClr val="FF0000"/>
                </a:solidFill>
              </a:rPr>
              <a:t>MOLECULAR BIOLOGY &amp; MICROBIAL GENETICS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>Subject Code –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>17UMBC31</a:t>
            </a:r>
          </a:p>
          <a:p>
            <a:pPr algn="r" fontAlgn="auto">
              <a:spcAft>
                <a:spcPts val="0"/>
              </a:spcAft>
              <a:buFontTx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Semester : </a:t>
            </a:r>
            <a:r>
              <a:rPr lang="en-US" sz="16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III</a:t>
            </a:r>
            <a:endParaRPr lang="en-US" sz="1600" b="1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r" fontAlgn="auto">
              <a:spcAft>
                <a:spcPts val="0"/>
              </a:spcAft>
              <a:buFontTx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Programme : B. Sc. Microbiology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318" y="114300"/>
            <a:ext cx="7772400" cy="2857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Primary Structure of Nucleic Acids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357290" y="642924"/>
            <a:ext cx="7786710" cy="11858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2400" dirty="0"/>
              <a:t>The </a:t>
            </a:r>
            <a:r>
              <a:rPr lang="en-US" sz="2400" b="1" dirty="0"/>
              <a:t>primary structure</a:t>
            </a:r>
            <a:r>
              <a:rPr lang="en-US" sz="2400" dirty="0"/>
              <a:t> of a nucleic acid is the nucleotide sequence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2400" dirty="0"/>
              <a:t>The nucleotides in nucleic acids are joined by </a:t>
            </a:r>
            <a:r>
              <a:rPr lang="en-US" sz="2400" dirty="0" err="1"/>
              <a:t>phosphodiester</a:t>
            </a:r>
            <a:r>
              <a:rPr lang="en-US" sz="2400" dirty="0"/>
              <a:t> bonds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2400" dirty="0"/>
              <a:t>The 3’-OH group of the sugar in one nucleotide forms an ester bond to the phosphate group on the 5’-carbon of the sugar of the next nucleotide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 b="5373"/>
          <a:stretch>
            <a:fillRect/>
          </a:stretch>
        </p:blipFill>
        <p:spPr bwMode="auto">
          <a:xfrm>
            <a:off x="1142976" y="1926432"/>
            <a:ext cx="7391424" cy="3017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114300"/>
            <a:ext cx="7172348" cy="3429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Reading Primary Structure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00166" y="742950"/>
            <a:ext cx="3833834" cy="34861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tx2"/>
                </a:solidFill>
              </a:rPr>
              <a:t>nucleic acid polymer</a:t>
            </a:r>
            <a:r>
              <a:rPr lang="en-US" sz="2400" dirty="0"/>
              <a:t> has a free 5’-phosphate group at one end and a free 3’-OH group at the other end</a:t>
            </a:r>
          </a:p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en-US" sz="2400" dirty="0"/>
              <a:t>The sequence is read from the free 5’-end using the letters of the bases</a:t>
            </a:r>
          </a:p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en-US" sz="2400" dirty="0"/>
              <a:t>This example reads </a:t>
            </a:r>
          </a:p>
          <a:p>
            <a:pPr>
              <a:lnSpc>
                <a:spcPct val="120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    5’</a:t>
            </a:r>
            <a:r>
              <a:rPr lang="en-US" sz="2400" dirty="0">
                <a:cs typeface="Times New Roman" pitchFamily="18" charset="0"/>
              </a:rPr>
              <a:t>—</a:t>
            </a:r>
            <a:r>
              <a:rPr lang="en-US" sz="2400" dirty="0"/>
              <a:t>A</a:t>
            </a:r>
            <a:r>
              <a:rPr lang="en-US" sz="2400" dirty="0">
                <a:cs typeface="Times New Roman" pitchFamily="18" charset="0"/>
              </a:rPr>
              <a:t>—</a:t>
            </a:r>
            <a:r>
              <a:rPr lang="en-US" sz="2400" dirty="0"/>
              <a:t>C</a:t>
            </a:r>
            <a:r>
              <a:rPr lang="en-US" sz="2400" dirty="0">
                <a:cs typeface="Times New Roman" pitchFamily="18" charset="0"/>
              </a:rPr>
              <a:t>—</a:t>
            </a:r>
            <a:r>
              <a:rPr lang="en-US" sz="2400" dirty="0"/>
              <a:t>G</a:t>
            </a:r>
            <a:r>
              <a:rPr lang="en-US" sz="2400" dirty="0">
                <a:cs typeface="Times New Roman" pitchFamily="18" charset="0"/>
              </a:rPr>
              <a:t>—</a:t>
            </a:r>
            <a:r>
              <a:rPr lang="en-US" sz="2400" dirty="0"/>
              <a:t>T</a:t>
            </a:r>
            <a:r>
              <a:rPr lang="en-US" sz="2400" dirty="0">
                <a:cs typeface="Times New Roman" pitchFamily="18" charset="0"/>
              </a:rPr>
              <a:t>—</a:t>
            </a:r>
            <a:r>
              <a:rPr lang="en-US" sz="2400" dirty="0"/>
              <a:t>3’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 l="26326" r="26326" b="4921"/>
          <a:stretch>
            <a:fillRect/>
          </a:stretch>
        </p:blipFill>
        <p:spPr bwMode="auto">
          <a:xfrm>
            <a:off x="5624513" y="766762"/>
            <a:ext cx="3290887" cy="3976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285750"/>
          </a:xfrm>
        </p:spPr>
        <p:txBody>
          <a:bodyPr>
            <a:normAutofit fontScale="90000"/>
          </a:bodyPr>
          <a:lstStyle/>
          <a:p>
            <a:r>
              <a:rPr lang="en-US" sz="2800"/>
              <a:t>Example of RNA Primary Structure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57318" y="400050"/>
            <a:ext cx="7772400" cy="628650"/>
          </a:xfrm>
        </p:spPr>
        <p:txBody>
          <a:bodyPr>
            <a:normAutofit fontScale="92500" lnSpcReduction="20000"/>
          </a:bodyPr>
          <a:lstStyle/>
          <a:p>
            <a:r>
              <a:rPr lang="en-US" sz="2400"/>
              <a:t>In RNA, A, C, G, and U are linked by 3’-5’ ester bonds between ribose and phosphate</a:t>
            </a:r>
            <a:endParaRPr lang="en-US" sz="2800" b="1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 b="4921"/>
          <a:stretch>
            <a:fillRect/>
          </a:stretch>
        </p:blipFill>
        <p:spPr bwMode="auto">
          <a:xfrm>
            <a:off x="1090614" y="1143000"/>
            <a:ext cx="6961187" cy="3976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285750"/>
          </a:xfrm>
        </p:spPr>
        <p:txBody>
          <a:bodyPr>
            <a:normAutofit fontScale="90000"/>
          </a:bodyPr>
          <a:lstStyle/>
          <a:p>
            <a:r>
              <a:rPr lang="en-US" sz="2800"/>
              <a:t>Example of DNA Primary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00050"/>
            <a:ext cx="7772400" cy="628650"/>
          </a:xfrm>
        </p:spPr>
        <p:txBody>
          <a:bodyPr>
            <a:normAutofit fontScale="92500" lnSpcReduction="20000"/>
          </a:bodyPr>
          <a:lstStyle/>
          <a:p>
            <a:r>
              <a:rPr lang="en-US" sz="2400"/>
              <a:t>In DNA, A, C, G, and T are linked by 3’-5’ ester bonds between deoxyribose and phosphate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 b="4921"/>
          <a:stretch>
            <a:fillRect/>
          </a:stretch>
        </p:blipFill>
        <p:spPr bwMode="auto">
          <a:xfrm>
            <a:off x="1103314" y="1109662"/>
            <a:ext cx="6935787" cy="3976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342900"/>
          </a:xfrm>
        </p:spPr>
        <p:txBody>
          <a:bodyPr>
            <a:normAutofit fontScale="90000"/>
          </a:bodyPr>
          <a:lstStyle/>
          <a:p>
            <a:r>
              <a:rPr lang="en-US" sz="2800"/>
              <a:t>Secondary Structure:  DNA Double Helix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85870" y="514350"/>
            <a:ext cx="8229600" cy="4343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sz="2400"/>
              <a:t>In DNA there are two strands of nucleotides that wind together in a </a:t>
            </a:r>
            <a:r>
              <a:rPr lang="en-US" sz="2400" b="1"/>
              <a:t>double helix</a:t>
            </a:r>
            <a:endParaRPr lang="en-US" sz="2400"/>
          </a:p>
          <a:p>
            <a:pPr>
              <a:lnSpc>
                <a:spcPct val="110000"/>
              </a:lnSpc>
              <a:spcBef>
                <a:spcPct val="15000"/>
              </a:spcBef>
              <a:buFontTx/>
              <a:buNone/>
            </a:pPr>
            <a:r>
              <a:rPr lang="en-US" sz="2400"/>
              <a:t>	- the strands run in opposite directions</a:t>
            </a:r>
          </a:p>
          <a:p>
            <a:pPr>
              <a:lnSpc>
                <a:spcPct val="110000"/>
              </a:lnSpc>
              <a:spcBef>
                <a:spcPct val="15000"/>
              </a:spcBef>
              <a:buFontTx/>
              <a:buNone/>
            </a:pPr>
            <a:r>
              <a:rPr lang="en-US" sz="2400"/>
              <a:t>	- the bases are are arranged in step-like pairs</a:t>
            </a:r>
          </a:p>
          <a:p>
            <a:pPr>
              <a:lnSpc>
                <a:spcPct val="110000"/>
              </a:lnSpc>
              <a:spcBef>
                <a:spcPct val="15000"/>
              </a:spcBef>
              <a:buFontTx/>
              <a:buNone/>
            </a:pPr>
            <a:r>
              <a:rPr lang="en-US" sz="2400"/>
              <a:t>	- the </a:t>
            </a:r>
            <a:r>
              <a:rPr lang="en-US" sz="2400" b="1"/>
              <a:t>base pairs</a:t>
            </a:r>
            <a:r>
              <a:rPr lang="en-US" sz="2400"/>
              <a:t> are held together by hydrogen bonding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sz="2400"/>
              <a:t>The pairing of the bases from the two strands is very specific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sz="2400"/>
              <a:t>The </a:t>
            </a:r>
            <a:r>
              <a:rPr lang="en-US" sz="2400" b="1"/>
              <a:t>complimentary base pairs</a:t>
            </a:r>
            <a:r>
              <a:rPr lang="en-US" sz="2400"/>
              <a:t> are </a:t>
            </a:r>
            <a:r>
              <a:rPr lang="en-US" sz="2400" b="1"/>
              <a:t>A-T</a:t>
            </a:r>
            <a:r>
              <a:rPr lang="en-US" sz="2400"/>
              <a:t> and </a:t>
            </a:r>
            <a:r>
              <a:rPr lang="en-US" sz="2400" b="1"/>
              <a:t>G-C</a:t>
            </a:r>
            <a:endParaRPr lang="en-US" sz="2400"/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/>
              <a:t>	- two hydrogen bonds form between A and T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/>
              <a:t>	- three hydrogen bonds form between G and C</a:t>
            </a:r>
          </a:p>
          <a:p>
            <a:pPr>
              <a:lnSpc>
                <a:spcPct val="110000"/>
              </a:lnSpc>
            </a:pPr>
            <a:r>
              <a:rPr lang="en-US" sz="2400"/>
              <a:t>Each pair consists of a purine and a pyrimidine, so they are the same width, keeping the two strands at equal distances from each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2451" r="13004"/>
          <a:stretch>
            <a:fillRect/>
          </a:stretch>
        </p:blipFill>
        <p:spPr bwMode="auto">
          <a:xfrm>
            <a:off x="1" y="-428646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2451" r="12728"/>
          <a:stretch>
            <a:fillRect/>
          </a:stretch>
        </p:blipFill>
        <p:spPr bwMode="auto">
          <a:xfrm>
            <a:off x="-214346" y="-589382"/>
            <a:ext cx="9358346" cy="573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2451" r="12728"/>
          <a:stretch>
            <a:fillRect/>
          </a:stretch>
        </p:blipFill>
        <p:spPr bwMode="auto">
          <a:xfrm>
            <a:off x="0" y="-535802"/>
            <a:ext cx="9144000" cy="567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342900"/>
          </a:xfrm>
        </p:spPr>
        <p:txBody>
          <a:bodyPr>
            <a:normAutofit fontScale="90000"/>
          </a:bodyPr>
          <a:lstStyle/>
          <a:p>
            <a:r>
              <a:rPr lang="en-US" sz="2800" u="sng"/>
              <a:t>Base Pairing in the DNA Double Helix</a:t>
            </a:r>
            <a:endParaRPr lang="en-US" sz="280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 b="4909"/>
          <a:stretch>
            <a:fillRect/>
          </a:stretch>
        </p:blipFill>
        <p:spPr bwMode="auto">
          <a:xfrm>
            <a:off x="1227358" y="533400"/>
            <a:ext cx="7764242" cy="4074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2903" y="482189"/>
            <a:ext cx="798969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hkrh\Zoom-Class\Molbio\DNA Structure\DNA-pack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9856" y="0"/>
            <a:ext cx="4284288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451" r="12728"/>
          <a:stretch>
            <a:fillRect/>
          </a:stretch>
        </p:blipFill>
        <p:spPr bwMode="auto">
          <a:xfrm>
            <a:off x="2" y="0"/>
            <a:ext cx="892971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Helix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085850"/>
            <a:ext cx="8147902" cy="36004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two strand run </a:t>
            </a:r>
            <a:r>
              <a:rPr lang="en-US" dirty="0" err="1"/>
              <a:t>antiparallely</a:t>
            </a:r>
            <a:r>
              <a:rPr lang="en-US" dirty="0"/>
              <a:t> in opposite </a:t>
            </a:r>
            <a:r>
              <a:rPr lang="en-US" dirty="0" smtClean="0"/>
              <a:t>directions </a:t>
            </a:r>
            <a:r>
              <a:rPr lang="en-US" dirty="0" err="1" smtClean="0"/>
              <a:t>ie</a:t>
            </a:r>
            <a:r>
              <a:rPr lang="en-US" dirty="0"/>
              <a:t>. they run in opposite direction 5’ to 3’ end and 3’ to 5</a:t>
            </a:r>
            <a:r>
              <a:rPr lang="en-US" dirty="0" smtClean="0"/>
              <a:t>’ end</a:t>
            </a:r>
            <a:r>
              <a:rPr lang="en-US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two strands are </a:t>
            </a:r>
            <a:r>
              <a:rPr lang="en-US" dirty="0" err="1"/>
              <a:t>interwined</a:t>
            </a:r>
            <a:r>
              <a:rPr lang="en-US" dirty="0"/>
              <a:t> in clockwise direction.</a:t>
            </a:r>
          </a:p>
          <a:p>
            <a:r>
              <a:rPr lang="en-US" dirty="0" smtClean="0"/>
              <a:t>The </a:t>
            </a:r>
            <a:r>
              <a:rPr lang="en-US" dirty="0"/>
              <a:t>width of DNA molecule is 20 Å. The </a:t>
            </a:r>
            <a:r>
              <a:rPr lang="en-US" dirty="0" smtClean="0"/>
              <a:t>strand completes </a:t>
            </a:r>
            <a:r>
              <a:rPr lang="en-US" dirty="0"/>
              <a:t>a turn every 34 Å along its length.</a:t>
            </a:r>
          </a:p>
          <a:p>
            <a:r>
              <a:rPr lang="en-US" dirty="0" smtClean="0"/>
              <a:t>There </a:t>
            </a:r>
            <a:r>
              <a:rPr lang="en-US" dirty="0"/>
              <a:t>are ten nucleotides per turn. The </a:t>
            </a:r>
            <a:r>
              <a:rPr lang="en-US" dirty="0" err="1" smtClean="0"/>
              <a:t>internucleotide</a:t>
            </a:r>
            <a:r>
              <a:rPr lang="en-US" dirty="0" smtClean="0"/>
              <a:t> distance </a:t>
            </a:r>
            <a:r>
              <a:rPr lang="en-US" dirty="0"/>
              <a:t>is 3.4 Å.</a:t>
            </a:r>
          </a:p>
          <a:p>
            <a:r>
              <a:rPr lang="en-US" dirty="0" smtClean="0"/>
              <a:t>Watson </a:t>
            </a:r>
            <a:r>
              <a:rPr lang="en-US" dirty="0"/>
              <a:t>and Crick model of DNA is called B-form </a:t>
            </a:r>
            <a:r>
              <a:rPr lang="en-US" dirty="0" smtClean="0"/>
              <a:t>DNA. The </a:t>
            </a:r>
            <a:r>
              <a:rPr lang="en-US" dirty="0"/>
              <a:t>chains in B-form DNA are in right </a:t>
            </a:r>
            <a:r>
              <a:rPr lang="en-US" dirty="0" smtClean="0"/>
              <a:t>handed orientation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451" r="12728"/>
          <a:stretch>
            <a:fillRect/>
          </a:stretch>
        </p:blipFill>
        <p:spPr bwMode="auto">
          <a:xfrm>
            <a:off x="1" y="0"/>
            <a:ext cx="9144000" cy="515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402"/>
          <a:stretch>
            <a:fillRect/>
          </a:stretch>
        </p:blipFill>
        <p:spPr bwMode="auto">
          <a:xfrm>
            <a:off x="1108050" y="439869"/>
            <a:ext cx="7678792" cy="400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1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hkrh\Zoom-Class\Molbio\DNA Structure\Direct-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435" y="0"/>
            <a:ext cx="613513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hkrh\Zoom-Class\Molbio\DNA Structure\Direct-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8264"/>
            <a:ext cx="9144000" cy="3526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r="17444"/>
          <a:stretch>
            <a:fillRect/>
          </a:stretch>
        </p:blipFill>
        <p:spPr bwMode="auto">
          <a:xfrm>
            <a:off x="3143240" y="428611"/>
            <a:ext cx="2555586" cy="42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1" y="1178834"/>
            <a:ext cx="6357981" cy="275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STRUCTURE OF THE DOUBLE HELIX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/>
              <a:t>THREE MAJOR FORMS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B-DNA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A-DNA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Z-DNA</a:t>
            </a:r>
          </a:p>
          <a:p>
            <a:pPr>
              <a:lnSpc>
                <a:spcPct val="80000"/>
              </a:lnSpc>
            </a:pPr>
            <a:r>
              <a:rPr lang="en-US" sz="2000"/>
              <a:t>B-DNA IS BIOLOGICALLY THE MOST COMMON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RIGHT-HANDED (20 ANGSTROM (A) DIAMETER)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COMPLEMENTARY BASE-PAIRING (WATSON-CRICK)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A-T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G-C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EACH BASE PAIR HAS  ~ THE SAME WIDTH 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10.85 A FROM C1’ TO C1’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A-T AND G-C PAIRS ARE INTERCHANGEABLE</a:t>
            </a:r>
          </a:p>
          <a:p>
            <a:pPr lvl="3">
              <a:lnSpc>
                <a:spcPct val="80000"/>
              </a:lnSpc>
            </a:pPr>
            <a:r>
              <a:rPr lang="en-US" sz="1400"/>
              <a:t>“PSEUDO-DYAD” AXIS OF SYMMETRY</a:t>
            </a:r>
          </a:p>
          <a:p>
            <a:pPr lvl="1">
              <a:lnSpc>
                <a:spcPct val="80000"/>
              </a:lnSpc>
            </a:pPr>
            <a:endParaRPr lang="en-US" sz="1800"/>
          </a:p>
          <a:p>
            <a:pPr lvl="1">
              <a:lnSpc>
                <a:spcPct val="80000"/>
              </a:lnSpc>
            </a:pPr>
            <a:endParaRPr 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GEOMETRY OF B-DNA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IDEAL B-DNA HAS 10 BASE PAIRS PER TURN</a:t>
            </a:r>
          </a:p>
          <a:p>
            <a:pPr>
              <a:lnSpc>
                <a:spcPct val="80000"/>
              </a:lnSpc>
            </a:pPr>
            <a:r>
              <a:rPr lang="en-US" sz="2400"/>
              <a:t>BASE THICKNESS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AROMATIC RINGS WITH 3.4 A  THICKNESS TO RINGS</a:t>
            </a:r>
          </a:p>
          <a:p>
            <a:pPr>
              <a:lnSpc>
                <a:spcPct val="80000"/>
              </a:lnSpc>
            </a:pPr>
            <a:r>
              <a:rPr lang="en-US" sz="2400"/>
              <a:t>PITCH = 10 X 3.4 = 34 A PER COMPLETE TURN</a:t>
            </a:r>
          </a:p>
          <a:p>
            <a:pPr>
              <a:lnSpc>
                <a:spcPct val="80000"/>
              </a:lnSpc>
            </a:pPr>
            <a:r>
              <a:rPr lang="en-US" sz="2400"/>
              <a:t>AXIS PASSES THROUGH MIDDLE OF EACH BP</a:t>
            </a:r>
          </a:p>
          <a:p>
            <a:pPr>
              <a:lnSpc>
                <a:spcPct val="80000"/>
              </a:lnSpc>
            </a:pPr>
            <a:r>
              <a:rPr lang="en-US" sz="2400"/>
              <a:t>MINOR GROOVE IS NARROW</a:t>
            </a:r>
          </a:p>
          <a:p>
            <a:pPr>
              <a:lnSpc>
                <a:spcPct val="80000"/>
              </a:lnSpc>
            </a:pPr>
            <a:r>
              <a:rPr lang="en-US" sz="2400"/>
              <a:t>MAJOR GROOVE IS WIDE</a:t>
            </a:r>
          </a:p>
          <a:p>
            <a:pPr>
              <a:lnSpc>
                <a:spcPct val="80000"/>
              </a:lnSpc>
            </a:pPr>
            <a:r>
              <a:rPr lang="en-US" sz="2400"/>
              <a:t>IN CLASS EXERCISE: EXPLORE THE STRUCTURE OF B-DNA. PAY SPECIAL ATTENTION TO THE MAJOR, MINOR GROOVES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4" y="107139"/>
            <a:ext cx="7419975" cy="32861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3482584"/>
            <a:ext cx="5572163" cy="1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A-DNA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/>
              <a:t>RIGHT-HANDED HELIX</a:t>
            </a:r>
          </a:p>
          <a:p>
            <a:r>
              <a:rPr lang="en-US" sz="2000"/>
              <a:t>WIDER AND FLATTER THAN B-DNA</a:t>
            </a:r>
          </a:p>
          <a:p>
            <a:r>
              <a:rPr lang="en-US" sz="2000"/>
              <a:t>11.6 BP PER TURN</a:t>
            </a:r>
          </a:p>
          <a:p>
            <a:r>
              <a:rPr lang="en-US" sz="2000"/>
              <a:t>PITCH OF 34 A</a:t>
            </a:r>
          </a:p>
          <a:p>
            <a:pPr lvl="1"/>
            <a:r>
              <a:rPr lang="en-US" sz="1800">
                <a:sym typeface="Wingdings" pitchFamily="2" charset="2"/>
              </a:rPr>
              <a:t> AN AXIAL HOLE</a:t>
            </a:r>
            <a:endParaRPr lang="en-US" sz="1800"/>
          </a:p>
          <a:p>
            <a:r>
              <a:rPr lang="en-US" sz="2000"/>
              <a:t>BASE PLANES ARE TILTED  20 DEGREES WITH RESPECT TO HELICAL AXIS</a:t>
            </a:r>
          </a:p>
          <a:p>
            <a:pPr lvl="1"/>
            <a:r>
              <a:rPr lang="en-US" sz="1800"/>
              <a:t>HELIX AXIS PASSES “ABOVE” MAJOR GROOVE</a:t>
            </a:r>
          </a:p>
          <a:p>
            <a:pPr lvl="1"/>
            <a:r>
              <a:rPr lang="en-US" sz="1800">
                <a:sym typeface="Wingdings" pitchFamily="2" charset="2"/>
              </a:rPr>
              <a:t> DEEP MAJOR AND SHALLOW MINOR GROOVE</a:t>
            </a:r>
          </a:p>
          <a:p>
            <a:r>
              <a:rPr lang="en-US" sz="2000"/>
              <a:t>OBSERVED UNDER DEHYDRATING CONDITIONS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A-DNA</a:t>
            </a:r>
            <a:r>
              <a:rPr lang="en-US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WHEN RELATIVE HUMIDITY IS ~ 75%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B-DNA </a:t>
            </a:r>
            <a:r>
              <a:rPr lang="en-US" sz="2000">
                <a:sym typeface="Wingdings" pitchFamily="2" charset="2"/>
              </a:rPr>
              <a:t> A-DNA (REVERSIBLE)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MOST SELF-COMPLEMENTARY OLIGONUCLEO-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    TIDES OF &lt; 10 bp CRYSTALLIZE IN A-DNA CONF.</a:t>
            </a:r>
          </a:p>
          <a:p>
            <a:pPr>
              <a:lnSpc>
                <a:spcPct val="90000"/>
              </a:lnSpc>
            </a:pPr>
            <a:r>
              <a:rPr lang="en-US" sz="2400"/>
              <a:t>A-DNA HAS BEEN OBSERVED IN 2 CONTEXTS: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AT ACTIVE SITE OF DNA POLYMERASE (~ 3 bp 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GRAM (+) BACTERIA UNDERGOING SPORULATION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SASPs INDUCE B-DNA TO </a:t>
            </a:r>
            <a:r>
              <a:rPr lang="en-US" sz="1800">
                <a:sym typeface="Wingdings" pitchFamily="2" charset="2"/>
              </a:rPr>
              <a:t> A-DNA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RESISTANT TO UV-INDUCED DAMAGE</a:t>
            </a:r>
          </a:p>
          <a:p>
            <a:pPr lvl="3">
              <a:lnSpc>
                <a:spcPct val="90000"/>
              </a:lnSpc>
            </a:pPr>
            <a:r>
              <a:rPr lang="en-US"/>
              <a:t>CROSS-LINKING OF PYRIMIDINE BASES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Z-DNA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A LEFT-HANDED HELIX</a:t>
            </a:r>
          </a:p>
          <a:p>
            <a:r>
              <a:rPr lang="en-US" sz="2000"/>
              <a:t>SEEN IN CONDITIONS OF HIGH SALT CONCENTRATIONS</a:t>
            </a:r>
          </a:p>
          <a:p>
            <a:pPr lvl="1"/>
            <a:r>
              <a:rPr lang="en-US" sz="1800"/>
              <a:t>REDUCES REPULSIONS BETWEEN CLOSEST PHOSPHATE GROUPS ON OPPOSITE STRANDS (8 A VS 12 A IN B-DNA)</a:t>
            </a:r>
          </a:p>
          <a:p>
            <a:r>
              <a:rPr lang="en-US" sz="2000"/>
              <a:t>IN COMPLEMENTARY POLYNUCLEOTIDES WITH ALTERNATING PURINES AND PYRIMIDINES</a:t>
            </a:r>
          </a:p>
          <a:p>
            <a:pPr lvl="1"/>
            <a:r>
              <a:rPr lang="en-US" sz="1800"/>
              <a:t>POLY d(GC) · POLY d(GC)</a:t>
            </a:r>
          </a:p>
          <a:p>
            <a:pPr lvl="1"/>
            <a:r>
              <a:rPr lang="en-US" sz="1800"/>
              <a:t>POLY d(AC) </a:t>
            </a:r>
            <a:r>
              <a:rPr lang="en-US" sz="1800">
                <a:sym typeface="Symbol" pitchFamily="18" charset="2"/>
              </a:rPr>
              <a:t> POLY d(GT)</a:t>
            </a:r>
            <a:endParaRPr lang="en-US" sz="1800"/>
          </a:p>
          <a:p>
            <a:r>
              <a:rPr lang="en-US" sz="2000"/>
              <a:t>MIGHT ALSO BE SEEN IN DNA SEGMENTS WITH ABOVE CHARACTERISTICS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Z-DNA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/>
              <a:t>12 W-C BASE PAIRS PER TURN</a:t>
            </a:r>
          </a:p>
          <a:p>
            <a:r>
              <a:rPr lang="en-US" sz="2400"/>
              <a:t>A PITCH OF 44 DEGREES</a:t>
            </a:r>
          </a:p>
          <a:p>
            <a:r>
              <a:rPr lang="en-US" sz="2400"/>
              <a:t>A DEEP MINOR GROOVE</a:t>
            </a:r>
          </a:p>
          <a:p>
            <a:r>
              <a:rPr lang="en-US" sz="2400"/>
              <a:t>NO DISCERNIBLE MAJOR GROOVE</a:t>
            </a:r>
          </a:p>
          <a:p>
            <a:r>
              <a:rPr lang="en-US" sz="2400"/>
              <a:t>REVERSIBLE CHANGE FROM B-DNA TO Z-DNA IN LOCALIZED REGIONS MAY ACT AS A “SWITCH” TO REGULATE GENE EXPRESSION</a:t>
            </a:r>
          </a:p>
          <a:p>
            <a:pPr lvl="1"/>
            <a:r>
              <a:rPr lang="en-US" sz="2000"/>
              <a:t>? TRANSIENT FORMATION BEHIND ACTIVELY TRAN-</a:t>
            </a:r>
          </a:p>
          <a:p>
            <a:pPr lvl="1">
              <a:buFontTx/>
              <a:buNone/>
            </a:pPr>
            <a:r>
              <a:rPr lang="en-US" sz="2000"/>
              <a:t>       SCRIBING RNA POLYMERASE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342900"/>
          </a:xfrm>
        </p:spPr>
        <p:txBody>
          <a:bodyPr>
            <a:normAutofit fontScale="90000"/>
          </a:bodyPr>
          <a:lstStyle/>
          <a:p>
            <a:r>
              <a:rPr lang="en-US" sz="2800"/>
              <a:t>Nucleic Acids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14350"/>
            <a:ext cx="8382000" cy="25146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/>
              <a:t>Nucleic acids</a:t>
            </a:r>
            <a:r>
              <a:rPr lang="en-US" sz="2400"/>
              <a:t> are molecules that store information for cellular growth and reproduction</a:t>
            </a:r>
          </a:p>
          <a:p>
            <a:r>
              <a:rPr lang="en-US" sz="2400"/>
              <a:t>There are two types of nucleic acids:</a:t>
            </a:r>
          </a:p>
          <a:p>
            <a:pPr>
              <a:buFontTx/>
              <a:buNone/>
            </a:pPr>
            <a:r>
              <a:rPr lang="en-US" sz="2400"/>
              <a:t>	- </a:t>
            </a:r>
            <a:r>
              <a:rPr lang="en-US" sz="2400" b="1"/>
              <a:t>deoxyribonucleic acid (DNA)</a:t>
            </a:r>
            <a:r>
              <a:rPr lang="en-US" sz="2400"/>
              <a:t> and </a:t>
            </a:r>
            <a:r>
              <a:rPr lang="en-US" sz="2400" b="1"/>
              <a:t>ribonucleic acid (RNA)</a:t>
            </a:r>
            <a:endParaRPr lang="en-US" sz="2400"/>
          </a:p>
          <a:p>
            <a:r>
              <a:rPr lang="en-US" sz="2400"/>
              <a:t>These are polymers consisting of long chains of monomers called</a:t>
            </a:r>
            <a:r>
              <a:rPr lang="en-US" sz="2400" b="1"/>
              <a:t> </a:t>
            </a:r>
            <a:r>
              <a:rPr lang="en-US" sz="2400"/>
              <a:t>nucleotides</a:t>
            </a:r>
          </a:p>
          <a:p>
            <a:r>
              <a:rPr lang="en-US" sz="2400"/>
              <a:t>A </a:t>
            </a:r>
            <a:r>
              <a:rPr lang="en-US" sz="2400" b="1"/>
              <a:t>nucleotide</a:t>
            </a:r>
            <a:r>
              <a:rPr lang="en-US" sz="2400"/>
              <a:t> consists of a nitrogenous base, a pentose sugar and a phosphate group: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4114" y="3143250"/>
            <a:ext cx="4433887" cy="1884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285750"/>
          </a:xfrm>
        </p:spPr>
        <p:txBody>
          <a:bodyPr>
            <a:normAutofit fontScale="90000"/>
          </a:bodyPr>
          <a:lstStyle/>
          <a:p>
            <a:r>
              <a:rPr lang="en-US" sz="2800"/>
              <a:t>Nitrogen Bases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00050"/>
            <a:ext cx="8382000" cy="1085850"/>
          </a:xfrm>
        </p:spPr>
        <p:txBody>
          <a:bodyPr>
            <a:normAutofit fontScale="92500" lnSpcReduction="20000"/>
          </a:bodyPr>
          <a:lstStyle/>
          <a:p>
            <a:r>
              <a:rPr lang="en-US" sz="2400"/>
              <a:t>The </a:t>
            </a:r>
            <a:r>
              <a:rPr lang="en-US" sz="2400" b="1"/>
              <a:t>nitrogen bases</a:t>
            </a:r>
            <a:r>
              <a:rPr lang="en-US" sz="2400"/>
              <a:t> in nucleotides consist of two general types:</a:t>
            </a:r>
          </a:p>
          <a:p>
            <a:pPr>
              <a:buFontTx/>
              <a:buNone/>
            </a:pPr>
            <a:r>
              <a:rPr lang="en-US" sz="2400"/>
              <a:t>	- </a:t>
            </a:r>
            <a:r>
              <a:rPr lang="en-US" sz="2400" b="1"/>
              <a:t>purines</a:t>
            </a:r>
            <a:r>
              <a:rPr lang="en-US" sz="2400"/>
              <a:t>:  adenine (A) and guanine (G)</a:t>
            </a:r>
          </a:p>
          <a:p>
            <a:pPr>
              <a:buFontTx/>
              <a:buNone/>
            </a:pPr>
            <a:r>
              <a:rPr lang="en-US" sz="2400"/>
              <a:t>	- </a:t>
            </a:r>
            <a:r>
              <a:rPr lang="en-US" sz="2400" b="1"/>
              <a:t>pyrimidines</a:t>
            </a:r>
            <a:r>
              <a:rPr lang="en-US" sz="2400"/>
              <a:t>:  cytosine (C), thymine (T) and Uracil (U)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t="1640" b="4921"/>
          <a:stretch>
            <a:fillRect/>
          </a:stretch>
        </p:blipFill>
        <p:spPr bwMode="auto">
          <a:xfrm>
            <a:off x="1524001" y="1569244"/>
            <a:ext cx="6253163" cy="3517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342900"/>
          </a:xfrm>
        </p:spPr>
        <p:txBody>
          <a:bodyPr>
            <a:normAutofit fontScale="90000"/>
          </a:bodyPr>
          <a:lstStyle/>
          <a:p>
            <a:r>
              <a:rPr lang="en-US" sz="2800"/>
              <a:t>Pentose Sugars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14350"/>
            <a:ext cx="7848600" cy="17145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en-US" sz="2400"/>
              <a:t>There are two related </a:t>
            </a:r>
            <a:r>
              <a:rPr lang="en-US" sz="2400" b="1"/>
              <a:t>pentose sugars</a:t>
            </a:r>
            <a:r>
              <a:rPr lang="en-US" sz="2400"/>
              <a:t>:</a:t>
            </a:r>
          </a:p>
          <a:p>
            <a:pPr>
              <a:lnSpc>
                <a:spcPct val="105000"/>
              </a:lnSpc>
              <a:spcBef>
                <a:spcPct val="10000"/>
              </a:spcBef>
              <a:buFontTx/>
              <a:buNone/>
            </a:pPr>
            <a:r>
              <a:rPr lang="en-US" sz="2400"/>
              <a:t>	- RNA contains </a:t>
            </a:r>
            <a:r>
              <a:rPr lang="en-US" sz="2400" b="1"/>
              <a:t>ribose</a:t>
            </a:r>
            <a:endParaRPr lang="en-US" sz="2400"/>
          </a:p>
          <a:p>
            <a:pPr>
              <a:lnSpc>
                <a:spcPct val="105000"/>
              </a:lnSpc>
              <a:spcBef>
                <a:spcPct val="10000"/>
              </a:spcBef>
              <a:buFontTx/>
              <a:buNone/>
            </a:pPr>
            <a:r>
              <a:rPr lang="en-US" sz="2400"/>
              <a:t>	- DNA contains </a:t>
            </a:r>
            <a:r>
              <a:rPr lang="en-US" sz="2400" b="1"/>
              <a:t>deoxyribose</a:t>
            </a:r>
            <a:endParaRPr lang="en-US" sz="2400"/>
          </a:p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en-US" sz="2400"/>
              <a:t>The sugars have their carbon atoms numbered with primes to distinguish them from the nitrogen bases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b="6586"/>
          <a:stretch>
            <a:fillRect/>
          </a:stretch>
        </p:blipFill>
        <p:spPr bwMode="auto">
          <a:xfrm>
            <a:off x="609601" y="2334816"/>
            <a:ext cx="7980363" cy="2624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285750"/>
          </a:xfrm>
        </p:spPr>
        <p:txBody>
          <a:bodyPr>
            <a:normAutofit fontScale="90000"/>
          </a:bodyPr>
          <a:lstStyle/>
          <a:p>
            <a:r>
              <a:rPr lang="en-US" sz="2800"/>
              <a:t>Nucleosides and Nucleotides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42900"/>
            <a:ext cx="8382000" cy="257175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"/>
              </a:spcBef>
            </a:pPr>
            <a:r>
              <a:rPr lang="en-US" sz="2400"/>
              <a:t>A nucleoside consists of a nitrogen base linked by a glycosidic bond to C1’ of a ribose or deoxyribose</a:t>
            </a:r>
          </a:p>
          <a:p>
            <a:pPr>
              <a:spcBef>
                <a:spcPct val="5000"/>
              </a:spcBef>
            </a:pPr>
            <a:r>
              <a:rPr lang="en-US" sz="2400"/>
              <a:t>Nucleosides are named by changing the the nitrogen base ending to </a:t>
            </a:r>
            <a:r>
              <a:rPr lang="en-US" sz="2400" i="1"/>
              <a:t>-osine</a:t>
            </a:r>
            <a:r>
              <a:rPr lang="en-US" sz="2400"/>
              <a:t> for purines and </a:t>
            </a:r>
            <a:r>
              <a:rPr lang="en-US" sz="2400" i="1"/>
              <a:t>–idine</a:t>
            </a:r>
            <a:r>
              <a:rPr lang="en-US" sz="2400"/>
              <a:t> for pyrimidines</a:t>
            </a:r>
          </a:p>
          <a:p>
            <a:pPr>
              <a:spcBef>
                <a:spcPct val="5000"/>
              </a:spcBef>
            </a:pPr>
            <a:r>
              <a:rPr lang="en-US" sz="2400"/>
              <a:t>A nucleotide is a nucleoside that forms a phosphate ester with the C5’ OH group of ribose or deoxyribose</a:t>
            </a:r>
          </a:p>
          <a:p>
            <a:pPr>
              <a:spcBef>
                <a:spcPct val="5000"/>
              </a:spcBef>
            </a:pPr>
            <a:r>
              <a:rPr lang="en-US" sz="2400"/>
              <a:t>Nucleotides are named using the name of the nucleoside followed by </a:t>
            </a:r>
            <a:r>
              <a:rPr lang="en-US" sz="2400" i="1"/>
              <a:t>5’-monophosphate</a:t>
            </a:r>
          </a:p>
        </p:txBody>
      </p:sp>
      <p:pic>
        <p:nvPicPr>
          <p:cNvPr id="5127" name="Picture 7" descr="2204.jpg    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/>
          <a:srcRect r="66110" b="77904"/>
          <a:stretch>
            <a:fillRect/>
          </a:stretch>
        </p:blipFill>
        <p:spPr bwMode="auto">
          <a:xfrm>
            <a:off x="5257800" y="2628900"/>
            <a:ext cx="3619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 descr="2204.jpg    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/>
          <a:srcRect l="36060" r="1202" b="77904"/>
          <a:stretch>
            <a:fillRect/>
          </a:stretch>
        </p:blipFill>
        <p:spPr bwMode="auto">
          <a:xfrm>
            <a:off x="609601" y="3926682"/>
            <a:ext cx="6297613" cy="121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342900"/>
          </a:xfrm>
        </p:spPr>
        <p:txBody>
          <a:bodyPr>
            <a:normAutofit fontScale="90000"/>
          </a:bodyPr>
          <a:lstStyle/>
          <a:p>
            <a:r>
              <a:rPr lang="en-US" sz="2800" u="sng"/>
              <a:t>Names of Nucleosides and Nucleotides</a:t>
            </a:r>
            <a:endParaRPr lang="en-US" sz="280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 t="11481" b="8200"/>
          <a:stretch>
            <a:fillRect/>
          </a:stretch>
        </p:blipFill>
        <p:spPr bwMode="auto">
          <a:xfrm>
            <a:off x="131764" y="800100"/>
            <a:ext cx="8878887" cy="3359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285750"/>
          </a:xfrm>
        </p:spPr>
        <p:txBody>
          <a:bodyPr>
            <a:normAutofit fontScale="90000"/>
          </a:bodyPr>
          <a:lstStyle/>
          <a:p>
            <a:r>
              <a:rPr lang="en-US" sz="2800"/>
              <a:t>AMP, ADP and ATP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00050"/>
            <a:ext cx="8305800" cy="914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Additional phosphate groups can be added to the nucleoside 5’-monophosphates to form </a:t>
            </a:r>
            <a:r>
              <a:rPr lang="en-US" sz="2400" b="1"/>
              <a:t>diphosphates</a:t>
            </a:r>
            <a:r>
              <a:rPr lang="en-US" sz="2400"/>
              <a:t> and </a:t>
            </a:r>
            <a:r>
              <a:rPr lang="en-US" sz="2400" b="1"/>
              <a:t>triphosphates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 b="1"/>
              <a:t>ATP</a:t>
            </a:r>
            <a:r>
              <a:rPr lang="en-US" sz="2400"/>
              <a:t> is the major energy source for cellular activity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b="4921"/>
          <a:stretch>
            <a:fillRect/>
          </a:stretch>
        </p:blipFill>
        <p:spPr bwMode="auto">
          <a:xfrm>
            <a:off x="557214" y="1381125"/>
            <a:ext cx="8053387" cy="376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</TotalTime>
  <Words>828</Words>
  <Application>Microsoft Office PowerPoint</Application>
  <PresentationFormat>On-screen Show (16:9)</PresentationFormat>
  <Paragraphs>123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Solstice</vt:lpstr>
      <vt:lpstr>STRUCTURE OF  DNA</vt:lpstr>
      <vt:lpstr>Slide 2</vt:lpstr>
      <vt:lpstr>Slide 3</vt:lpstr>
      <vt:lpstr>Nucleic Acids</vt:lpstr>
      <vt:lpstr>Nitrogen Bases</vt:lpstr>
      <vt:lpstr>Pentose Sugars</vt:lpstr>
      <vt:lpstr>Nucleosides and Nucleotides</vt:lpstr>
      <vt:lpstr>Names of Nucleosides and Nucleotides</vt:lpstr>
      <vt:lpstr>AMP, ADP and ATP</vt:lpstr>
      <vt:lpstr>Primary Structure of Nucleic Acids</vt:lpstr>
      <vt:lpstr>Reading Primary Structure</vt:lpstr>
      <vt:lpstr>Example of RNA Primary Structure</vt:lpstr>
      <vt:lpstr>Example of DNA Primary Structure</vt:lpstr>
      <vt:lpstr>Secondary Structure:  DNA Double Helix</vt:lpstr>
      <vt:lpstr>Slide 15</vt:lpstr>
      <vt:lpstr>Slide 16</vt:lpstr>
      <vt:lpstr>Slide 17</vt:lpstr>
      <vt:lpstr>Base Pairing in the DNA Double Helix</vt:lpstr>
      <vt:lpstr>Slide 19</vt:lpstr>
      <vt:lpstr>Slide 20</vt:lpstr>
      <vt:lpstr>Double Helix Scales</vt:lpstr>
      <vt:lpstr>Slide 22</vt:lpstr>
      <vt:lpstr>Slide 23</vt:lpstr>
      <vt:lpstr>Slide 24</vt:lpstr>
      <vt:lpstr>Slide 25</vt:lpstr>
      <vt:lpstr>Slide 26</vt:lpstr>
      <vt:lpstr>Slide 27</vt:lpstr>
      <vt:lpstr>STRUCTURE OF THE DOUBLE HELIX</vt:lpstr>
      <vt:lpstr>GEOMETRY OF B-DNA</vt:lpstr>
      <vt:lpstr>A-DNA</vt:lpstr>
      <vt:lpstr>A-DNA </vt:lpstr>
      <vt:lpstr>Z-DNA</vt:lpstr>
      <vt:lpstr>Z-DNA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8</cp:revision>
  <dcterms:created xsi:type="dcterms:W3CDTF">2020-08-12T05:40:52Z</dcterms:created>
  <dcterms:modified xsi:type="dcterms:W3CDTF">2020-10-20T16:27:22Z</dcterms:modified>
</cp:coreProperties>
</file>