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-7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882" y="1609630"/>
            <a:ext cx="756823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87445" y="2847956"/>
            <a:ext cx="27691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9490" y="346424"/>
            <a:ext cx="360502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205446"/>
            <a:ext cx="80721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utosome.ru/ChIPMunk/" TargetMode="External"/><Relationship Id="rId2" Type="http://schemas.openxmlformats.org/officeDocument/2006/relationships/hyperlink" Target="http://favorov.bioinfolab.net/SeSiMCM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cs.vt.edu/doaa2012/MProfiler_Altarawy2009.pdf" TargetMode="External"/><Relationship Id="rId4" Type="http://schemas.openxmlformats.org/officeDocument/2006/relationships/hyperlink" Target="http://genie.dartmouth.edu/scop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3400" y="514350"/>
            <a:ext cx="8077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6285" marR="5080" indent="-741045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MOTIF, PROFILE AND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PATTERN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DATABASES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3650745"/>
            <a:ext cx="7772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Dr </a:t>
            </a:r>
            <a:r>
              <a:rPr lang="en-US" sz="1600" b="1" kern="0" dirty="0" err="1">
                <a:latin typeface="+mj-lt"/>
                <a:ea typeface="+mj-ea"/>
                <a:cs typeface="+mj-cs"/>
              </a:rPr>
              <a:t>Sajith</a:t>
            </a:r>
            <a:r>
              <a:rPr lang="en-US" sz="1600" b="1" kern="0" dirty="0">
                <a:latin typeface="+mj-lt"/>
                <a:ea typeface="+mj-ea"/>
                <a:cs typeface="+mj-cs"/>
              </a:rPr>
              <a:t> </a:t>
            </a:r>
            <a:r>
              <a:rPr lang="en-US" sz="1600" b="1" kern="0" dirty="0" err="1">
                <a:latin typeface="+mj-lt"/>
                <a:ea typeface="+mj-ea"/>
                <a:cs typeface="+mj-cs"/>
              </a:rPr>
              <a:t>Ahamed</a:t>
            </a:r>
            <a:endParaRPr lang="en-US" sz="1600" b="1" kern="0" dirty="0"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Assistant Professor</a:t>
            </a:r>
          </a:p>
          <a:p>
            <a:pPr algn="r"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Department of Microbiology</a:t>
            </a:r>
          </a:p>
          <a:p>
            <a:pPr algn="r"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HKRH College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288545"/>
            <a:ext cx="7772400" cy="1103313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Andalus" pitchFamily="18" charset="-78"/>
                <a:ea typeface="+mj-ea"/>
                <a:cs typeface="Andalus" pitchFamily="18" charset="-78"/>
              </a:rPr>
              <a:t>Subject Name –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Bioinformatics</a:t>
            </a:r>
            <a:r>
              <a:rPr lang="en-US" sz="2000" b="1" dirty="0">
                <a:latin typeface="Andalus" pitchFamily="18" charset="-78"/>
                <a:ea typeface="+mj-ea"/>
                <a:cs typeface="Andalus" pitchFamily="18" charset="-78"/>
              </a:rPr>
              <a:t/>
            </a:r>
            <a:br>
              <a:rPr lang="en-US" sz="2000" b="1" dirty="0">
                <a:latin typeface="Andalus" pitchFamily="18" charset="-78"/>
                <a:ea typeface="+mj-ea"/>
                <a:cs typeface="Andalus" pitchFamily="18" charset="-78"/>
              </a:rPr>
            </a:br>
            <a:r>
              <a:rPr lang="en-US" sz="2000" b="1" dirty="0">
                <a:latin typeface="Andalus" pitchFamily="18" charset="-78"/>
                <a:ea typeface="+mj-ea"/>
                <a:cs typeface="Andalus" pitchFamily="18" charset="-78"/>
              </a:rPr>
              <a:t>Subject Code </a:t>
            </a:r>
            <a:r>
              <a:rPr lang="en-US" sz="2000" b="1" dirty="0" smtClean="0">
                <a:latin typeface="Andalus" pitchFamily="18" charset="-78"/>
                <a:ea typeface="+mj-ea"/>
                <a:cs typeface="Andalus" pitchFamily="18" charset="-78"/>
              </a:rPr>
              <a:t>–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17UMBE51 </a:t>
            </a:r>
            <a:endParaRPr lang="en-US" sz="2000" b="1" dirty="0" smtClean="0">
              <a:latin typeface="Andalus" pitchFamily="18" charset="-78"/>
              <a:cs typeface="Andalus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Semester : V</a:t>
            </a:r>
            <a:endParaRPr lang="en-US" sz="2000" b="1" dirty="0" smtClean="0">
              <a:latin typeface="Andalus" pitchFamily="18" charset="-78"/>
              <a:cs typeface="Andalus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Programme :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B.Sc.Microbiology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2000" b="1" dirty="0">
                <a:latin typeface="Andalus" pitchFamily="18" charset="-78"/>
                <a:ea typeface="+mj-ea"/>
                <a:cs typeface="Andalus" pitchFamily="18" charset="-78"/>
              </a:rPr>
              <a:t/>
            </a:r>
            <a:br>
              <a:rPr lang="en-US" sz="2000" b="1" dirty="0">
                <a:latin typeface="Andalus" pitchFamily="18" charset="-78"/>
                <a:ea typeface="+mj-ea"/>
                <a:cs typeface="Andalus" pitchFamily="18" charset="-78"/>
              </a:rPr>
            </a:br>
            <a:endParaRPr lang="en-US" sz="2000" b="1" dirty="0"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5" name="Picture 4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2" y="3714750"/>
            <a:ext cx="101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4800"/>
            <a:ext cx="8783714" cy="447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915891"/>
            <a:ext cx="8686800" cy="2408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1" y="361950"/>
            <a:ext cx="77063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MRLSFVPLLQLSRLVVSTQHSTKMSTVYRTCKMNEIALSLLAPTQPLDADQGVMSPMASSDQ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rlito"/>
                <a:cs typeface="Carlito"/>
              </a:rPr>
              <a:t>TTSIGDFRFLRTHHDKEERGLLVTSLTKGLAETSFPYR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YTSMCATICSITHSRADAAPAKQAH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50"/>
            <a:ext cx="9144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346425"/>
            <a:ext cx="21739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</a:t>
            </a:r>
            <a:r>
              <a:rPr spc="-70" dirty="0"/>
              <a:t>r</a:t>
            </a:r>
            <a:r>
              <a:rPr spc="-5" dirty="0"/>
              <a:t>osi</a:t>
            </a:r>
            <a:r>
              <a:rPr spc="-45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1329307"/>
            <a:ext cx="9143999" cy="3814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400050"/>
            <a:ext cx="8991600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637632"/>
            <a:ext cx="9065262" cy="129432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300"/>
              </a:lnSpc>
              <a:spcBef>
                <a:spcPts val="114"/>
              </a:spcBef>
            </a:pPr>
            <a:r>
              <a:rPr sz="1400" spc="-5" dirty="0">
                <a:latin typeface="Konatu"/>
                <a:cs typeface="Konatu"/>
              </a:rPr>
              <a:t>ATGCGTCTCTCCTTCGTTCCACTACTGCAGCTCTCTCGTCTGGTCGTTAGCACACAACATAGTACGAAAATGA  </a:t>
            </a:r>
            <a:r>
              <a:rPr sz="1400" spc="-5">
                <a:latin typeface="Konatu"/>
                <a:cs typeface="Konatu"/>
              </a:rPr>
              <a:t>GCACAGTATACCGTACCTGCAAAATGAATGAAATAGCTCTCTCGTTGCTGGCGCCAACGCAGCCATTGGACG  </a:t>
            </a:r>
            <a:r>
              <a:rPr sz="1400" spc="-5" smtClean="0">
                <a:latin typeface="Konatu"/>
                <a:cs typeface="Konatu"/>
              </a:rPr>
              <a:t>CTGACCAGGGTGTTATGTCACCGATGGCCTCATCAGACCAGACAACCTCAATTGG TGACTTTCGGTTCCTGA  </a:t>
            </a:r>
            <a:r>
              <a:rPr sz="1400" spc="-5" dirty="0">
                <a:latin typeface="Konatu"/>
                <a:cs typeface="Konatu"/>
              </a:rPr>
              <a:t>GAACCCACCACGATAAAGAAGAGCGGGGCTTGCTGGTTACCAGCCTCACAAAAGGTTTGGCTGAAACATCAT  TTCCGTATCGATACACTTCGATGTGCGCAACTATTTGTTCAATTACGCATTCTCGGGCAGATGCTGCGCCTGC  GAAGCAGGCGCACTA</a:t>
            </a:r>
            <a:endParaRPr sz="1400">
              <a:latin typeface="Konatu"/>
              <a:cs typeface="Konat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40" y="241707"/>
            <a:ext cx="54076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Scan </a:t>
            </a:r>
            <a:r>
              <a:rPr sz="1800" spc="-5" dirty="0"/>
              <a:t>this sequence </a:t>
            </a:r>
            <a:r>
              <a:rPr sz="1800" dirty="0"/>
              <a:t>and </a:t>
            </a:r>
            <a:r>
              <a:rPr sz="1800" spc="-10" dirty="0"/>
              <a:t>get </a:t>
            </a:r>
            <a:r>
              <a:rPr sz="1800" dirty="0"/>
              <a:t>me the</a:t>
            </a:r>
            <a:r>
              <a:rPr sz="1800" spc="45" dirty="0"/>
              <a:t> </a:t>
            </a:r>
            <a:r>
              <a:rPr sz="1800" spc="-5" dirty="0"/>
              <a:t>motif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667000" y="2266950"/>
            <a:ext cx="22832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OR Build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PSSM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2800350"/>
            <a:ext cx="2895600" cy="1374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35"/>
              </a:spcBef>
            </a:pPr>
            <a:r>
              <a:rPr sz="1800" dirty="0">
                <a:latin typeface="Konatu"/>
                <a:cs typeface="Konatu"/>
              </a:rPr>
              <a:t>A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GCGTCTCTC  A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GCCTC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G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C  A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GCGTCTCTC  A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GCGTCTCTC  A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GCGTCTA</a:t>
            </a:r>
            <a:r>
              <a:rPr sz="1800" spc="-10" dirty="0">
                <a:latin typeface="Konatu"/>
                <a:cs typeface="Konatu"/>
              </a:rPr>
              <a:t>T</a:t>
            </a:r>
            <a:r>
              <a:rPr sz="1800" dirty="0">
                <a:latin typeface="Konatu"/>
                <a:cs typeface="Konatu"/>
              </a:rPr>
              <a:t>C</a:t>
            </a:r>
            <a:endParaRPr sz="1800">
              <a:latin typeface="Konatu"/>
              <a:cs typeface="Kona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953" y="346425"/>
            <a:ext cx="14973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Moti</a:t>
            </a:r>
            <a:r>
              <a:rPr spc="-55" dirty="0"/>
              <a:t>f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39" y="1205446"/>
            <a:ext cx="8072120" cy="20063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09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/>
              <a:t>Defined </a:t>
            </a:r>
            <a:r>
              <a:rPr sz="1600" dirty="0"/>
              <a:t>as a</a:t>
            </a:r>
            <a:r>
              <a:rPr sz="1600" dirty="0">
                <a:solidFill>
                  <a:srgbClr val="FF0000"/>
                </a:solidFill>
              </a:rPr>
              <a:t> </a:t>
            </a:r>
            <a:r>
              <a:rPr sz="1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nucleotide </a:t>
            </a:r>
            <a:r>
              <a:rPr sz="1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or amino acid </a:t>
            </a:r>
            <a:r>
              <a:rPr sz="1600" dirty="0"/>
              <a:t> </a:t>
            </a:r>
            <a:r>
              <a:rPr sz="1600" spc="-5" dirty="0"/>
              <a:t>sequence </a:t>
            </a:r>
            <a:r>
              <a:rPr sz="1600" spc="-20" dirty="0"/>
              <a:t>pattern </a:t>
            </a:r>
            <a:r>
              <a:rPr sz="1600" spc="-5" dirty="0"/>
              <a:t>that </a:t>
            </a:r>
            <a:r>
              <a:rPr sz="1600" dirty="0"/>
              <a:t>is </a:t>
            </a:r>
            <a:r>
              <a:rPr sz="1600" spc="-5" dirty="0"/>
              <a:t>widespread </a:t>
            </a:r>
            <a:r>
              <a:rPr sz="1600" dirty="0"/>
              <a:t>and is  </a:t>
            </a:r>
            <a:r>
              <a:rPr sz="1600" spc="-5" dirty="0"/>
              <a:t>associated </a:t>
            </a:r>
            <a:r>
              <a:rPr sz="1600" dirty="0"/>
              <a:t>with a</a:t>
            </a:r>
            <a:r>
              <a:rPr sz="1600" dirty="0">
                <a:solidFill>
                  <a:srgbClr val="FF0000"/>
                </a:solidFill>
              </a:rPr>
              <a:t> </a:t>
            </a:r>
            <a:r>
              <a:rPr sz="16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biological</a:t>
            </a:r>
            <a:r>
              <a:rPr sz="1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1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function</a:t>
            </a:r>
            <a:r>
              <a:rPr sz="1600" spc="-5" dirty="0"/>
              <a:t>.</a:t>
            </a: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sequence </a:t>
            </a:r>
            <a:r>
              <a:rPr sz="1600" spc="-5" dirty="0">
                <a:latin typeface="Carlito"/>
                <a:cs typeface="Carlito"/>
              </a:rPr>
              <a:t>motif = A </a:t>
            </a:r>
            <a:r>
              <a:rPr sz="1600" spc="-15" dirty="0">
                <a:latin typeface="Carlito"/>
                <a:cs typeface="Carlito"/>
              </a:rPr>
              <a:t>structural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spc="-35" dirty="0">
                <a:latin typeface="Carlito"/>
                <a:cs typeface="Carlito"/>
              </a:rPr>
              <a:t>Motif.</a:t>
            </a:r>
            <a:endParaRPr sz="1600">
              <a:latin typeface="Carlito"/>
              <a:cs typeface="Carlito"/>
            </a:endParaRPr>
          </a:p>
          <a:p>
            <a:pPr marL="756285" marR="60833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sequence </a:t>
            </a:r>
            <a:r>
              <a:rPr sz="1600" spc="-5" dirty="0">
                <a:latin typeface="Carlito"/>
                <a:cs typeface="Carlito"/>
              </a:rPr>
              <a:t>motif </a:t>
            </a:r>
            <a:r>
              <a:rPr sz="1600" spc="-10" dirty="0">
                <a:latin typeface="Carlito"/>
                <a:cs typeface="Carlito"/>
              </a:rPr>
              <a:t>residing </a:t>
            </a:r>
            <a:r>
              <a:rPr sz="1600" spc="-5" dirty="0">
                <a:latin typeface="Carlito"/>
                <a:cs typeface="Carlito"/>
              </a:rPr>
              <a:t>in the </a:t>
            </a:r>
            <a:r>
              <a:rPr sz="1600" spc="-10" dirty="0">
                <a:latin typeface="Carlito"/>
                <a:cs typeface="Carlito"/>
              </a:rPr>
              <a:t>coding region </a:t>
            </a:r>
            <a:r>
              <a:rPr sz="16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may </a:t>
            </a:r>
            <a:r>
              <a:rPr sz="16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encode </a:t>
            </a:r>
            <a:r>
              <a:rPr sz="1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 </a:t>
            </a:r>
            <a:r>
              <a:rPr sz="16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structural</a:t>
            </a:r>
            <a:r>
              <a:rPr sz="1600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motif</a:t>
            </a:r>
            <a:r>
              <a:rPr sz="1600" spc="-35" dirty="0">
                <a:latin typeface="Carlito"/>
                <a:cs typeface="Carlito"/>
              </a:rPr>
              <a:t>.</a:t>
            </a:r>
            <a:endParaRPr sz="16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10" dirty="0">
                <a:latin typeface="Carlito"/>
                <a:cs typeface="Carlito"/>
              </a:rPr>
              <a:t>Non-coding nucleotide motifs </a:t>
            </a:r>
            <a:r>
              <a:rPr sz="1600" spc="-20" dirty="0">
                <a:latin typeface="Carlito"/>
                <a:cs typeface="Carlito"/>
              </a:rPr>
              <a:t>may </a:t>
            </a:r>
            <a:r>
              <a:rPr sz="1600" spc="-25" dirty="0">
                <a:latin typeface="Carlito"/>
                <a:cs typeface="Carlito"/>
              </a:rPr>
              <a:t>have </a:t>
            </a:r>
            <a:r>
              <a:rPr sz="1600" spc="-15" dirty="0">
                <a:latin typeface="Carlito"/>
                <a:cs typeface="Carlito"/>
              </a:rPr>
              <a:t>regulatory  </a:t>
            </a:r>
            <a:r>
              <a:rPr sz="1600" spc="-20" dirty="0">
                <a:latin typeface="Carlito"/>
                <a:cs typeface="Carlito"/>
              </a:rPr>
              <a:t>role. May </a:t>
            </a:r>
            <a:r>
              <a:rPr sz="1600" spc="-25" dirty="0">
                <a:latin typeface="Carlito"/>
                <a:cs typeface="Carlito"/>
              </a:rPr>
              <a:t>have </a:t>
            </a:r>
            <a:r>
              <a:rPr sz="1600" spc="-15" dirty="0">
                <a:latin typeface="Carlito"/>
                <a:cs typeface="Carlito"/>
              </a:rPr>
              <a:t>recognition sites </a:t>
            </a:r>
            <a:r>
              <a:rPr sz="1600" spc="-25" dirty="0">
                <a:latin typeface="Carlito"/>
                <a:cs typeface="Carlito"/>
              </a:rPr>
              <a:t>for </a:t>
            </a:r>
            <a:r>
              <a:rPr sz="1600" spc="-10" dirty="0">
                <a:latin typeface="Carlito"/>
                <a:cs typeface="Carlito"/>
              </a:rPr>
              <a:t>DNA </a:t>
            </a:r>
            <a:r>
              <a:rPr sz="1600" spc="-15" dirty="0">
                <a:latin typeface="Carlito"/>
                <a:cs typeface="Carlito"/>
              </a:rPr>
              <a:t>binding  proteins.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2400300"/>
            <a:ext cx="228600" cy="28575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0"/>
                </a:moveTo>
                <a:lnTo>
                  <a:pt x="228600" y="38100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7648" y="263031"/>
            <a:ext cx="7881620" cy="4880610"/>
            <a:chOff x="957648" y="350708"/>
            <a:chExt cx="7881620" cy="6507480"/>
          </a:xfrm>
        </p:grpSpPr>
        <p:sp>
          <p:nvSpPr>
            <p:cNvPr id="3" name="object 3"/>
            <p:cNvSpPr/>
            <p:nvPr/>
          </p:nvSpPr>
          <p:spPr>
            <a:xfrm>
              <a:off x="957648" y="350708"/>
              <a:ext cx="7515290" cy="24549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5400" y="739138"/>
              <a:ext cx="7543800" cy="6118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2357" y="346425"/>
            <a:ext cx="64744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/>
              <a:t>Motifs, </a:t>
            </a:r>
            <a:r>
              <a:rPr sz="1600" spc="-15" dirty="0"/>
              <a:t>profiles </a:t>
            </a:r>
            <a:r>
              <a:rPr sz="1600" dirty="0"/>
              <a:t>and </a:t>
            </a:r>
            <a:r>
              <a:rPr sz="1600" spc="-20" dirty="0"/>
              <a:t>patterns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1" y="1132456"/>
            <a:ext cx="7865745" cy="239937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rlito"/>
                <a:cs typeface="Carlito"/>
              </a:rPr>
              <a:t>Conserved region </a:t>
            </a:r>
            <a:r>
              <a:rPr sz="1600" dirty="0">
                <a:latin typeface="Carlito"/>
                <a:cs typeface="Carlito"/>
              </a:rPr>
              <a:t>of a DNA or </a:t>
            </a:r>
            <a:r>
              <a:rPr sz="1600" spc="-15" dirty="0">
                <a:latin typeface="Carlito"/>
                <a:cs typeface="Carlito"/>
              </a:rPr>
              <a:t>protein </a:t>
            </a:r>
            <a:r>
              <a:rPr sz="1600" dirty="0">
                <a:latin typeface="Carlito"/>
                <a:cs typeface="Carlito"/>
              </a:rPr>
              <a:t>–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Motif</a:t>
            </a:r>
            <a:endParaRPr sz="1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rlito"/>
                <a:cs typeface="Carlito"/>
              </a:rPr>
              <a:t>Qualitative expression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dirty="0">
                <a:latin typeface="Carlito"/>
                <a:cs typeface="Carlito"/>
              </a:rPr>
              <a:t>a motif –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30" dirty="0">
                <a:latin typeface="Carlito"/>
                <a:cs typeface="Carlito"/>
              </a:rPr>
              <a:t>Pattern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10" dirty="0">
                <a:latin typeface="Carlito"/>
                <a:cs typeface="Carlito"/>
              </a:rPr>
              <a:t>Regular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Expression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30" dirty="0">
                <a:latin typeface="Carlito"/>
                <a:cs typeface="Carlito"/>
              </a:rPr>
              <a:t>C[TA]TTG{X}</a:t>
            </a:r>
            <a:endParaRPr sz="1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rlito"/>
                <a:cs typeface="Carlito"/>
              </a:rPr>
              <a:t>Quantitative expression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dirty="0">
                <a:latin typeface="Carlito"/>
                <a:cs typeface="Carlito"/>
              </a:rPr>
              <a:t>a motif –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Profile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15" dirty="0">
                <a:latin typeface="Carlito"/>
                <a:cs typeface="Carlito"/>
              </a:rPr>
              <a:t>Position </a:t>
            </a:r>
            <a:r>
              <a:rPr sz="1600" spc="-10" dirty="0">
                <a:latin typeface="Carlito"/>
                <a:cs typeface="Carlito"/>
              </a:rPr>
              <a:t>Specific Scoring Matrices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(PSSMs)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1600" spc="-30" dirty="0">
                <a:latin typeface="Carlito"/>
                <a:cs typeface="Carlito"/>
              </a:rPr>
              <a:t>Weight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matrices</a:t>
            </a:r>
            <a:endParaRPr sz="1600">
              <a:latin typeface="Carlito"/>
              <a:cs typeface="Carlit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2" y="819150"/>
          <a:ext cx="2582329" cy="1854200"/>
        </p:xfrm>
        <a:graphic>
          <a:graphicData uri="http://schemas.openxmlformats.org/drawingml/2006/table">
            <a:tbl>
              <a:tblPr firstRow="1" bandRow="1"/>
              <a:tblGrid>
                <a:gridCol w="368904"/>
                <a:gridCol w="621694"/>
                <a:gridCol w="381000"/>
                <a:gridCol w="228600"/>
                <a:gridCol w="381000"/>
                <a:gridCol w="232227"/>
                <a:gridCol w="148773"/>
                <a:gridCol w="220131"/>
              </a:tblGrid>
              <a:tr h="370840">
                <a:tc gridSpan="8"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lang="en-US" sz="1600" b="0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rlito"/>
                          <a:cs typeface="Carlito"/>
                        </a:rPr>
                        <a:t>[</a:t>
                      </a:r>
                      <a:r>
                        <a:rPr lang="en-US" sz="1600" b="1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Carlito"/>
                          <a:cs typeface="Carlito"/>
                        </a:rPr>
                        <a:t>T</a:t>
                      </a:r>
                      <a:r>
                        <a:rPr lang="en-US" sz="1600" b="1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lang="en-US" sz="1600" b="0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rlito"/>
                          <a:cs typeface="Carlito"/>
                        </a:rPr>
                        <a:t>]</a:t>
                      </a:r>
                      <a:r>
                        <a:rPr lang="en-US" sz="1600" b="1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Carlito"/>
                          <a:cs typeface="Carlito"/>
                        </a:rPr>
                        <a:t>TT</a:t>
                      </a:r>
                      <a:r>
                        <a:rPr lang="en-US" sz="1600" b="1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lang="en-US" sz="1600" b="0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rlito"/>
                          <a:cs typeface="Carlito"/>
                        </a:rPr>
                        <a:t>{</a:t>
                      </a:r>
                      <a:r>
                        <a:rPr lang="en-US" sz="1600" b="1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rlito"/>
                          <a:cs typeface="Carlito"/>
                        </a:rPr>
                        <a:t>X</a:t>
                      </a:r>
                      <a:r>
                        <a:rPr lang="en-US" sz="1600" b="0" spc="-3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rlito"/>
                          <a:cs typeface="Carlito"/>
                        </a:rPr>
                        <a:t>}</a:t>
                      </a:r>
                      <a:endParaRPr lang="en-US" sz="1600" b="0" dirty="0" smtClean="0">
                        <a:ln>
                          <a:solidFill>
                            <a:sysClr val="windowText" lastClr="000000"/>
                          </a:solidFill>
                        </a:ln>
                        <a:latin typeface="Carlito"/>
                        <a:cs typeface="Carlit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pc="-30" dirty="0" smtClean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pc="-30" dirty="0" smtClean="0">
                          <a:latin typeface="Carlito"/>
                          <a:cs typeface="Carlito"/>
                        </a:rPr>
                        <a:t>[</a:t>
                      </a:r>
                      <a:r>
                        <a:rPr lang="en-US" sz="1400" b="1" spc="-30" dirty="0" smtClean="0">
                          <a:solidFill>
                            <a:srgbClr val="0070C0"/>
                          </a:solidFill>
                          <a:latin typeface="Carlito"/>
                          <a:cs typeface="Carlito"/>
                        </a:rPr>
                        <a:t>T</a:t>
                      </a:r>
                      <a:r>
                        <a:rPr lang="en-US" sz="1400" b="1" spc="-30" dirty="0" smtClean="0">
                          <a:solidFill>
                            <a:srgbClr val="FFC000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lang="en-US" sz="1400" b="0" spc="-30" dirty="0" smtClean="0">
                          <a:latin typeface="Carlito"/>
                          <a:cs typeface="Carlito"/>
                        </a:rPr>
                        <a:t>]</a:t>
                      </a:r>
                      <a:endParaRPr lang="en-US" sz="1400" b="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any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490" y="346424"/>
            <a:ext cx="416471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Motifs/Patterns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32456"/>
            <a:ext cx="6343650" cy="210185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600" b="1" spc="-5" dirty="0">
                <a:latin typeface="Carlito"/>
                <a:cs typeface="Carlito"/>
              </a:rPr>
              <a:t>N{P}[ST]{P}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spc="-15" dirty="0">
                <a:latin typeface="Carlito"/>
                <a:cs typeface="Carlito"/>
              </a:rPr>
              <a:t>[FILV]Qxxx[RK]Gxxx[RK]xx[FILVWY]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dirty="0">
                <a:latin typeface="Carlito"/>
                <a:cs typeface="Carlito"/>
              </a:rPr>
              <a:t>[] -&gt; </a:t>
            </a:r>
            <a:r>
              <a:rPr sz="1600" spc="-5" dirty="0">
                <a:latin typeface="Carlito"/>
                <a:cs typeface="Carlito"/>
              </a:rPr>
              <a:t>or </a:t>
            </a:r>
            <a:r>
              <a:rPr sz="1600" spc="-10" dirty="0">
                <a:latin typeface="Carlito"/>
                <a:cs typeface="Carlito"/>
              </a:rPr>
              <a:t>(Probability </a:t>
            </a:r>
            <a:r>
              <a:rPr sz="1600" spc="-15" dirty="0">
                <a:latin typeface="Carlito"/>
                <a:cs typeface="Carlito"/>
              </a:rPr>
              <a:t>information </a:t>
            </a:r>
            <a:r>
              <a:rPr sz="1600" dirty="0">
                <a:latin typeface="Carlito"/>
                <a:cs typeface="Carlito"/>
              </a:rPr>
              <a:t>is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lost)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spc="-5" dirty="0">
                <a:latin typeface="Carlito"/>
                <a:cs typeface="Carlito"/>
              </a:rPr>
              <a:t>{} </a:t>
            </a:r>
            <a:r>
              <a:rPr sz="1600" dirty="0">
                <a:latin typeface="Carlito"/>
                <a:cs typeface="Carlito"/>
              </a:rPr>
              <a:t>-&gt;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Not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spc="-5" dirty="0">
                <a:latin typeface="Carlito"/>
                <a:cs typeface="Carlito"/>
              </a:rPr>
              <a:t>() </a:t>
            </a:r>
            <a:r>
              <a:rPr sz="1600" dirty="0">
                <a:latin typeface="Carlito"/>
                <a:cs typeface="Carlito"/>
              </a:rPr>
              <a:t>-&gt;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repeated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dirty="0">
                <a:latin typeface="Carlito"/>
                <a:cs typeface="Carlito"/>
              </a:rPr>
              <a:t>^ -&gt; </a:t>
            </a:r>
            <a:r>
              <a:rPr sz="1600" spc="-5" dirty="0">
                <a:latin typeface="Carlito"/>
                <a:cs typeface="Carlito"/>
              </a:rPr>
              <a:t>Beginning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58" r="12728"/>
          <a:stretch>
            <a:fillRect/>
          </a:stretch>
        </p:blipFill>
        <p:spPr bwMode="auto">
          <a:xfrm>
            <a:off x="199626" y="-37"/>
            <a:ext cx="8859547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829" y="346425"/>
            <a:ext cx="70831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 </a:t>
            </a:r>
            <a:r>
              <a:rPr spc="-15" dirty="0"/>
              <a:t>novo </a:t>
            </a:r>
            <a:r>
              <a:rPr spc="-10" dirty="0"/>
              <a:t>prediction </a:t>
            </a:r>
            <a:r>
              <a:rPr spc="-5" dirty="0"/>
              <a:t>of</a:t>
            </a:r>
            <a:r>
              <a:rPr dirty="0"/>
              <a:t> </a:t>
            </a:r>
            <a:r>
              <a:rPr spc="-10" dirty="0"/>
              <a:t>Motifs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1" y="1205446"/>
            <a:ext cx="7648575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9083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rlito"/>
                <a:cs typeface="Carlito"/>
              </a:rPr>
              <a:t>MEME; </a:t>
            </a:r>
            <a:r>
              <a:rPr spc="-5" dirty="0">
                <a:latin typeface="Carlito"/>
                <a:cs typeface="Carlito"/>
              </a:rPr>
              <a:t>EXTREME; AlignAce, Amadeus,  CisModule, FIRE, Gibbs </a:t>
            </a:r>
            <a:r>
              <a:rPr dirty="0">
                <a:latin typeface="Carlito"/>
                <a:cs typeface="Carlito"/>
              </a:rPr>
              <a:t>Motif </a:t>
            </a:r>
            <a:r>
              <a:rPr spc="-35" dirty="0">
                <a:latin typeface="Carlito"/>
                <a:cs typeface="Carlito"/>
              </a:rPr>
              <a:t>Sampler,  </a:t>
            </a:r>
            <a:r>
              <a:rPr spc="-10" dirty="0">
                <a:latin typeface="Carlito"/>
                <a:cs typeface="Carlito"/>
              </a:rPr>
              <a:t>PhyloGibbs,</a:t>
            </a:r>
            <a:r>
              <a:rPr spc="-1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SeSiMCMC</a:t>
            </a:r>
            <a:r>
              <a:rPr spc="-5" dirty="0">
                <a:latin typeface="Carlito"/>
                <a:cs typeface="Carlito"/>
              </a:rPr>
              <a:t>,</a:t>
            </a:r>
            <a:r>
              <a:rPr spc="-5" dirty="0">
                <a:solidFill>
                  <a:srgbClr val="0000FF"/>
                </a:solidFill>
                <a:latin typeface="Carlito"/>
                <a:cs typeface="Carlito"/>
                <a:hlinkClick r:id="rId3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ChIPMunk</a:t>
            </a:r>
            <a:r>
              <a:rPr spc="-5" dirty="0">
                <a:solidFill>
                  <a:srgbClr val="0000FF"/>
                </a:solidFill>
                <a:latin typeface="Carlito"/>
                <a:cs typeface="Carlito"/>
                <a:hlinkClick r:id="rId3"/>
              </a:rPr>
              <a:t> </a:t>
            </a:r>
            <a:r>
              <a:rPr dirty="0">
                <a:latin typeface="Carlito"/>
                <a:cs typeface="Carlito"/>
              </a:rPr>
              <a:t>and  </a:t>
            </a:r>
            <a:r>
              <a:rPr spc="-65" dirty="0">
                <a:latin typeface="Carlito"/>
                <a:cs typeface="Carlito"/>
              </a:rPr>
              <a:t>Weeder.</a:t>
            </a:r>
            <a:r>
              <a:rPr spc="-65" dirty="0">
                <a:solidFill>
                  <a:srgbClr val="0000FF"/>
                </a:solidFill>
                <a:latin typeface="Carlito"/>
                <a:cs typeface="Carlito"/>
                <a:hlinkClick r:id="rId4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SCOPE</a:t>
            </a:r>
            <a:r>
              <a:rPr spc="-5" dirty="0">
                <a:latin typeface="Carlito"/>
                <a:cs typeface="Carlito"/>
              </a:rPr>
              <a:t>, </a:t>
            </a:r>
            <a:r>
              <a:rPr spc="-45" dirty="0">
                <a:latin typeface="Carlito"/>
                <a:cs typeface="Carlito"/>
              </a:rPr>
              <a:t>MotifVoter, </a:t>
            </a:r>
            <a:r>
              <a:rPr dirty="0">
                <a:latin typeface="Carlito"/>
                <a:cs typeface="Carlito"/>
              </a:rPr>
              <a:t>and</a:t>
            </a:r>
            <a:r>
              <a:rPr spc="95" dirty="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Mprofiler</a:t>
            </a:r>
            <a:endParaRPr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MEME </a:t>
            </a:r>
            <a:r>
              <a:rPr spc="-5" dirty="0">
                <a:latin typeface="Carlito"/>
                <a:cs typeface="Carlito"/>
              </a:rPr>
              <a:t>(Multiple </a:t>
            </a:r>
            <a:r>
              <a:rPr spc="-10" dirty="0">
                <a:latin typeface="Carlito"/>
                <a:cs typeface="Carlito"/>
              </a:rPr>
              <a:t>Expectation </a:t>
            </a:r>
            <a:r>
              <a:rPr spc="-15" dirty="0">
                <a:latin typeface="Carlito"/>
                <a:cs typeface="Carlito"/>
              </a:rPr>
              <a:t>Maximization </a:t>
            </a:r>
            <a:r>
              <a:rPr spc="-30" dirty="0">
                <a:latin typeface="Carlito"/>
                <a:cs typeface="Carlito"/>
              </a:rPr>
              <a:t>for  </a:t>
            </a:r>
            <a:r>
              <a:rPr dirty="0">
                <a:latin typeface="Carlito"/>
                <a:cs typeface="Carlito"/>
              </a:rPr>
              <a:t>Motif</a:t>
            </a:r>
            <a:r>
              <a:rPr spc="-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Elicitation)</a:t>
            </a:r>
            <a:endParaRPr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9" y="57150"/>
            <a:ext cx="7720583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4400550"/>
            <a:ext cx="7997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MacIsaac </a:t>
            </a:r>
            <a:r>
              <a:rPr sz="1200" spc="-10" dirty="0">
                <a:latin typeface="Carlito"/>
                <a:cs typeface="Carlito"/>
              </a:rPr>
              <a:t>KD, Fraenkel </a:t>
            </a:r>
            <a:r>
              <a:rPr sz="1200" dirty="0">
                <a:latin typeface="Carlito"/>
                <a:cs typeface="Carlito"/>
              </a:rPr>
              <a:t>E </a:t>
            </a:r>
            <a:r>
              <a:rPr sz="1200" spc="-5" dirty="0">
                <a:latin typeface="Carlito"/>
                <a:cs typeface="Carlito"/>
              </a:rPr>
              <a:t>(2006) Practical Strategies </a:t>
            </a:r>
            <a:r>
              <a:rPr sz="1200" spc="-10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Discovering </a:t>
            </a:r>
            <a:r>
              <a:rPr sz="1200" spc="-10" dirty="0">
                <a:latin typeface="Carlito"/>
                <a:cs typeface="Carlito"/>
              </a:rPr>
              <a:t>Regulatory </a:t>
            </a:r>
            <a:r>
              <a:rPr sz="1200" dirty="0">
                <a:latin typeface="Carlito"/>
                <a:cs typeface="Carlito"/>
              </a:rPr>
              <a:t>DNA </a:t>
            </a:r>
            <a:r>
              <a:rPr sz="1200" spc="-5" dirty="0">
                <a:latin typeface="Carlito"/>
                <a:cs typeface="Carlito"/>
              </a:rPr>
              <a:t>Sequence Motifs. </a:t>
            </a:r>
            <a:r>
              <a:rPr sz="1200" dirty="0">
                <a:latin typeface="Carlito"/>
                <a:cs typeface="Carlito"/>
              </a:rPr>
              <a:t>PLoS </a:t>
            </a:r>
            <a:r>
              <a:rPr sz="1200" spc="-5" dirty="0">
                <a:latin typeface="Carlito"/>
                <a:cs typeface="Carlito"/>
              </a:rPr>
              <a:t>Comput Biol </a:t>
            </a:r>
            <a:r>
              <a:rPr sz="1200" dirty="0">
                <a:latin typeface="Carlito"/>
                <a:cs typeface="Carlito"/>
              </a:rPr>
              <a:t>2(4): e36.  </a:t>
            </a:r>
            <a:r>
              <a:rPr sz="1200" spc="-5" dirty="0">
                <a:latin typeface="Carlito"/>
                <a:cs typeface="Carlito"/>
              </a:rPr>
              <a:t>doi:10.1371/journal.pcbi.0020036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http://journals.plos.org/ploscompbiol/article?id=info:doi/10.1371/journal.pcbi.0020036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1" y="357246"/>
            <a:ext cx="7934325" cy="4394359"/>
            <a:chOff x="381000" y="476328"/>
            <a:chExt cx="7934325" cy="5859145"/>
          </a:xfrm>
        </p:grpSpPr>
        <p:sp>
          <p:nvSpPr>
            <p:cNvPr id="3" name="object 3"/>
            <p:cNvSpPr/>
            <p:nvPr/>
          </p:nvSpPr>
          <p:spPr>
            <a:xfrm>
              <a:off x="381000" y="1143000"/>
              <a:ext cx="7934325" cy="5191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476328"/>
              <a:ext cx="7629901" cy="657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271</Words>
  <Application>Microsoft Office PowerPoint</Application>
  <PresentationFormat>On-screen Show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MOTIF, PROFILE AND PATTERN DATABASES</vt:lpstr>
      <vt:lpstr>Motifs</vt:lpstr>
      <vt:lpstr>Slide 3</vt:lpstr>
      <vt:lpstr>Motifs, profiles and patterns</vt:lpstr>
      <vt:lpstr>Motifs/Patterns</vt:lpstr>
      <vt:lpstr>Slide 6</vt:lpstr>
      <vt:lpstr>De novo prediction of Motifs</vt:lpstr>
      <vt:lpstr>Slide 8</vt:lpstr>
      <vt:lpstr>Slide 9</vt:lpstr>
      <vt:lpstr>Slide 10</vt:lpstr>
      <vt:lpstr>Slide 11</vt:lpstr>
      <vt:lpstr>Slide 12</vt:lpstr>
      <vt:lpstr>Prosite</vt:lpstr>
      <vt:lpstr>Slide 14</vt:lpstr>
      <vt:lpstr>Scan this sequence and get me the motif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MOTIF AND  PATTERN DATABASES</dc:title>
  <dc:creator>HP</dc:creator>
  <cp:lastModifiedBy>HP</cp:lastModifiedBy>
  <cp:revision>7</cp:revision>
  <dcterms:created xsi:type="dcterms:W3CDTF">2020-09-17T05:11:41Z</dcterms:created>
  <dcterms:modified xsi:type="dcterms:W3CDTF">2020-10-20T15:36:50Z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2020-09-17T00:00:00Z</vt:filetime>
  </property>
</Properties>
</file>