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73" r:id="rId5"/>
    <p:sldId id="274" r:id="rId6"/>
    <p:sldId id="275" r:id="rId7"/>
    <p:sldId id="258" r:id="rId8"/>
    <p:sldId id="259" r:id="rId9"/>
    <p:sldId id="264" r:id="rId10"/>
    <p:sldId id="271" r:id="rId11"/>
    <p:sldId id="265" r:id="rId12"/>
    <p:sldId id="272" r:id="rId13"/>
    <p:sldId id="266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23691-38F5-44E6-860A-8B1653D4133E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6C6D1-C673-4898-9198-237A942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9AA4-EA4D-452C-A8CB-67CA0F0F0FB0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3915-C696-4351-8DE7-8D08918B8B5A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CD0C-161F-4709-B697-43BCFED79C17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131-3A24-47E1-8038-4112327BBF16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D59A-A8CF-4115-804F-2BDCB32ADBE0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783F-2358-4D0A-AB87-FCB987FE82B3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B98F-25B6-40B8-82D6-8341301D469F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6426-5F67-45F6-BDDC-D04A746C8851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9710-D8CC-40B5-B64C-1CDECA2F778D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3B6F-EAF7-401A-9768-24EACB7A5BEF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D593-C212-41DA-9879-E72266436681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AC18A-6490-4627-8AB2-B054E375A42A}" type="datetime1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P.Siva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9812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Introduction </a:t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sz="4800" b="1" dirty="0" smtClean="0">
                <a:solidFill>
                  <a:srgbClr val="7030A0"/>
                </a:solidFill>
              </a:rPr>
              <a:t>to</a:t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sz="4800" b="1" dirty="0" smtClean="0">
                <a:solidFill>
                  <a:srgbClr val="7030A0"/>
                </a:solidFill>
              </a:rPr>
              <a:t> Microbiology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667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acillus subtili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876800"/>
            <a:ext cx="1600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rytosporidium Oocysts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953000"/>
            <a:ext cx="1676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Vibrio cholera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81000"/>
            <a:ext cx="1752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Pseudomonas aeruginosa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533400"/>
            <a:ext cx="15621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ubtitle 2"/>
          <p:cNvSpPr>
            <a:spLocks noGrp="1"/>
          </p:cNvSpPr>
          <p:nvPr/>
        </p:nvSpPr>
        <p:spPr>
          <a:xfrm>
            <a:off x="1295400" y="3505200"/>
            <a:ext cx="6553200" cy="1981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tIns="0">
            <a:normAutofit fontScale="77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Prepared by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Dr. P. Sivamanikandan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Assistant Professor of Microbiology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Hajee Karutha Rowther Howdia College(Autonomous),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Uthamapalayam-625533 </a:t>
            </a:r>
          </a:p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534400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2057400"/>
              </a:tblGrid>
              <a:tr h="436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History of Microorganism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Photos </a:t>
                      </a:r>
                      <a:endParaRPr lang="en-US" sz="2400" dirty="0"/>
                    </a:p>
                  </a:txBody>
                  <a:tcPr/>
                </a:tc>
              </a:tr>
              <a:tr h="14760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Edward Jenner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(1749 - 1823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as English physician. He developed a safer method to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smallpox immunization.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8188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Carolus Linnaeus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(1767) classified the microorganisms.</a:t>
                      </a:r>
                    </a:p>
                    <a:p>
                      <a:pPr algn="just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491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Theodore Schwann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lang="en-US" sz="2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1836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demonstrated that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yeast causes fermentation.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253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Muller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1773 and 1788) </a:t>
                      </a:r>
                      <a:r>
                        <a:rPr lang="en-US" sz="20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classified bacteria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coined the terms </a:t>
                      </a:r>
                      <a:r>
                        <a:rPr lang="en-US" sz="20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vibrio.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7" descr="E:\Notes\PPt Notes\General Microbiology\images (28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286000"/>
            <a:ext cx="1676400" cy="1295399"/>
          </a:xfrm>
          <a:prstGeom prst="rect">
            <a:avLst/>
          </a:prstGeom>
          <a:noFill/>
        </p:spPr>
      </p:pic>
      <p:pic>
        <p:nvPicPr>
          <p:cNvPr id="11" name="Picture 6" descr="E:\Notes\PPt Notes\General Microbiology\images (27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85800"/>
            <a:ext cx="1828800" cy="1447800"/>
          </a:xfrm>
          <a:prstGeom prst="rect">
            <a:avLst/>
          </a:prstGeom>
          <a:noFill/>
        </p:spPr>
      </p:pic>
      <p:pic>
        <p:nvPicPr>
          <p:cNvPr id="12" name="Picture 8" descr="E:\Notes\PPt Notes\General Microbiology\images (31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810000"/>
            <a:ext cx="1752600" cy="1752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1"/>
          <a:ext cx="8534400" cy="67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828800"/>
              </a:tblGrid>
              <a:tr h="5222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History of Microorganism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Photos </a:t>
                      </a:r>
                      <a:endParaRPr lang="en-US" sz="2400" dirty="0"/>
                    </a:p>
                  </a:txBody>
                  <a:tcPr/>
                </a:tc>
              </a:tr>
              <a:tr h="2142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Louis Pasteur 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1822-1895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Proposed the theory of spontaneous generation of life.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000" dirty="0" smtClean="0"/>
                        <a:t>  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1866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- Introduced the concept of pasteurization.</a:t>
                      </a:r>
                    </a:p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sz="2000" dirty="0" smtClean="0"/>
                        <a:t>  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1885 - 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Discovered vaccine against rabies.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334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Robert Koch</a:t>
                      </a:r>
                    </a:p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1843-1910  -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Discovered Bacilli.</a:t>
                      </a:r>
                    </a:p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1882            -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Isolated the tubercle bacillus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0218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Lord Lister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1827-1912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 employed practical applications of bacteriology in the 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field of surgery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For the first time, he used 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surgical appliances and antiseptic dressings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to save the surgical wounds from the entrance of bacteria.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9" descr="E:\Notes\PPt Notes\General Microbiology\images (29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762000"/>
            <a:ext cx="1600200" cy="1981200"/>
          </a:xfrm>
          <a:prstGeom prst="rect">
            <a:avLst/>
          </a:prstGeom>
          <a:noFill/>
        </p:spPr>
      </p:pic>
      <p:pic>
        <p:nvPicPr>
          <p:cNvPr id="8" name="Picture 10" descr="E:\Notes\PPt Notes\General Microbiology\images (30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971800"/>
            <a:ext cx="1676400" cy="1447800"/>
          </a:xfrm>
          <a:prstGeom prst="rect">
            <a:avLst/>
          </a:prstGeom>
          <a:noFill/>
        </p:spPr>
      </p:pic>
      <p:pic>
        <p:nvPicPr>
          <p:cNvPr id="9" name="Picture 11" descr="E:\Notes\PPt Notes\General Microbiology\images (32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648200"/>
            <a:ext cx="1676400" cy="19812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50521"/>
          <a:ext cx="8534400" cy="60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  <a:gridCol w="1676400"/>
              </a:tblGrid>
              <a:tr h="7505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History of Microorganism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Photos </a:t>
                      </a:r>
                      <a:endParaRPr lang="en-US" sz="2400" dirty="0"/>
                    </a:p>
                  </a:txBody>
                  <a:tcPr/>
                </a:tc>
              </a:tr>
              <a:tr h="132001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Albert Neisser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1879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discovered the Gonococcus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causative agent of gonorrhea.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8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Christian Gram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1884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introduced the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Gram staining technique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for the identification of bacteria.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44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Kark Joseph Eberth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isolated the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typhoid bacillus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2" descr="E:\Notes\PPt Notes\General Microbiology\images (33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066800"/>
            <a:ext cx="1524000" cy="1371600"/>
          </a:xfrm>
          <a:prstGeom prst="rect">
            <a:avLst/>
          </a:prstGeom>
          <a:noFill/>
        </p:spPr>
      </p:pic>
      <p:pic>
        <p:nvPicPr>
          <p:cNvPr id="7" name="Picture 13" descr="E:\Notes\PPt Notes\General Microbiology\images (34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514600"/>
            <a:ext cx="1600200" cy="1524000"/>
          </a:xfrm>
          <a:prstGeom prst="rect">
            <a:avLst/>
          </a:prstGeom>
          <a:noFill/>
        </p:spPr>
      </p:pic>
      <p:pic>
        <p:nvPicPr>
          <p:cNvPr id="8" name="Picture 14" descr="E:\Notes\PPt Notes\General Microbiology\images (35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267200"/>
            <a:ext cx="1524000" cy="19812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38626"/>
          <a:ext cx="8534400" cy="6127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905000"/>
              </a:tblGrid>
              <a:tr h="6948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History of Microorganism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Photos </a:t>
                      </a:r>
                      <a:endParaRPr lang="en-US" sz="2400" dirty="0"/>
                    </a:p>
                  </a:txBody>
                  <a:tcPr/>
                </a:tc>
              </a:tr>
              <a:tr h="15286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Ivanowski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1892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discovered 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Tobacco mosaic virus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812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Sir Alexander Fleming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1929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discovered penicillin. He was called the father of antibiotics.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29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Paul Berg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showed that human or animal DNA can be attached to bacterial DNA.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It is known as Recombinant DNA or Genetic engineering.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E:\Notes\PPt Notes\General Microbiology\images (3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471737"/>
            <a:ext cx="1676400" cy="1929063"/>
          </a:xfrm>
          <a:prstGeom prst="rect">
            <a:avLst/>
          </a:prstGeom>
          <a:noFill/>
        </p:spPr>
      </p:pic>
      <p:pic>
        <p:nvPicPr>
          <p:cNvPr id="9" name="Picture 15" descr="E:\Notes\PPt Notes\General Microbiology\images (36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990600"/>
            <a:ext cx="1752600" cy="1371600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2590800"/>
            <a:ext cx="17435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867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4" name="Rectangle 3"/>
          <p:cNvSpPr/>
          <p:nvPr/>
        </p:nvSpPr>
        <p:spPr>
          <a:xfrm>
            <a:off x="609600" y="733246"/>
            <a:ext cx="7848600" cy="569386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</a:p>
          <a:p>
            <a:pPr algn="ctr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By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Ravie" pitchFamily="82" charset="0"/>
            </a:endParaRPr>
          </a:p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Dr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.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P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.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S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i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v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Ravie" pitchFamily="82" charset="0"/>
              </a:rPr>
              <a:t>a</a:t>
            </a:r>
          </a:p>
          <a:p>
            <a:pPr algn="ctr"/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Notes\PPt Notes\Biochemistry\images 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58180"/>
            <a:ext cx="7467600" cy="43664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838200" y="685800"/>
            <a:ext cx="7467600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Q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Microbiology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Microbiology is a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 of science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deals with microbes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word microbiology is derived -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“micron”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means small and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3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biologia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means study.</a:t>
            </a:r>
          </a:p>
          <a:p>
            <a:pPr lvl="0"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Microbiology deals with the </a:t>
            </a:r>
            <a:r>
              <a:rPr lang="en-US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structure, physiology, reproduction, metabolism and classification of microorganisms </a:t>
            </a:r>
          </a:p>
          <a:p>
            <a:pPr lvl="0" algn="just">
              <a:lnSpc>
                <a:spcPct val="150000"/>
              </a:lnSpc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Microbiology is the study of very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small living organisms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organisms are invisible creatures, too small to be seen with the naked eye. That can be </a:t>
            </a:r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viewed only with a microscope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They are the microorganisms. They include </a:t>
            </a:r>
            <a:r>
              <a:rPr lang="en-US" sz="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bacteria, virus, algae, fungi and protozoa.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867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3048000"/>
            <a:ext cx="3124200" cy="914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Microorganisms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685800"/>
            <a:ext cx="1905000" cy="14478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Bacteria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77000" y="2286000"/>
            <a:ext cx="22098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Actinomyces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4800600"/>
            <a:ext cx="18288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Fungi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81400" y="4724400"/>
            <a:ext cx="18288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Algae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3810000"/>
            <a:ext cx="1676400" cy="152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Protozoa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" y="1524000"/>
            <a:ext cx="1676400" cy="12954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Viruses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057650" y="2571750"/>
            <a:ext cx="914400" cy="38100"/>
          </a:xfrm>
          <a:prstGeom prst="straightConnector1">
            <a:avLst/>
          </a:prstGeom>
          <a:ln>
            <a:tailEnd type="arrow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</p:cNvCxnSpPr>
          <p:nvPr/>
        </p:nvCxnSpPr>
        <p:spPr>
          <a:xfrm flipV="1">
            <a:off x="6172200" y="3276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39624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457700" y="41529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7"/>
          </p:cNvCxnSpPr>
          <p:nvPr/>
        </p:nvCxnSpPr>
        <p:spPr>
          <a:xfrm rot="10800000" flipV="1">
            <a:off x="1888098" y="3886200"/>
            <a:ext cx="1159903" cy="1469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209800" y="25908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Bacteria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72000" y="4572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Actinomyctes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2" descr="C:\Users\p.siva\Desktop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3429000" cy="2286000"/>
          </a:xfrm>
          <a:prstGeom prst="rect">
            <a:avLst/>
          </a:prstGeom>
          <a:noFill/>
        </p:spPr>
      </p:pic>
      <p:pic>
        <p:nvPicPr>
          <p:cNvPr id="2050" name="Picture 2" descr="C:\Users\p.siva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114800"/>
            <a:ext cx="3352800" cy="2362200"/>
          </a:xfrm>
          <a:prstGeom prst="rect">
            <a:avLst/>
          </a:prstGeom>
          <a:noFill/>
        </p:spPr>
      </p:pic>
      <p:pic>
        <p:nvPicPr>
          <p:cNvPr id="2051" name="Picture 3" descr="C:\Users\p.siva\Desktop\download (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524001"/>
            <a:ext cx="3581400" cy="2743199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81000"/>
            <a:ext cx="4040188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Fungi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5334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Algae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p.siva\Desktop\download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5" y="1143000"/>
            <a:ext cx="3533775" cy="2438400"/>
          </a:xfrm>
          <a:prstGeom prst="rect">
            <a:avLst/>
          </a:prstGeom>
          <a:noFill/>
        </p:spPr>
      </p:pic>
      <p:pic>
        <p:nvPicPr>
          <p:cNvPr id="3075" name="Picture 3" descr="C:\Users\p.siv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0"/>
            <a:ext cx="3505200" cy="2590800"/>
          </a:xfrm>
          <a:prstGeom prst="rect">
            <a:avLst/>
          </a:prstGeom>
          <a:noFill/>
        </p:spPr>
      </p:pic>
      <p:pic>
        <p:nvPicPr>
          <p:cNvPr id="3078" name="Picture 6" descr="C:\Users\p.siva\Desktop\download (6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19200"/>
            <a:ext cx="3505200" cy="2209800"/>
          </a:xfrm>
          <a:prstGeom prst="rect">
            <a:avLst/>
          </a:prstGeom>
          <a:noFill/>
        </p:spPr>
      </p:pic>
      <p:pic>
        <p:nvPicPr>
          <p:cNvPr id="3079" name="Picture 7" descr="C:\Users\p.siva\Desktop\download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886200"/>
            <a:ext cx="3581400" cy="235267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Protozoa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4572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Virus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p.siva\Desktop\download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3124200" cy="1828800"/>
          </a:xfrm>
          <a:prstGeom prst="rect">
            <a:avLst/>
          </a:prstGeom>
          <a:noFill/>
        </p:spPr>
      </p:pic>
      <p:pic>
        <p:nvPicPr>
          <p:cNvPr id="4099" name="Picture 3" descr="C:\Users\p.siva\Desktop\download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57600"/>
            <a:ext cx="3048000" cy="2438400"/>
          </a:xfrm>
          <a:prstGeom prst="rect">
            <a:avLst/>
          </a:prstGeom>
          <a:noFill/>
        </p:spPr>
      </p:pic>
      <p:pic>
        <p:nvPicPr>
          <p:cNvPr id="4100" name="Picture 4" descr="C:\Users\p.siva\Desktop\download (8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95400"/>
            <a:ext cx="2971800" cy="1905000"/>
          </a:xfrm>
          <a:prstGeom prst="rect">
            <a:avLst/>
          </a:prstGeom>
          <a:noFill/>
        </p:spPr>
      </p:pic>
      <p:pic>
        <p:nvPicPr>
          <p:cNvPr id="4101" name="Picture 5" descr="C:\Users\p.siva\Desktop\download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3810000"/>
            <a:ext cx="3124200" cy="22860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Microorganisms are widely distributed in the world, they are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omnipresent.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present everywhere in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air, water, soil, in living plants and animals, in dead matter etc.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of viruses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Virology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of bacteria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Bacteriology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of algae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Phycology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of fungi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Mycology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of immunity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immunology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of protozoan’s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Protozoology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1143001"/>
            <a:ext cx="8458200" cy="4191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History </a:t>
            </a:r>
            <a:br>
              <a:rPr lang="en-US" sz="6600" b="1" dirty="0" smtClean="0">
                <a:solidFill>
                  <a:srgbClr val="7030A0"/>
                </a:solidFill>
              </a:rPr>
            </a:br>
            <a:r>
              <a:rPr lang="en-US" sz="6600" b="1" dirty="0" smtClean="0">
                <a:solidFill>
                  <a:srgbClr val="7030A0"/>
                </a:solidFill>
              </a:rPr>
              <a:t>of </a:t>
            </a:r>
            <a:br>
              <a:rPr lang="en-US" sz="6600" b="1" dirty="0" smtClean="0">
                <a:solidFill>
                  <a:srgbClr val="7030A0"/>
                </a:solidFill>
              </a:rPr>
            </a:br>
            <a:r>
              <a:rPr lang="en-US" sz="6600" b="1" dirty="0" smtClean="0">
                <a:solidFill>
                  <a:srgbClr val="7030A0"/>
                </a:solidFill>
              </a:rPr>
              <a:t>Microbiology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pic>
        <p:nvPicPr>
          <p:cNvPr id="3" name="Picture 2" descr="E:\Notes\PPt Notes\General Microbiology\images (2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2057400" cy="1828800"/>
          </a:xfrm>
          <a:prstGeom prst="rect">
            <a:avLst/>
          </a:prstGeom>
          <a:noFill/>
        </p:spPr>
      </p:pic>
      <p:pic>
        <p:nvPicPr>
          <p:cNvPr id="4" name="Picture 5" descr="E:\Notes\PPt Notes\General Microbiology\images (26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648200"/>
            <a:ext cx="2387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04795"/>
          <a:ext cx="8382001" cy="6333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286001"/>
              </a:tblGrid>
              <a:tr h="68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History of Microorganism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Photos </a:t>
                      </a:r>
                      <a:endParaRPr lang="en-US" sz="2400" dirty="0"/>
                    </a:p>
                  </a:txBody>
                  <a:tcPr/>
                </a:tc>
              </a:tr>
              <a:tr h="206386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Aristotle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200" baseline="30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century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stated that living forms like flies, worms and other small creatures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originated from decaying nonliving matter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    This formed the basis of the principle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of ‘</a:t>
                      </a:r>
                      <a:r>
                        <a:rPr lang="en-US" sz="2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spontaneous generation’ or ‘abiogenesis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’.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842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Francesco Redi 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1668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performed to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disprove the existing idea that maggots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appeared of their own exposing meat to air and warmth.</a:t>
                      </a:r>
                    </a:p>
                    <a:p>
                      <a:pPr algn="just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63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Antony von Leeuwenhoek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1674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 is the father of microbiology.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He assembled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simple microscopes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He observed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bacteria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and named them as </a:t>
                      </a:r>
                      <a:r>
                        <a:rPr lang="en-US" sz="2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animalcules.</a:t>
                      </a:r>
                      <a:endParaRPr lang="en-US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E:\Notes\PPt Notes\General Microbiology\images (2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990600"/>
            <a:ext cx="2057400" cy="1981200"/>
          </a:xfrm>
          <a:prstGeom prst="rect">
            <a:avLst/>
          </a:prstGeom>
          <a:noFill/>
        </p:spPr>
      </p:pic>
      <p:pic>
        <p:nvPicPr>
          <p:cNvPr id="7" name="Picture 4" descr="E:\Notes\PPt Notes\General Microbiology\images (25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200400"/>
            <a:ext cx="2133600" cy="1447800"/>
          </a:xfrm>
          <a:prstGeom prst="rect">
            <a:avLst/>
          </a:prstGeom>
          <a:noFill/>
        </p:spPr>
      </p:pic>
      <p:pic>
        <p:nvPicPr>
          <p:cNvPr id="8" name="Picture 5" descr="E:\Notes\PPt Notes\General Microbiology\images (26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4876800"/>
            <a:ext cx="2133600" cy="16002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P.Siva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632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  to  Microbiology </vt:lpstr>
      <vt:lpstr>Microbiology definition </vt:lpstr>
      <vt:lpstr>Slide 3</vt:lpstr>
      <vt:lpstr>Slide 4</vt:lpstr>
      <vt:lpstr>Slide 5</vt:lpstr>
      <vt:lpstr>Slide 6</vt:lpstr>
      <vt:lpstr>Slide 7</vt:lpstr>
      <vt:lpstr>History  of  Microbiology 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Microbiology </dc:title>
  <dc:creator/>
  <cp:lastModifiedBy>p.siva</cp:lastModifiedBy>
  <cp:revision>91</cp:revision>
  <dcterms:created xsi:type="dcterms:W3CDTF">2006-08-16T00:00:00Z</dcterms:created>
  <dcterms:modified xsi:type="dcterms:W3CDTF">2020-10-21T02:31:11Z</dcterms:modified>
</cp:coreProperties>
</file>