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10/21/2020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10/21/2020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0"/>
            <a:ext cx="7620000" cy="1143000"/>
          </a:xfrm>
        </p:spPr>
        <p:txBody>
          <a:bodyPr>
            <a:normAutofit/>
          </a:bodyPr>
          <a:lstStyle/>
          <a:p>
            <a:pPr algn="ctr"/>
            <a:endParaRPr lang="en-US" dirty="0"/>
          </a:p>
        </p:txBody>
      </p:sp>
      <p:sp>
        <p:nvSpPr>
          <p:cNvPr id="3" name="Subtitle 2"/>
          <p:cNvSpPr>
            <a:spLocks noGrp="1"/>
          </p:cNvSpPr>
          <p:nvPr>
            <p:ph type="subTitle" idx="1"/>
          </p:nvPr>
        </p:nvSpPr>
        <p:spPr/>
        <p:txBody>
          <a:bodyPr/>
          <a:lstStyle/>
          <a:p>
            <a:endParaRPr lang="en-US" dirty="0"/>
          </a:p>
        </p:txBody>
      </p:sp>
      <p:sp>
        <p:nvSpPr>
          <p:cNvPr id="5" name="Title 1"/>
          <p:cNvSpPr txBox="1">
            <a:spLocks/>
          </p:cNvSpPr>
          <p:nvPr/>
        </p:nvSpPr>
        <p:spPr>
          <a:xfrm>
            <a:off x="457200" y="914400"/>
            <a:ext cx="8305800" cy="2286000"/>
          </a:xfrm>
          <a:prstGeom prst="rect">
            <a:avLst/>
          </a:prstGeom>
        </p:spPr>
        <p:txBody>
          <a:bodyPr vert="horz" anchor="b">
            <a:normAutofit lnSpcReduction="1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TITLE OF THE COURSE: AGRICULTURE &amp; ENVIRONMENTAL MICROBIOLOGY</a:t>
            </a:r>
            <a:br>
              <a:rPr kumimoji="0" lang="en-US"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en-US"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TOPIC: BIOFERTILIZER</a:t>
            </a:r>
            <a:br>
              <a:rPr kumimoji="0" lang="en-US"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en-US"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HANDLED BY: RM.LAKSHMANAN</a:t>
            </a:r>
            <a:br>
              <a:rPr kumimoji="0" lang="en-US"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en-US"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ASSOCIATE PROFESSOR &amp; HEAD</a:t>
            </a:r>
            <a:br>
              <a:rPr kumimoji="0" lang="en-US"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en-US"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DEPARTMENT OF MICROBIOLOGY</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HAJEE</a:t>
            </a:r>
            <a:r>
              <a:rPr kumimoji="0" lang="en-US" sz="20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KARUTHA </a:t>
            </a:r>
            <a:r>
              <a:rPr kumimoji="0" lang="en-US" sz="2000" b="1" i="0" u="none" strike="noStrike" kern="1200" cap="none" spc="0" normalizeH="0" noProof="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ROWTHER HOWDIA </a:t>
            </a:r>
            <a:r>
              <a:rPr kumimoji="0" lang="en-US" sz="2000" b="1" i="0" u="none" strike="noStrike" kern="1200" cap="none" spc="0" normalizeH="0" noProof="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COLLEGE (AUTONOMOUS), </a:t>
            </a:r>
            <a:r>
              <a:rPr kumimoji="0" lang="en-US" sz="20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UTHAMAPALAYAM</a:t>
            </a:r>
            <a:endParaRPr kumimoji="0" lang="en-US" sz="2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Most inoculants are the mixture of the broth culture and a finely milled, neutralized carrier material. </a:t>
            </a:r>
          </a:p>
          <a:p>
            <a:r>
              <a:rPr lang="en-US" dirty="0" smtClean="0"/>
              <a:t>Carrier is a substance having properties such as, non-toxicity, good moisture absorption capacity, free of lump forming material, easy to sterilize, inexpensive, easily available and good buffering capacity, so that it can prolong and maintain the growth of nitrogen fixing microorganisms which it is carrying.</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most frequently used carrier for </a:t>
            </a:r>
            <a:r>
              <a:rPr lang="en-US" dirty="0" err="1" smtClean="0"/>
              <a:t>inoculant</a:t>
            </a:r>
            <a:r>
              <a:rPr lang="en-US" dirty="0" smtClean="0"/>
              <a:t> production is peat. However, peat is not available in certain countries such as India.</a:t>
            </a:r>
          </a:p>
          <a:p>
            <a:r>
              <a:rPr lang="en-US" dirty="0" smtClean="0"/>
              <a:t> A wide range of substitutes e.g. lignite, coal, charcoal, </a:t>
            </a:r>
            <a:r>
              <a:rPr lang="en-US" dirty="0" err="1" smtClean="0"/>
              <a:t>bagasse</a:t>
            </a:r>
            <a:r>
              <a:rPr lang="en-US" dirty="0" smtClean="0"/>
              <a:t>, filter mud, vermiculite, </a:t>
            </a:r>
            <a:r>
              <a:rPr lang="en-US" dirty="0" err="1" smtClean="0"/>
              <a:t>polyacrylamide</a:t>
            </a:r>
            <a:r>
              <a:rPr lang="en-US" dirty="0" smtClean="0"/>
              <a:t>, mineral soils, vegetable oils, etc. have been used as alternative carriers.</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Application</a:t>
            </a:r>
          </a:p>
          <a:p>
            <a:r>
              <a:rPr lang="en-US" b="1" dirty="0" smtClean="0"/>
              <a:t>Seed </a:t>
            </a:r>
            <a:r>
              <a:rPr lang="en-US" b="1" dirty="0" err="1" smtClean="0"/>
              <a:t>Pelleting</a:t>
            </a:r>
            <a:r>
              <a:rPr lang="en-US" b="1" dirty="0" smtClean="0"/>
              <a:t>:</a:t>
            </a:r>
          </a:p>
          <a:p>
            <a:r>
              <a:rPr lang="en-US" dirty="0" smtClean="0"/>
              <a:t>Direct seed coating with the gum arable or sugary syrup and useful nitrogen fixing strains especially the coating of </a:t>
            </a:r>
            <a:r>
              <a:rPr lang="en-US" dirty="0" err="1" smtClean="0"/>
              <a:t>rhizobia</a:t>
            </a:r>
            <a:r>
              <a:rPr lang="en-US" dirty="0" smtClean="0"/>
              <a:t> over specific host legume seeds are another method for obtaining fruitful results.</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Field application</a:t>
            </a:r>
          </a:p>
          <a:p>
            <a:r>
              <a:rPr lang="en-US" dirty="0" smtClean="0"/>
              <a:t>The inoculum is mixed with farm yard manure and applied in field.</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mtClean="0"/>
              <a:t>Contents</a:t>
            </a:r>
            <a:endParaRPr lang="en-US" dirty="0" smtClean="0"/>
          </a:p>
          <a:p>
            <a:r>
              <a:rPr lang="en-US" dirty="0" smtClean="0"/>
              <a:t>Definition</a:t>
            </a:r>
          </a:p>
          <a:p>
            <a:r>
              <a:rPr lang="en-US" dirty="0" smtClean="0"/>
              <a:t>Advantages</a:t>
            </a:r>
          </a:p>
          <a:p>
            <a:pPr>
              <a:buNone/>
            </a:pPr>
            <a:r>
              <a:rPr lang="en-US" dirty="0" smtClean="0"/>
              <a:t>Production of Rhizobium bio fertilizer</a:t>
            </a:r>
          </a:p>
          <a:p>
            <a:r>
              <a:rPr lang="en-US" dirty="0" smtClean="0"/>
              <a:t>Isolation</a:t>
            </a:r>
          </a:p>
          <a:p>
            <a:r>
              <a:rPr lang="en-US" dirty="0" smtClean="0"/>
              <a:t>Confirmation</a:t>
            </a:r>
          </a:p>
          <a:p>
            <a:r>
              <a:rPr lang="en-US" dirty="0" smtClean="0"/>
              <a:t>Strain improvement</a:t>
            </a:r>
          </a:p>
          <a:p>
            <a:r>
              <a:rPr lang="en-US" dirty="0" smtClean="0"/>
              <a:t>Preparation</a:t>
            </a:r>
          </a:p>
          <a:p>
            <a:r>
              <a:rPr lang="en-US" dirty="0" smtClean="0"/>
              <a:t>Carrier based inoculum</a:t>
            </a:r>
          </a:p>
          <a:p>
            <a:r>
              <a:rPr lang="en-US" dirty="0" smtClean="0"/>
              <a:t>Application</a:t>
            </a:r>
          </a:p>
          <a:p>
            <a:endParaRPr lang="en-US" dirty="0" smtClean="0"/>
          </a:p>
          <a:p>
            <a:pPr>
              <a:buNone/>
            </a:pPr>
            <a:endParaRPr lang="en-US" dirty="0"/>
          </a:p>
        </p:txBody>
      </p:sp>
      <p:sp>
        <p:nvSpPr>
          <p:cNvPr id="3" name="Title 2"/>
          <p:cNvSpPr>
            <a:spLocks noGrp="1"/>
          </p:cNvSpPr>
          <p:nvPr>
            <p:ph type="title"/>
          </p:nvPr>
        </p:nvSpPr>
        <p:spPr/>
        <p:txBody>
          <a:bodyPr/>
          <a:lstStyle/>
          <a:p>
            <a:pPr algn="ctr"/>
            <a:r>
              <a:rPr lang="en-US" dirty="0" smtClean="0"/>
              <a:t>BIOFERTILIZER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Biofertilizers</a:t>
            </a:r>
            <a:r>
              <a:rPr lang="en-US" dirty="0" smtClean="0"/>
              <a:t> are defined as preparations containing living or latent cells of efficient strains of microorganisms that help crop plants’ uptake of nutrients by their interactions in the rhizosphere when applied through seed or soil. </a:t>
            </a:r>
          </a:p>
          <a:p>
            <a:r>
              <a:rPr lang="en-US" dirty="0" smtClean="0"/>
              <a:t>They accelerate the microbial processes in the soil which augment the extent of availability of nutrients in a form easily assimilated by plants.</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Over the years, chemical fertilizers have helped farmers increase crop production to meet the increasing demand. </a:t>
            </a:r>
          </a:p>
          <a:p>
            <a:r>
              <a:rPr lang="en-US" dirty="0" smtClean="0"/>
              <a:t>However, the overuse of these fertilizers is harmful because they cause air and water pollution; and also deplete minerals from the soil. </a:t>
            </a:r>
          </a:p>
          <a:p>
            <a:r>
              <a:rPr lang="en-US" dirty="0" smtClean="0"/>
              <a:t>Therefore, there is a need to now switch to organic farming which involves the use of ‘</a:t>
            </a:r>
            <a:r>
              <a:rPr lang="en-US" dirty="0" err="1" smtClean="0"/>
              <a:t>Biofertilizers</a:t>
            </a:r>
            <a:r>
              <a:rPr lang="en-US" dirty="0" smtClean="0"/>
              <a:t>’.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Bio-fertilizers are the formulations of living microorganisms which are able to fix atmospheric nitrogen in the available form for plants either by living freely in the soil or associated symbiotically with plants.</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Isolation of Rhizobium from root nodules</a:t>
            </a:r>
          </a:p>
          <a:p>
            <a:r>
              <a:rPr lang="en-US" dirty="0" smtClean="0"/>
              <a:t>For production of a good and efficient Rhizobium bio-fertilizer, first of all an efficient nitrogen fixing strain is required, then its inoculum (the form in which the strain is to be applied in fields) is produced.</a:t>
            </a:r>
          </a:p>
          <a:p>
            <a:r>
              <a:rPr lang="en-US" dirty="0" smtClean="0"/>
              <a:t>The strain is isolated from root nodules of legumes</a:t>
            </a:r>
            <a:endParaRPr lang="en-US" dirty="0"/>
          </a:p>
        </p:txBody>
      </p:sp>
      <p:sp>
        <p:nvSpPr>
          <p:cNvPr id="3" name="Title 2"/>
          <p:cNvSpPr>
            <a:spLocks noGrp="1"/>
          </p:cNvSpPr>
          <p:nvPr>
            <p:ph type="title"/>
          </p:nvPr>
        </p:nvSpPr>
        <p:spPr/>
        <p:txBody>
          <a:bodyPr>
            <a:normAutofit fontScale="90000"/>
          </a:bodyPr>
          <a:lstStyle/>
          <a:p>
            <a:pPr algn="ctr"/>
            <a:r>
              <a:rPr lang="en-US" dirty="0" smtClean="0"/>
              <a:t>Production of Rhizobium </a:t>
            </a:r>
            <a:r>
              <a:rPr lang="en-US" dirty="0" err="1" smtClean="0"/>
              <a:t>biofertilizer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Confirmation</a:t>
            </a:r>
          </a:p>
          <a:p>
            <a:r>
              <a:rPr lang="en-US" dirty="0" smtClean="0"/>
              <a:t>The isolated strain is confirmed as Rhizobium by Gram staining and </a:t>
            </a:r>
            <a:r>
              <a:rPr lang="en-US" dirty="0" err="1" smtClean="0"/>
              <a:t>renodulation</a:t>
            </a:r>
            <a:r>
              <a:rPr lang="en-US" dirty="0" smtClean="0"/>
              <a:t>.</a:t>
            </a:r>
          </a:p>
          <a:p>
            <a:r>
              <a:rPr lang="en-US" b="1" dirty="0" smtClean="0"/>
              <a:t>Strain improvement</a:t>
            </a:r>
          </a:p>
          <a:p>
            <a:r>
              <a:rPr lang="en-US" dirty="0" smtClean="0"/>
              <a:t>The efficient nitrogen fixing strain is evolved or selected in laboratory, maintained and multiplied on nutritionally rich artificial medium before inoculating the seed or soil. </a:t>
            </a:r>
          </a:p>
          <a:p>
            <a:r>
              <a:rPr lang="en-US" dirty="0" smtClean="0"/>
              <a:t>In soil, the strain has to survive and multiply to compete for infection site on roots against hostile environment in soil.</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fontAlgn="base"/>
            <a:r>
              <a:rPr lang="en-US" b="1" dirty="0" smtClean="0"/>
              <a:t>Steps for Preparing Bio-Fertilizer:</a:t>
            </a:r>
          </a:p>
          <a:p>
            <a:pPr fontAlgn="base"/>
            <a:r>
              <a:rPr lang="en-US" dirty="0" smtClean="0"/>
              <a:t>The isolated and improved strain is inoculated in small flasks containing suitable medium such as yeast extract </a:t>
            </a:r>
            <a:r>
              <a:rPr lang="en-US" dirty="0" err="1" smtClean="0"/>
              <a:t>mannitol</a:t>
            </a:r>
            <a:r>
              <a:rPr lang="en-US" dirty="0" smtClean="0"/>
              <a:t> broth for inoculum production. </a:t>
            </a:r>
          </a:p>
          <a:p>
            <a:pPr fontAlgn="base"/>
            <a:r>
              <a:rPr lang="en-US" dirty="0" smtClean="0"/>
              <a:t>The volume of the starter culture should be a minimum of 1% to obtain </a:t>
            </a:r>
            <a:r>
              <a:rPr lang="en-US" dirty="0" err="1" smtClean="0"/>
              <a:t>atleast</a:t>
            </a:r>
            <a:r>
              <a:rPr lang="en-US" dirty="0" smtClean="0"/>
              <a:t> 1×10</a:t>
            </a:r>
            <a:r>
              <a:rPr lang="en-US" baseline="30000" dirty="0" smtClean="0"/>
              <a:t>9</a:t>
            </a:r>
            <a:r>
              <a:rPr lang="en-US" dirty="0" smtClean="0"/>
              <a:t> cells/ml.</a:t>
            </a:r>
          </a:p>
          <a:p>
            <a:pPr fontAlgn="base"/>
            <a:r>
              <a:rPr lang="en-US" b="1" dirty="0" smtClean="0"/>
              <a:t>Carrier based inoculum </a:t>
            </a:r>
          </a:p>
          <a:p>
            <a:pPr fontAlgn="base"/>
            <a:r>
              <a:rPr lang="en-US" dirty="0" smtClean="0"/>
              <a:t>Now the culture obtained is added to the carrier for </a:t>
            </a:r>
            <a:r>
              <a:rPr lang="en-US" dirty="0" err="1" smtClean="0"/>
              <a:t>inoculant</a:t>
            </a:r>
            <a:r>
              <a:rPr lang="en-US" dirty="0" smtClean="0"/>
              <a:t> (bio-fertilizer) preparation.</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Carriers carry the nitrogen fixing organisms to the fields.</a:t>
            </a:r>
          </a:p>
          <a:p>
            <a:r>
              <a:rPr lang="en-US" dirty="0" smtClean="0"/>
              <a:t> In some cases carrier is first </a:t>
            </a:r>
            <a:r>
              <a:rPr lang="en-US" dirty="0" err="1" smtClean="0"/>
              <a:t>sterilised</a:t>
            </a:r>
            <a:r>
              <a:rPr lang="en-US" dirty="0" smtClean="0"/>
              <a:t> and then inoculated, while in other cases it is first inoculated and then </a:t>
            </a:r>
            <a:r>
              <a:rPr lang="en-US" dirty="0" err="1" smtClean="0"/>
              <a:t>sterilised</a:t>
            </a:r>
            <a:r>
              <a:rPr lang="en-US" dirty="0" smtClean="0"/>
              <a:t> by UV irradiation. </a:t>
            </a:r>
          </a:p>
          <a:p>
            <a:r>
              <a:rPr lang="en-US" dirty="0" smtClean="0"/>
              <a:t>The inoculum is now packed with 10</a:t>
            </a:r>
            <a:r>
              <a:rPr lang="en-US" baseline="30000" dirty="0" smtClean="0"/>
              <a:t>9</a:t>
            </a:r>
            <a:r>
              <a:rPr lang="en-US" dirty="0" smtClean="0"/>
              <a:t>-10</a:t>
            </a:r>
            <a:r>
              <a:rPr lang="en-US" baseline="30000" dirty="0" smtClean="0"/>
              <a:t>10</a:t>
            </a:r>
            <a:r>
              <a:rPr lang="en-US" dirty="0" smtClean="0"/>
              <a:t> viable cells per gram. Final moisture content should be around 40-60%.</a:t>
            </a:r>
          </a:p>
          <a:p>
            <a:r>
              <a:rPr lang="en-US" dirty="0" smtClean="0"/>
              <a:t> For large scale production of inoculum, culture </a:t>
            </a:r>
            <a:r>
              <a:rPr lang="en-US" dirty="0" err="1" smtClean="0"/>
              <a:t>fermenters</a:t>
            </a:r>
            <a:r>
              <a:rPr lang="en-US" dirty="0" smtClean="0"/>
              <a:t> are used.</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TotalTime>
  <Words>530</Words>
  <Application>Microsoft Office PowerPoint</Application>
  <PresentationFormat>On-screen Show (4:3)</PresentationFormat>
  <Paragraphs>46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Slide 1</vt:lpstr>
      <vt:lpstr>BIOFERTILIZER</vt:lpstr>
      <vt:lpstr>Slide 3</vt:lpstr>
      <vt:lpstr>Slide 4</vt:lpstr>
      <vt:lpstr>Slide 5</vt:lpstr>
      <vt:lpstr>Production of Rhizobium biofertilizer</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BIOFERTILIZERS</dc:title>
  <dc:creator>Nivetha</dc:creator>
  <cp:lastModifiedBy>Windows User</cp:lastModifiedBy>
  <cp:revision>16</cp:revision>
  <dcterms:created xsi:type="dcterms:W3CDTF">2006-08-16T00:00:00Z</dcterms:created>
  <dcterms:modified xsi:type="dcterms:W3CDTF">2020-10-21T06:30:30Z</dcterms:modified>
</cp:coreProperties>
</file>